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8.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9.xml" ContentType="application/vnd.openxmlformats-officedocument.drawingml.chart+xml"/>
  <Override PartName="/ppt/charts/chart10.xml" ContentType="application/vnd.openxmlformats-officedocument.drawingml.chart+xml"/>
  <Override PartName="/ppt/theme/themeOverride4.xml" ContentType="application/vnd.openxmlformats-officedocument.themeOverride+xml"/>
  <Override PartName="/ppt/charts/chart11.xml" ContentType="application/vnd.openxmlformats-officedocument.drawingml.chart+xml"/>
  <Override PartName="/ppt/theme/themeOverride5.xml" ContentType="application/vnd.openxmlformats-officedocument.themeOverride+xml"/>
  <Override PartName="/ppt/charts/chart12.xml" ContentType="application/vnd.openxmlformats-officedocument.drawingml.chart+xml"/>
  <Override PartName="/ppt/theme/themeOverride6.xml" ContentType="application/vnd.openxmlformats-officedocument.themeOverride+xml"/>
  <Override PartName="/ppt/charts/chart13.xml" ContentType="application/vnd.openxmlformats-officedocument.drawingml.chart+xml"/>
  <Override PartName="/ppt/theme/themeOverride7.xml" ContentType="application/vnd.openxmlformats-officedocument.themeOverride+xml"/>
  <Override PartName="/ppt/charts/chart14.xml" ContentType="application/vnd.openxmlformats-officedocument.drawingml.chart+xml"/>
  <Override PartName="/ppt/theme/themeOverride8.xml" ContentType="application/vnd.openxmlformats-officedocument.themeOverride+xml"/>
  <Override PartName="/ppt/charts/chart15.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9.xml" ContentType="application/vnd.openxmlformats-officedocument.themeOverride+xml"/>
  <Override PartName="/ppt/charts/chart16.xml" ContentType="application/vnd.openxmlformats-officedocument.drawingml.chart+xml"/>
  <Override PartName="/ppt/theme/themeOverride10.xml" ContentType="application/vnd.openxmlformats-officedocument.themeOverride+xml"/>
  <Override PartName="/ppt/charts/chart17.xml" ContentType="application/vnd.openxmlformats-officedocument.drawingml.chart+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2"/>
  </p:notesMasterIdLst>
  <p:handoutMasterIdLst>
    <p:handoutMasterId r:id="rId5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9906000" cy="6858000" type="A4"/>
  <p:notesSz cx="6735763" cy="9866313"/>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JAMIN"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7CB400"/>
    <a:srgbClr val="FFCC00"/>
    <a:srgbClr val="E785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60" autoAdjust="0"/>
    <p:restoredTop sz="45519" autoAdjust="0"/>
  </p:normalViewPr>
  <p:slideViewPr>
    <p:cSldViewPr>
      <p:cViewPr>
        <p:scale>
          <a:sx n="60" d="100"/>
          <a:sy n="60" d="100"/>
        </p:scale>
        <p:origin x="516" y="450"/>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84"/>
    </p:cViewPr>
  </p:sorterViewPr>
  <p:notesViewPr>
    <p:cSldViewPr>
      <p:cViewPr varScale="1">
        <p:scale>
          <a:sx n="87" d="100"/>
          <a:sy n="87" d="100"/>
        </p:scale>
        <p:origin x="-1284" y="-7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embeddings/oleObject9.bin"/><Relationship Id="rId1" Type="http://schemas.openxmlformats.org/officeDocument/2006/relationships/themeOverride" Target="../theme/themeOverride4.xml"/></Relationships>
</file>

<file path=ppt/charts/_rels/chart11.xml.rels><?xml version="1.0" encoding="UTF-8" standalone="yes"?>
<Relationships xmlns="http://schemas.openxmlformats.org/package/2006/relationships"><Relationship Id="rId2" Type="http://schemas.openxmlformats.org/officeDocument/2006/relationships/oleObject" Target="../embeddings/oleObject10.bin"/><Relationship Id="rId1" Type="http://schemas.openxmlformats.org/officeDocument/2006/relationships/themeOverride" Target="../theme/themeOverride5.xml"/></Relationships>
</file>

<file path=ppt/charts/_rels/chart12.xml.rels><?xml version="1.0" encoding="UTF-8" standalone="yes"?>
<Relationships xmlns="http://schemas.openxmlformats.org/package/2006/relationships"><Relationship Id="rId2" Type="http://schemas.openxmlformats.org/officeDocument/2006/relationships/package" Target="../embeddings/Feuille_de_calcul_Microsoft_Excel1.xlsx"/><Relationship Id="rId1" Type="http://schemas.openxmlformats.org/officeDocument/2006/relationships/themeOverride" Target="../theme/themeOverride6.xml"/></Relationships>
</file>

<file path=ppt/charts/_rels/chart13.xml.rels><?xml version="1.0" encoding="UTF-8" standalone="yes"?>
<Relationships xmlns="http://schemas.openxmlformats.org/package/2006/relationships"><Relationship Id="rId2" Type="http://schemas.openxmlformats.org/officeDocument/2006/relationships/package" Target="../embeddings/Feuille_de_calcul_Microsoft_Excel2.xlsx"/><Relationship Id="rId1" Type="http://schemas.openxmlformats.org/officeDocument/2006/relationships/themeOverride" Target="../theme/themeOverride7.xml"/></Relationships>
</file>

<file path=ppt/charts/_rels/chart14.xml.rels><?xml version="1.0" encoding="UTF-8" standalone="yes"?>
<Relationships xmlns="http://schemas.openxmlformats.org/package/2006/relationships"><Relationship Id="rId2" Type="http://schemas.openxmlformats.org/officeDocument/2006/relationships/package" Target="../embeddings/Feuille_de_calcul_Microsoft_Excel3.xlsx"/><Relationship Id="rId1" Type="http://schemas.openxmlformats.org/officeDocument/2006/relationships/themeOverride" Target="../theme/themeOverride8.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Feuille_de_calcul_Microsoft_Excel4.xlsx"/></Relationships>
</file>

<file path=ppt/charts/_rels/chart16.xml.rels><?xml version="1.0" encoding="UTF-8" standalone="yes"?>
<Relationships xmlns="http://schemas.openxmlformats.org/package/2006/relationships"><Relationship Id="rId2" Type="http://schemas.openxmlformats.org/officeDocument/2006/relationships/package" Target="../embeddings/Feuille_de_calcul_Microsoft_Excel5.xlsx"/><Relationship Id="rId1" Type="http://schemas.openxmlformats.org/officeDocument/2006/relationships/themeOverride" Target="../theme/themeOverride10.xml"/></Relationships>
</file>

<file path=ppt/charts/_rels/chart17.xml.rels><?xml version="1.0" encoding="UTF-8" standalone="yes"?>
<Relationships xmlns="http://schemas.openxmlformats.org/package/2006/relationships"><Relationship Id="rId2" Type="http://schemas.openxmlformats.org/officeDocument/2006/relationships/package" Target="../embeddings/Feuille_de_calcul_Microsoft_Excel6.xlsx"/><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de_calcul_Microsoft_Excel.xlsx"/></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4.bin"/></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embeddings/oleObject6.bin"/><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embeddings/oleObject7.bin"/><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1" Type="http://schemas.openxmlformats.org/officeDocument/2006/relationships/oleObject" Target="../embeddings/oleObject8.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b="1" i="0" u="none" strike="noStrike" baseline="0">
                <a:solidFill>
                  <a:srgbClr val="000000"/>
                </a:solidFill>
                <a:latin typeface="Tahoma"/>
                <a:ea typeface="Tahoma"/>
                <a:cs typeface="Tahoma"/>
              </a:defRPr>
            </a:pPr>
            <a:r>
              <a:rPr lang="fr-FR" sz="1100"/>
              <a:t>EVOLUTION ANNUELLE DU NBRE  DE CONTACTS</a:t>
            </a:r>
          </a:p>
        </c:rich>
      </c:tx>
      <c:layout>
        <c:manualLayout>
          <c:xMode val="edge"/>
          <c:yMode val="edge"/>
          <c:x val="0.22378564713760818"/>
          <c:y val="2.9068333889245446E-2"/>
        </c:manualLayout>
      </c:layout>
      <c:overlay val="0"/>
    </c:title>
    <c:autoTitleDeleted val="0"/>
    <c:plotArea>
      <c:layout>
        <c:manualLayout>
          <c:layoutTarget val="inner"/>
          <c:xMode val="edge"/>
          <c:yMode val="edge"/>
          <c:x val="0.12033864224666409"/>
          <c:y val="0.17329235229646986"/>
          <c:w val="0.80744630975654708"/>
          <c:h val="0.50284222553156854"/>
        </c:manualLayout>
      </c:layout>
      <c:lineChart>
        <c:grouping val="standard"/>
        <c:varyColors val="0"/>
        <c:ser>
          <c:idx val="0"/>
          <c:order val="0"/>
          <c:tx>
            <c:strRef>
              <c:f>'Public fréq'!$C$29</c:f>
              <c:strCache>
                <c:ptCount val="1"/>
                <c:pt idx="0">
                  <c:v>total contacts public</c:v>
                </c:pt>
              </c:strCache>
            </c:strRef>
          </c:tx>
          <c:marker>
            <c:symbol val="square"/>
            <c:size val="5"/>
          </c:marker>
          <c:cat>
            <c:numRef>
              <c:f>'Public fréq'!$B$30:$B$39</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'Public fréq'!$C$30:$C$39</c:f>
              <c:numCache>
                <c:formatCode>General</c:formatCode>
                <c:ptCount val="10"/>
                <c:pt idx="0">
                  <c:v>2455</c:v>
                </c:pt>
                <c:pt idx="1">
                  <c:v>2689</c:v>
                </c:pt>
                <c:pt idx="2">
                  <c:v>3632</c:v>
                </c:pt>
                <c:pt idx="3">
                  <c:v>4507</c:v>
                </c:pt>
                <c:pt idx="4">
                  <c:v>4789</c:v>
                </c:pt>
                <c:pt idx="5">
                  <c:v>4826</c:v>
                </c:pt>
                <c:pt idx="6">
                  <c:v>5655</c:v>
                </c:pt>
                <c:pt idx="7">
                  <c:v>5634</c:v>
                </c:pt>
                <c:pt idx="8">
                  <c:v>5805</c:v>
                </c:pt>
                <c:pt idx="9">
                  <c:v>6416</c:v>
                </c:pt>
              </c:numCache>
            </c:numRef>
          </c:val>
          <c:smooth val="0"/>
          <c:extLst>
            <c:ext xmlns:c16="http://schemas.microsoft.com/office/drawing/2014/chart" uri="{C3380CC4-5D6E-409C-BE32-E72D297353CC}">
              <c16:uniqueId val="{00000000-1B1F-4EC8-8A18-52E70927C734}"/>
            </c:ext>
          </c:extLst>
        </c:ser>
        <c:ser>
          <c:idx val="1"/>
          <c:order val="1"/>
          <c:tx>
            <c:strRef>
              <c:f>'Public fréq'!$D$29</c:f>
              <c:strCache>
                <c:ptCount val="1"/>
                <c:pt idx="0">
                  <c:v>total contacts partenaire</c:v>
                </c:pt>
              </c:strCache>
            </c:strRef>
          </c:tx>
          <c:marker>
            <c:symbol val="square"/>
            <c:size val="5"/>
          </c:marker>
          <c:cat>
            <c:numRef>
              <c:f>'Public fréq'!$B$30:$B$39</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'Public fréq'!$D$30:$D$39</c:f>
              <c:numCache>
                <c:formatCode>General</c:formatCode>
                <c:ptCount val="10"/>
                <c:pt idx="0">
                  <c:v>876</c:v>
                </c:pt>
                <c:pt idx="1">
                  <c:v>1123</c:v>
                </c:pt>
                <c:pt idx="2">
                  <c:v>1208</c:v>
                </c:pt>
                <c:pt idx="3">
                  <c:v>1523</c:v>
                </c:pt>
                <c:pt idx="4">
                  <c:v>1311</c:v>
                </c:pt>
                <c:pt idx="5">
                  <c:v>1063</c:v>
                </c:pt>
                <c:pt idx="6">
                  <c:v>1138</c:v>
                </c:pt>
                <c:pt idx="7">
                  <c:v>1286</c:v>
                </c:pt>
                <c:pt idx="8">
                  <c:v>1162</c:v>
                </c:pt>
                <c:pt idx="9">
                  <c:v>1179</c:v>
                </c:pt>
              </c:numCache>
            </c:numRef>
          </c:val>
          <c:smooth val="0"/>
          <c:extLst>
            <c:ext xmlns:c16="http://schemas.microsoft.com/office/drawing/2014/chart" uri="{C3380CC4-5D6E-409C-BE32-E72D297353CC}">
              <c16:uniqueId val="{00000001-1B1F-4EC8-8A18-52E70927C734}"/>
            </c:ext>
          </c:extLst>
        </c:ser>
        <c:ser>
          <c:idx val="2"/>
          <c:order val="2"/>
          <c:tx>
            <c:strRef>
              <c:f>'Public fréq'!$E$29</c:f>
              <c:strCache>
                <c:ptCount val="1"/>
                <c:pt idx="0">
                  <c:v>Total</c:v>
                </c:pt>
              </c:strCache>
            </c:strRef>
          </c:tx>
          <c:marker>
            <c:symbol val="square"/>
            <c:size val="5"/>
          </c:marker>
          <c:cat>
            <c:numRef>
              <c:f>'Public fréq'!$B$30:$B$39</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'Public fréq'!$E$30:$E$39</c:f>
              <c:numCache>
                <c:formatCode>General</c:formatCode>
                <c:ptCount val="10"/>
                <c:pt idx="0">
                  <c:v>3331</c:v>
                </c:pt>
                <c:pt idx="1">
                  <c:v>3812</c:v>
                </c:pt>
                <c:pt idx="2">
                  <c:v>4840</c:v>
                </c:pt>
                <c:pt idx="3">
                  <c:v>6030</c:v>
                </c:pt>
                <c:pt idx="4">
                  <c:v>6100</c:v>
                </c:pt>
                <c:pt idx="5">
                  <c:v>5889</c:v>
                </c:pt>
                <c:pt idx="6">
                  <c:v>6793</c:v>
                </c:pt>
                <c:pt idx="7">
                  <c:v>6920</c:v>
                </c:pt>
                <c:pt idx="8">
                  <c:v>6967</c:v>
                </c:pt>
                <c:pt idx="9">
                  <c:v>7595</c:v>
                </c:pt>
              </c:numCache>
            </c:numRef>
          </c:val>
          <c:smooth val="0"/>
          <c:extLst>
            <c:ext xmlns:c16="http://schemas.microsoft.com/office/drawing/2014/chart" uri="{C3380CC4-5D6E-409C-BE32-E72D297353CC}">
              <c16:uniqueId val="{00000002-1B1F-4EC8-8A18-52E70927C734}"/>
            </c:ext>
          </c:extLst>
        </c:ser>
        <c:dLbls>
          <c:showLegendKey val="0"/>
          <c:showVal val="0"/>
          <c:showCatName val="0"/>
          <c:showSerName val="0"/>
          <c:showPercent val="0"/>
          <c:showBubbleSize val="0"/>
        </c:dLbls>
        <c:marker val="1"/>
        <c:smooth val="0"/>
        <c:axId val="156946432"/>
        <c:axId val="156948352"/>
      </c:lineChart>
      <c:catAx>
        <c:axId val="156946432"/>
        <c:scaling>
          <c:orientation val="minMax"/>
        </c:scaling>
        <c:delete val="0"/>
        <c:axPos val="b"/>
        <c:numFmt formatCode="General" sourceLinked="1"/>
        <c:majorTickMark val="none"/>
        <c:minorTickMark val="none"/>
        <c:tickLblPos val="nextTo"/>
        <c:txPr>
          <a:bodyPr rot="0" vert="horz"/>
          <a:lstStyle/>
          <a:p>
            <a:pPr>
              <a:defRPr sz="1000" b="0" i="0" u="none" strike="noStrike" baseline="0">
                <a:solidFill>
                  <a:srgbClr val="000000"/>
                </a:solidFill>
                <a:latin typeface="Tahoma"/>
                <a:ea typeface="Tahoma"/>
                <a:cs typeface="Tahoma"/>
              </a:defRPr>
            </a:pPr>
            <a:endParaRPr lang="fr-FR"/>
          </a:p>
        </c:txPr>
        <c:crossAx val="156948352"/>
        <c:crosses val="autoZero"/>
        <c:auto val="1"/>
        <c:lblAlgn val="ctr"/>
        <c:lblOffset val="100"/>
        <c:noMultiLvlLbl val="0"/>
      </c:catAx>
      <c:valAx>
        <c:axId val="156948352"/>
        <c:scaling>
          <c:orientation val="minMax"/>
        </c:scaling>
        <c:delete val="0"/>
        <c:axPos val="l"/>
        <c:majorGridlines/>
        <c:title>
          <c:tx>
            <c:rich>
              <a:bodyPr/>
              <a:lstStyle/>
              <a:p>
                <a:pPr>
                  <a:defRPr sz="1000" b="1" i="0" u="none" strike="noStrike" baseline="0">
                    <a:solidFill>
                      <a:srgbClr val="000000"/>
                    </a:solidFill>
                    <a:latin typeface="Tahoma"/>
                    <a:ea typeface="Tahoma"/>
                    <a:cs typeface="Tahoma"/>
                  </a:defRPr>
                </a:pPr>
                <a:r>
                  <a:rPr lang="fr-FR"/>
                  <a:t>NOMBRE DE CONTACTS</a:t>
                </a:r>
              </a:p>
            </c:rich>
          </c:tx>
          <c:layout>
            <c:manualLayout>
              <c:xMode val="edge"/>
              <c:yMode val="edge"/>
              <c:x val="6.4102680806519133E-3"/>
              <c:y val="0.26196766805423238"/>
            </c:manualLayout>
          </c:layout>
          <c:overlay val="0"/>
        </c:title>
        <c:numFmt formatCode="General" sourceLinked="1"/>
        <c:majorTickMark val="none"/>
        <c:minorTickMark val="none"/>
        <c:tickLblPos val="nextTo"/>
        <c:txPr>
          <a:bodyPr rot="0" vert="horz"/>
          <a:lstStyle/>
          <a:p>
            <a:pPr>
              <a:defRPr sz="1000" b="0" i="0" u="none" strike="noStrike" baseline="0">
                <a:solidFill>
                  <a:srgbClr val="000000"/>
                </a:solidFill>
                <a:latin typeface="Tahoma"/>
                <a:ea typeface="Tahoma"/>
                <a:cs typeface="Tahoma"/>
              </a:defRPr>
            </a:pPr>
            <a:endParaRPr lang="fr-FR"/>
          </a:p>
        </c:txPr>
        <c:crossAx val="156946432"/>
        <c:crosses val="autoZero"/>
        <c:crossBetween val="between"/>
      </c:valAx>
    </c:plotArea>
    <c:legend>
      <c:legendPos val="r"/>
      <c:layout>
        <c:manualLayout>
          <c:xMode val="edge"/>
          <c:yMode val="edge"/>
          <c:x val="0.29780014228151747"/>
          <c:y val="0.79103182425806562"/>
          <c:w val="0.39335153117198557"/>
          <c:h val="0.12696349104655791"/>
        </c:manualLayout>
      </c:layout>
      <c:overlay val="0"/>
      <c:spPr>
        <a:ln>
          <a:noFill/>
        </a:ln>
      </c:spPr>
      <c:txPr>
        <a:bodyPr/>
        <a:lstStyle/>
        <a:p>
          <a:pPr>
            <a:defRPr sz="1100" b="0" i="0" u="none" strike="noStrike" baseline="0">
              <a:solidFill>
                <a:srgbClr val="000000"/>
              </a:solidFill>
              <a:latin typeface="Tahoma"/>
              <a:ea typeface="Tahoma"/>
              <a:cs typeface="Tahoma"/>
            </a:defRPr>
          </a:pPr>
          <a:endParaRPr lang="fr-FR"/>
        </a:p>
      </c:txPr>
    </c:legend>
    <c:plotVisOnly val="1"/>
    <c:dispBlanksAs val="gap"/>
    <c:showDLblsOverMax val="0"/>
  </c:chart>
  <c:spPr>
    <a:gradFill>
      <a:gsLst>
        <a:gs pos="0">
          <a:srgbClr val="FBEAC7"/>
        </a:gs>
        <a:gs pos="17999">
          <a:srgbClr val="FEE7F2"/>
        </a:gs>
        <a:gs pos="36000">
          <a:srgbClr val="FAC77D"/>
        </a:gs>
        <a:gs pos="61000">
          <a:srgbClr val="FBA97D"/>
        </a:gs>
        <a:gs pos="82001">
          <a:srgbClr val="FBD49C"/>
        </a:gs>
        <a:gs pos="100000">
          <a:srgbClr val="FEE7F2"/>
        </a:gs>
      </a:gsLst>
      <a:lin ang="5400000" scaled="0"/>
    </a:gradFill>
    <a:ln>
      <a:noFill/>
    </a:ln>
  </c:spPr>
  <c:txPr>
    <a:bodyPr/>
    <a:lstStyle/>
    <a:p>
      <a:pPr>
        <a:defRPr sz="1000" b="0" i="0" u="none" strike="noStrike" baseline="0">
          <a:solidFill>
            <a:srgbClr val="000000"/>
          </a:solidFill>
          <a:latin typeface="Tahoma"/>
          <a:ea typeface="Tahoma"/>
          <a:cs typeface="Tahoma"/>
        </a:defRPr>
      </a:pPr>
      <a:endParaRPr lang="fr-FR"/>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[Stat relais Arbois 2015.MAJ 22.02.2016.xlsx]Stats public!Tableau croisé dynamique1</c:name>
    <c:fmtId val="-1"/>
  </c:pivotSource>
  <c:chart>
    <c:title>
      <c:tx>
        <c:rich>
          <a:bodyPr/>
          <a:lstStyle/>
          <a:p>
            <a:pPr>
              <a:defRPr i="1" u="sng"/>
            </a:pPr>
            <a:r>
              <a:rPr lang="en-US" sz="1200" i="1" u="sng" dirty="0" err="1"/>
              <a:t>Répartition</a:t>
            </a:r>
            <a:r>
              <a:rPr lang="en-US" sz="1200" i="1" u="sng" baseline="0" dirty="0"/>
              <a:t> des </a:t>
            </a:r>
            <a:r>
              <a:rPr lang="en-US" sz="1200" i="1" u="sng" baseline="0" dirty="0" err="1"/>
              <a:t>demandes</a:t>
            </a:r>
            <a:r>
              <a:rPr lang="en-US" sz="1200" i="1" u="sng" baseline="0" dirty="0"/>
              <a:t> par </a:t>
            </a:r>
            <a:r>
              <a:rPr lang="en-US" sz="1200" i="1" u="sng" baseline="0" dirty="0" smtClean="0"/>
              <a:t>type </a:t>
            </a:r>
            <a:r>
              <a:rPr lang="en-US" sz="1200" i="1" u="sng" baseline="0" dirty="0"/>
              <a:t>de </a:t>
            </a:r>
            <a:r>
              <a:rPr lang="en-US" sz="1200" i="1" u="sng" baseline="0" dirty="0" smtClean="0"/>
              <a:t>mission</a:t>
            </a:r>
            <a:endParaRPr lang="en-US" sz="1200" i="1" u="sng" dirty="0"/>
          </a:p>
        </c:rich>
      </c:tx>
      <c:layout>
        <c:manualLayout>
          <c:xMode val="edge"/>
          <c:yMode val="edge"/>
          <c:x val="0.12507213363705388"/>
          <c:y val="3.2388663967611336E-2"/>
        </c:manualLayout>
      </c:layout>
      <c:overlay val="0"/>
    </c:title>
    <c:autoTitleDeleted val="0"/>
    <c:pivotFmts>
      <c:pivotFmt>
        <c:idx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marker>
          <c:symbol val="none"/>
        </c:marker>
        <c:dLbl>
          <c:idx val="0"/>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
          <c:idx val="0"/>
          <c:tx>
            <c:rich>
              <a:bodyPr/>
              <a:lstStyle/>
              <a:p>
                <a:r>
                  <a:rPr lang="en-US"/>
                  <a:t>32</a:t>
                </a:r>
                <a:r>
                  <a:rPr lang="en-US" baseline="0"/>
                  <a:t> </a:t>
                </a:r>
                <a:r>
                  <a:rPr lang="en-US"/>
                  <a:t>%</a:t>
                </a:r>
              </a:p>
            </c:rich>
          </c:tx>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
          <c:idx val="0"/>
          <c:tx>
            <c:rich>
              <a:bodyPr/>
              <a:lstStyle/>
              <a:p>
                <a:r>
                  <a:rPr lang="en-US"/>
                  <a:t>22</a:t>
                </a:r>
                <a:r>
                  <a:rPr lang="en-US" baseline="0"/>
                  <a:t> %</a:t>
                </a:r>
                <a:endParaRPr lang="en-US"/>
              </a:p>
            </c:rich>
          </c:tx>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
          <c:idx val="0"/>
          <c:tx>
            <c:rich>
              <a:bodyPr/>
              <a:lstStyle/>
              <a:p>
                <a:r>
                  <a:rPr lang="en-US"/>
                  <a:t>18</a:t>
                </a:r>
                <a:r>
                  <a:rPr lang="en-US" baseline="0"/>
                  <a:t> %</a:t>
                </a:r>
                <a:endParaRPr lang="en-US"/>
              </a:p>
            </c:rich>
          </c:tx>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
          <c:idx val="0"/>
          <c:tx>
            <c:rich>
              <a:bodyPr/>
              <a:lstStyle/>
              <a:p>
                <a:r>
                  <a:rPr lang="en-US"/>
                  <a:t>18</a:t>
                </a:r>
                <a:r>
                  <a:rPr lang="en-US" baseline="0"/>
                  <a:t> %</a:t>
                </a:r>
                <a:endParaRPr lang="en-US"/>
              </a:p>
            </c:rich>
          </c:tx>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
          <c:idx val="0"/>
          <c:tx>
            <c:rich>
              <a:bodyPr/>
              <a:lstStyle/>
              <a:p>
                <a:r>
                  <a:rPr lang="en-US"/>
                  <a:t>10</a:t>
                </a:r>
                <a:r>
                  <a:rPr lang="en-US" baseline="0"/>
                  <a:t> %</a:t>
                </a:r>
                <a:endParaRPr lang="en-US"/>
              </a:p>
            </c:rich>
          </c:tx>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marker>
          <c:symbol val="none"/>
        </c:marker>
        <c:dLbl>
          <c:idx val="0"/>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
          <c:idx val="0"/>
          <c:tx>
            <c:rich>
              <a:bodyPr/>
              <a:lstStyle/>
              <a:p>
                <a:r>
                  <a:rPr lang="en-US"/>
                  <a:t>32</a:t>
                </a:r>
                <a:r>
                  <a:rPr lang="en-US" baseline="0"/>
                  <a:t> </a:t>
                </a:r>
                <a:r>
                  <a:rPr lang="en-US"/>
                  <a:t>%</a:t>
                </a:r>
              </a:p>
            </c:rich>
          </c:tx>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
          <c:idx val="0"/>
          <c:tx>
            <c:rich>
              <a:bodyPr/>
              <a:lstStyle/>
              <a:p>
                <a:r>
                  <a:rPr lang="en-US"/>
                  <a:t>18</a:t>
                </a:r>
                <a:r>
                  <a:rPr lang="en-US" baseline="0"/>
                  <a:t> %</a:t>
                </a:r>
                <a:endParaRPr lang="en-US"/>
              </a:p>
            </c:rich>
          </c:tx>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
          <c:idx val="0"/>
          <c:tx>
            <c:rich>
              <a:bodyPr/>
              <a:lstStyle/>
              <a:p>
                <a:r>
                  <a:rPr lang="en-US"/>
                  <a:t>18</a:t>
                </a:r>
                <a:r>
                  <a:rPr lang="en-US" baseline="0"/>
                  <a:t> %</a:t>
                </a:r>
                <a:endParaRPr lang="en-US"/>
              </a:p>
            </c:rich>
          </c:tx>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
          <c:idx val="0"/>
          <c:tx>
            <c:rich>
              <a:bodyPr/>
              <a:lstStyle/>
              <a:p>
                <a:r>
                  <a:rPr lang="en-US"/>
                  <a:t>22</a:t>
                </a:r>
                <a:r>
                  <a:rPr lang="en-US" baseline="0"/>
                  <a:t> %</a:t>
                </a:r>
                <a:endParaRPr lang="en-US"/>
              </a:p>
            </c:rich>
          </c:tx>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
          <c:idx val="0"/>
          <c:tx>
            <c:rich>
              <a:bodyPr/>
              <a:lstStyle/>
              <a:p>
                <a:r>
                  <a:rPr lang="en-US"/>
                  <a:t>10</a:t>
                </a:r>
                <a:r>
                  <a:rPr lang="en-US" baseline="0"/>
                  <a:t> %</a:t>
                </a:r>
                <a:endParaRPr lang="en-US"/>
              </a:p>
            </c:rich>
          </c:tx>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pieChart>
        <c:varyColors val="1"/>
        <c:ser>
          <c:idx val="0"/>
          <c:order val="0"/>
          <c:tx>
            <c:strRef>
              <c:f>'Stats public'!$H$4</c:f>
              <c:strCache>
                <c:ptCount val="1"/>
                <c:pt idx="0">
                  <c:v>Total</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A69B-478D-9E7A-A85240F3134E}"/>
              </c:ext>
            </c:extLst>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A69B-478D-9E7A-A85240F3134E}"/>
              </c:ext>
            </c:extLst>
          </c:dPt>
          <c:dPt>
            <c:idx val="2"/>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A69B-478D-9E7A-A85240F3134E}"/>
              </c:ext>
            </c:extLst>
          </c:dPt>
          <c:dPt>
            <c:idx val="3"/>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A69B-478D-9E7A-A85240F3134E}"/>
              </c:ext>
            </c:extLst>
          </c:dPt>
          <c:dPt>
            <c:idx val="4"/>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A69B-478D-9E7A-A85240F3134E}"/>
              </c:ext>
            </c:extLst>
          </c:dPt>
          <c:dLbls>
            <c:dLbl>
              <c:idx val="0"/>
              <c:layout/>
              <c:tx>
                <c:rich>
                  <a:bodyPr/>
                  <a:lstStyle/>
                  <a:p>
                    <a:r>
                      <a:rPr lang="en-US"/>
                      <a:t>32</a:t>
                    </a:r>
                    <a:r>
                      <a:rPr lang="en-US" baseline="0"/>
                      <a:t> </a:t>
                    </a:r>
                    <a:r>
                      <a:rPr lang="en-US"/>
                      <a:t>% </a:t>
                    </a:r>
                  </a:p>
                  <a:p>
                    <a:r>
                      <a:rPr lang="en-US"/>
                      <a:t>Service</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69B-478D-9E7A-A85240F3134E}"/>
                </c:ext>
              </c:extLst>
            </c:dLbl>
            <c:dLbl>
              <c:idx val="1"/>
              <c:layout/>
              <c:tx>
                <c:rich>
                  <a:bodyPr/>
                  <a:lstStyle/>
                  <a:p>
                    <a:r>
                      <a:rPr lang="en-US"/>
                      <a:t>18</a:t>
                    </a:r>
                    <a:r>
                      <a:rPr lang="en-US" baseline="0"/>
                      <a:t> %</a:t>
                    </a:r>
                  </a:p>
                  <a:p>
                    <a:r>
                      <a:rPr lang="en-US" baseline="0"/>
                      <a:t>Orientation</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manualLayout>
                      <c:w val="0.26174964349928698"/>
                      <c:h val="0.19033962264150944"/>
                    </c:manualLayout>
                  </c15:layout>
                </c:ext>
                <c:ext xmlns:c16="http://schemas.microsoft.com/office/drawing/2014/chart" uri="{C3380CC4-5D6E-409C-BE32-E72D297353CC}">
                  <c16:uniqueId val="{00000003-A69B-478D-9E7A-A85240F3134E}"/>
                </c:ext>
              </c:extLst>
            </c:dLbl>
            <c:dLbl>
              <c:idx val="2"/>
              <c:layout/>
              <c:tx>
                <c:rich>
                  <a:bodyPr/>
                  <a:lstStyle/>
                  <a:p>
                    <a:r>
                      <a:rPr lang="en-US"/>
                      <a:t>18</a:t>
                    </a:r>
                    <a:r>
                      <a:rPr lang="en-US" baseline="0"/>
                      <a:t> %</a:t>
                    </a:r>
                  </a:p>
                  <a:p>
                    <a:r>
                      <a:rPr lang="en-US" baseline="0"/>
                      <a:t>Accompagnement</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manualLayout>
                      <c:w val="0.3526682786698907"/>
                      <c:h val="0.19033962264150944"/>
                    </c:manualLayout>
                  </c15:layout>
                </c:ext>
                <c:ext xmlns:c16="http://schemas.microsoft.com/office/drawing/2014/chart" uri="{C3380CC4-5D6E-409C-BE32-E72D297353CC}">
                  <c16:uniqueId val="{00000005-A69B-478D-9E7A-A85240F3134E}"/>
                </c:ext>
              </c:extLst>
            </c:dLbl>
            <c:dLbl>
              <c:idx val="3"/>
              <c:layout/>
              <c:tx>
                <c:rich>
                  <a:bodyPr/>
                  <a:lstStyle/>
                  <a:p>
                    <a:r>
                      <a:rPr lang="en-US"/>
                      <a:t>22</a:t>
                    </a:r>
                    <a:r>
                      <a:rPr lang="en-US" baseline="0"/>
                      <a:t> %</a:t>
                    </a:r>
                  </a:p>
                  <a:p>
                    <a:r>
                      <a:rPr lang="en-US" baseline="0"/>
                      <a:t>Animation</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A69B-478D-9E7A-A85240F3134E}"/>
                </c:ext>
              </c:extLst>
            </c:dLbl>
            <c:dLbl>
              <c:idx val="4"/>
              <c:layout>
                <c:manualLayout>
                  <c:x val="-6.99912510936133E-3"/>
                  <c:y val="3.0188679245283019E-2"/>
                </c:manualLayout>
              </c:layout>
              <c:tx>
                <c:rich>
                  <a:bodyPr/>
                  <a:lstStyle/>
                  <a:p>
                    <a:r>
                      <a:rPr lang="en-US"/>
                      <a:t>10</a:t>
                    </a:r>
                    <a:r>
                      <a:rPr lang="en-US" baseline="0"/>
                      <a:t> %</a:t>
                    </a:r>
                  </a:p>
                  <a:p>
                    <a:r>
                      <a:rPr lang="en-US" baseline="0"/>
                      <a:t>Information</a:t>
                    </a:r>
                    <a:endParaRPr lang="en-US"/>
                  </a:p>
                </c:rich>
              </c:tx>
              <c:dLblPos val="bestFit"/>
              <c:showLegendKey val="0"/>
              <c:showVal val="1"/>
              <c:showCatName val="0"/>
              <c:showSerName val="0"/>
              <c:showPercent val="0"/>
              <c:showBubbleSize val="0"/>
              <c:extLst>
                <c:ext xmlns:c15="http://schemas.microsoft.com/office/drawing/2012/chart" uri="{CE6537A1-D6FC-4f65-9D91-7224C49458BB}">
                  <c15:layout>
                    <c:manualLayout>
                      <c:w val="0.2552230971128609"/>
                      <c:h val="0.19033962264150944"/>
                    </c:manualLayout>
                  </c15:layout>
                </c:ext>
                <c:ext xmlns:c16="http://schemas.microsoft.com/office/drawing/2014/chart" uri="{C3380CC4-5D6E-409C-BE32-E72D297353CC}">
                  <c16:uniqueId val="{00000009-A69B-478D-9E7A-A85240F3134E}"/>
                </c:ext>
              </c:extLst>
            </c:dLbl>
            <c:spPr>
              <a:noFill/>
              <a:ln>
                <a:noFill/>
              </a:ln>
              <a:effectLst/>
            </c:spPr>
            <c:txPr>
              <a:bodyPr/>
              <a:lstStyle/>
              <a:p>
                <a:pPr>
                  <a:defRPr/>
                </a:pPr>
                <a:endParaRPr lang="fr-FR"/>
              </a:p>
            </c:tx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'Stats public'!$G$5:$G$9</c:f>
              <c:strCache>
                <c:ptCount val="5"/>
                <c:pt idx="0">
                  <c:v>Service </c:v>
                </c:pt>
                <c:pt idx="1">
                  <c:v>Orientation </c:v>
                </c:pt>
                <c:pt idx="2">
                  <c:v>Accompagnement </c:v>
                </c:pt>
                <c:pt idx="3">
                  <c:v>Animation </c:v>
                </c:pt>
                <c:pt idx="4">
                  <c:v>Information </c:v>
                </c:pt>
              </c:strCache>
            </c:strRef>
          </c:cat>
          <c:val>
            <c:numRef>
              <c:f>'Stats public'!$H$5:$H$9</c:f>
              <c:numCache>
                <c:formatCode>General</c:formatCode>
                <c:ptCount val="5"/>
                <c:pt idx="0">
                  <c:v>2461</c:v>
                </c:pt>
                <c:pt idx="1">
                  <c:v>1352</c:v>
                </c:pt>
                <c:pt idx="2">
                  <c:v>1403</c:v>
                </c:pt>
                <c:pt idx="3">
                  <c:v>1674</c:v>
                </c:pt>
                <c:pt idx="4">
                  <c:v>804</c:v>
                </c:pt>
              </c:numCache>
            </c:numRef>
          </c:val>
          <c:extLst>
            <c:ext xmlns:c16="http://schemas.microsoft.com/office/drawing/2014/chart" uri="{C3380CC4-5D6E-409C-BE32-E72D297353CC}">
              <c16:uniqueId val="{0000000A-A69B-478D-9E7A-A85240F3134E}"/>
            </c:ext>
          </c:extLst>
        </c:ser>
        <c:dLbls>
          <c:showLegendKey val="0"/>
          <c:showVal val="0"/>
          <c:showCatName val="0"/>
          <c:showSerName val="0"/>
          <c:showPercent val="0"/>
          <c:showBubbleSize val="0"/>
          <c:showLeaderLines val="1"/>
        </c:dLbls>
        <c:firstSliceAng val="0"/>
      </c:pieChart>
      <c:spPr>
        <a:noFill/>
        <a:ln w="9525" cap="flat" cmpd="sng" algn="ctr">
          <a:noFill/>
          <a:prstDash val="solid"/>
        </a:ln>
        <a:effectLst>
          <a:outerShdw blurRad="40000" dist="23000" dir="5400000" rotWithShape="0">
            <a:srgbClr val="000000">
              <a:alpha val="35000"/>
            </a:srgbClr>
          </a:outerShdw>
        </a:effectLst>
      </c:spPr>
    </c:plotArea>
    <c:plotVisOnly val="1"/>
    <c:dispBlanksAs val="gap"/>
    <c:showDLblsOverMax val="0"/>
  </c:chart>
  <c:spPr>
    <a:ln>
      <a:solidFill>
        <a:schemeClr val="bg2">
          <a:lumMod val="25000"/>
        </a:schemeClr>
      </a:solidFill>
    </a:ln>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269117096857478"/>
          <c:y val="0.21313319252261045"/>
          <c:w val="0.41000226589959238"/>
          <c:h val="0.68553443259679159"/>
        </c:manualLayout>
      </c:layout>
      <c:pieChart>
        <c:varyColors val="1"/>
        <c:ser>
          <c:idx val="0"/>
          <c:order val="0"/>
          <c:dLbls>
            <c:dLbl>
              <c:idx val="4"/>
              <c:layout>
                <c:manualLayout>
                  <c:x val="-2.3972926951721797E-2"/>
                  <c:y val="-1.4976229075874935E-2"/>
                </c:manualLayout>
              </c:layout>
              <c:tx>
                <c:rich>
                  <a:bodyPr/>
                  <a:lstStyle/>
                  <a:p>
                    <a:r>
                      <a:rPr lang="en-US"/>
                      <a:t>MDS Dole</a:t>
                    </a:r>
                    <a:r>
                      <a:rPr lang="en-US" baseline="0"/>
                      <a:t> </a:t>
                    </a:r>
                    <a:r>
                      <a:rPr lang="en-US"/>
                      <a:t>4%</a:t>
                    </a:r>
                  </a:p>
                </c:rich>
              </c:tx>
              <c:showLegendKey val="1"/>
              <c:showVal val="1"/>
              <c:showCatName val="1"/>
              <c:showSerName val="1"/>
              <c:showPercent val="1"/>
              <c:showBubbleSize val="1"/>
              <c:extLst>
                <c:ext xmlns:c15="http://schemas.microsoft.com/office/drawing/2012/chart" uri="{CE6537A1-D6FC-4f65-9D91-7224C49458BB}">
                  <c15:layout/>
                </c:ext>
                <c:ext xmlns:c16="http://schemas.microsoft.com/office/drawing/2014/chart" uri="{C3380CC4-5D6E-409C-BE32-E72D297353CC}">
                  <c16:uniqueId val="{00000000-A477-4134-A79D-DB1D9F19890B}"/>
                </c:ext>
              </c:extLst>
            </c:dLbl>
            <c:dLbl>
              <c:idx val="5"/>
              <c:layout/>
              <c:tx>
                <c:rich>
                  <a:bodyPr/>
                  <a:lstStyle/>
                  <a:p>
                    <a:r>
                      <a:rPr lang="en-US"/>
                      <a:t>ESPACE JEUNES</a:t>
                    </a:r>
                    <a:r>
                      <a:rPr lang="en-US" baseline="0"/>
                      <a:t> </a:t>
                    </a:r>
                    <a:r>
                      <a:rPr lang="en-US"/>
                      <a:t>3%</a:t>
                    </a:r>
                  </a:p>
                </c:rich>
              </c:tx>
              <c:showLegendKey val="1"/>
              <c:showVal val="1"/>
              <c:showCatName val="1"/>
              <c:showSerName val="1"/>
              <c:showPercent val="1"/>
              <c:showBubbleSize val="1"/>
              <c:extLst>
                <c:ext xmlns:c15="http://schemas.microsoft.com/office/drawing/2012/chart" uri="{CE6537A1-D6FC-4f65-9D91-7224C49458BB}">
                  <c15:layout/>
                </c:ext>
                <c:ext xmlns:c16="http://schemas.microsoft.com/office/drawing/2014/chart" uri="{C3380CC4-5D6E-409C-BE32-E72D297353CC}">
                  <c16:uniqueId val="{00000001-A477-4134-A79D-DB1D9F19890B}"/>
                </c:ext>
              </c:extLst>
            </c:dLbl>
            <c:dLbl>
              <c:idx val="6"/>
              <c:layout/>
              <c:tx>
                <c:rich>
                  <a:bodyPr/>
                  <a:lstStyle/>
                  <a:p>
                    <a:r>
                      <a:rPr lang="en-US"/>
                      <a:t>ALLIANZ 2%</a:t>
                    </a:r>
                  </a:p>
                </c:rich>
              </c:tx>
              <c:showLegendKey val="1"/>
              <c:showVal val="1"/>
              <c:showCatName val="1"/>
              <c:showSerName val="1"/>
              <c:showPercent val="1"/>
              <c:showBubbleSize val="1"/>
              <c:extLst>
                <c:ext xmlns:c15="http://schemas.microsoft.com/office/drawing/2012/chart" uri="{CE6537A1-D6FC-4f65-9D91-7224C49458BB}">
                  <c15:layout/>
                </c:ext>
                <c:ext xmlns:c16="http://schemas.microsoft.com/office/drawing/2014/chart" uri="{C3380CC4-5D6E-409C-BE32-E72D297353CC}">
                  <c16:uniqueId val="{00000002-A477-4134-A79D-DB1D9F19890B}"/>
                </c:ext>
              </c:extLst>
            </c:dLbl>
            <c:dLbl>
              <c:idx val="7"/>
              <c:layout/>
              <c:tx>
                <c:rich>
                  <a:bodyPr/>
                  <a:lstStyle/>
                  <a:p>
                    <a:r>
                      <a:rPr lang="en-US"/>
                      <a:t>Roue de Secours</a:t>
                    </a:r>
                    <a:r>
                      <a:rPr lang="en-US" baseline="0"/>
                      <a:t> </a:t>
                    </a:r>
                    <a:r>
                      <a:rPr lang="en-US"/>
                      <a:t>2%</a:t>
                    </a:r>
                  </a:p>
                </c:rich>
              </c:tx>
              <c:showLegendKey val="1"/>
              <c:showVal val="1"/>
              <c:showCatName val="1"/>
              <c:showSerName val="1"/>
              <c:showPercent val="1"/>
              <c:showBubbleSize val="1"/>
              <c:extLst>
                <c:ext xmlns:c15="http://schemas.microsoft.com/office/drawing/2012/chart" uri="{CE6537A1-D6FC-4f65-9D91-7224C49458BB}">
                  <c15:layout/>
                </c:ext>
                <c:ext xmlns:c16="http://schemas.microsoft.com/office/drawing/2014/chart" uri="{C3380CC4-5D6E-409C-BE32-E72D297353CC}">
                  <c16:uniqueId val="{00000003-A477-4134-A79D-DB1D9F19890B}"/>
                </c:ext>
              </c:extLst>
            </c:dLbl>
            <c:dLbl>
              <c:idx val="8"/>
              <c:layout>
                <c:manualLayout>
                  <c:x val="4.0275774698714371E-2"/>
                  <c:y val="9.1706122835885848E-2"/>
                </c:manualLayout>
              </c:layout>
              <c:tx>
                <c:rich>
                  <a:bodyPr/>
                  <a:lstStyle/>
                  <a:p>
                    <a:r>
                      <a:rPr lang="en-US"/>
                      <a:t>MDPH</a:t>
                    </a:r>
                    <a:r>
                      <a:rPr lang="en-US" baseline="0"/>
                      <a:t> </a:t>
                    </a:r>
                    <a:r>
                      <a:rPr lang="en-US"/>
                      <a:t>1%</a:t>
                    </a:r>
                  </a:p>
                </c:rich>
              </c:tx>
              <c:showLegendKey val="1"/>
              <c:showVal val="1"/>
              <c:showCatName val="1"/>
              <c:showSerName val="1"/>
              <c:showPercent val="1"/>
              <c:showBubbleSize val="1"/>
              <c:extLst>
                <c:ext xmlns:c15="http://schemas.microsoft.com/office/drawing/2012/chart" uri="{CE6537A1-D6FC-4f65-9D91-7224C49458BB}">
                  <c15:layout/>
                </c:ext>
                <c:ext xmlns:c16="http://schemas.microsoft.com/office/drawing/2014/chart" uri="{C3380CC4-5D6E-409C-BE32-E72D297353CC}">
                  <c16:uniqueId val="{00000004-A477-4134-A79D-DB1D9F19890B}"/>
                </c:ext>
              </c:extLst>
            </c:dLbl>
            <c:spPr>
              <a:noFill/>
              <a:ln>
                <a:noFill/>
              </a:ln>
              <a:effectLst/>
            </c:spPr>
            <c:showLegendKey val="1"/>
            <c:showVal val="1"/>
            <c:showCatName val="1"/>
            <c:showSerName val="1"/>
            <c:showPercent val="1"/>
            <c:showBubbleSize val="1"/>
            <c:showLeaderLines val="1"/>
            <c:extLst>
              <c:ext xmlns:c15="http://schemas.microsoft.com/office/drawing/2012/chart" uri="{CE6537A1-D6FC-4f65-9D91-7224C49458BB}">
                <c15:layout/>
              </c:ext>
            </c:extLst>
          </c:dLbls>
          <c:cat>
            <c:strRef>
              <c:f>'Stats public'!$A$169:$A$177</c:f>
              <c:strCache>
                <c:ptCount val="9"/>
                <c:pt idx="0">
                  <c:v>Relais </c:v>
                </c:pt>
                <c:pt idx="1">
                  <c:v>Agate </c:v>
                </c:pt>
                <c:pt idx="2">
                  <c:v>TEMPO </c:v>
                </c:pt>
                <c:pt idx="3">
                  <c:v>MDS Arbois </c:v>
                </c:pt>
                <c:pt idx="4">
                  <c:v>MDS Dole </c:v>
                </c:pt>
                <c:pt idx="5">
                  <c:v>ESPACE JEUNES </c:v>
                </c:pt>
                <c:pt idx="6">
                  <c:v>ALLIANZ </c:v>
                </c:pt>
                <c:pt idx="7">
                  <c:v>Roue de Secours </c:v>
                </c:pt>
                <c:pt idx="8">
                  <c:v>MDPH</c:v>
                </c:pt>
              </c:strCache>
            </c:strRef>
          </c:cat>
          <c:val>
            <c:numRef>
              <c:f>'Stats public'!$B$169:$B$177</c:f>
              <c:numCache>
                <c:formatCode>General</c:formatCode>
                <c:ptCount val="9"/>
                <c:pt idx="0">
                  <c:v>190</c:v>
                </c:pt>
                <c:pt idx="1">
                  <c:v>135</c:v>
                </c:pt>
                <c:pt idx="2">
                  <c:v>127</c:v>
                </c:pt>
                <c:pt idx="3">
                  <c:v>109</c:v>
                </c:pt>
                <c:pt idx="4">
                  <c:v>27</c:v>
                </c:pt>
                <c:pt idx="5">
                  <c:v>18</c:v>
                </c:pt>
                <c:pt idx="6">
                  <c:v>14</c:v>
                </c:pt>
                <c:pt idx="7">
                  <c:v>10</c:v>
                </c:pt>
                <c:pt idx="8">
                  <c:v>4</c:v>
                </c:pt>
              </c:numCache>
            </c:numRef>
          </c:val>
          <c:extLst>
            <c:ext xmlns:c16="http://schemas.microsoft.com/office/drawing/2014/chart" uri="{C3380CC4-5D6E-409C-BE32-E72D297353CC}">
              <c16:uniqueId val="{00000005-A477-4134-A79D-DB1D9F19890B}"/>
            </c:ext>
          </c:extLst>
        </c:ser>
        <c:dLbls>
          <c:showLegendKey val="1"/>
          <c:showVal val="1"/>
          <c:showCatName val="1"/>
          <c:showSerName val="1"/>
          <c:showPercent val="1"/>
          <c:showBubbleSize val="1"/>
          <c:showLeaderLines val="1"/>
        </c:dLbls>
        <c:firstSliceAng val="105"/>
      </c:pieChart>
    </c:plotArea>
    <c:plotVisOnly val="1"/>
    <c:dispBlanksAs val="zero"/>
    <c:showDLblsOverMax val="1"/>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76588180882676005"/>
          <c:y val="0.14097043529936115"/>
        </c:manualLayout>
      </c:layout>
      <c:overlay val="0"/>
      <c:spPr>
        <a:noFill/>
        <a:ln w="25336">
          <a:noFill/>
        </a:ln>
      </c:spPr>
      <c:txPr>
        <a:bodyPr rot="0" spcFirstLastPara="1" vertOverflow="ellipsis" vert="horz" wrap="square" anchor="ctr" anchorCtr="1"/>
        <a:lstStyle/>
        <a:p>
          <a:pPr>
            <a:defRPr sz="1472" b="0" i="0" u="none" strike="noStrike" kern="1200" spc="0" baseline="0">
              <a:solidFill>
                <a:schemeClr val="tx1">
                  <a:lumMod val="85000"/>
                  <a:lumOff val="1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2015</c:v>
                </c:pt>
              </c:strCache>
            </c:strRef>
          </c:tx>
          <c:dPt>
            <c:idx val="0"/>
            <c:bubble3D val="0"/>
            <c:spPr>
              <a:solidFill>
                <a:schemeClr val="accent1"/>
              </a:solidFill>
              <a:ln w="15068">
                <a:solidFill>
                  <a:schemeClr val="lt1"/>
                </a:solidFill>
              </a:ln>
              <a:effectLst/>
            </c:spPr>
            <c:extLst>
              <c:ext xmlns:c16="http://schemas.microsoft.com/office/drawing/2014/chart" uri="{C3380CC4-5D6E-409C-BE32-E72D297353CC}">
                <c16:uniqueId val="{00000001-2926-4AF3-B4CC-662E206172BB}"/>
              </c:ext>
            </c:extLst>
          </c:dPt>
          <c:dPt>
            <c:idx val="1"/>
            <c:bubble3D val="0"/>
            <c:spPr>
              <a:solidFill>
                <a:schemeClr val="accent2"/>
              </a:solidFill>
              <a:ln w="15068">
                <a:solidFill>
                  <a:schemeClr val="lt1"/>
                </a:solidFill>
              </a:ln>
              <a:effectLst/>
            </c:spPr>
            <c:extLst>
              <c:ext xmlns:c16="http://schemas.microsoft.com/office/drawing/2014/chart" uri="{C3380CC4-5D6E-409C-BE32-E72D297353CC}">
                <c16:uniqueId val="{00000003-2926-4AF3-B4CC-662E206172BB}"/>
              </c:ext>
            </c:extLst>
          </c:dPt>
          <c:dPt>
            <c:idx val="2"/>
            <c:bubble3D val="0"/>
            <c:spPr>
              <a:solidFill>
                <a:srgbClr val="002060"/>
              </a:solidFill>
              <a:ln w="15068">
                <a:solidFill>
                  <a:schemeClr val="lt1"/>
                </a:solidFill>
              </a:ln>
              <a:effectLst/>
            </c:spPr>
            <c:extLst>
              <c:ext xmlns:c16="http://schemas.microsoft.com/office/drawing/2014/chart" uri="{C3380CC4-5D6E-409C-BE32-E72D297353CC}">
                <c16:uniqueId val="{00000005-2926-4AF3-B4CC-662E206172BB}"/>
              </c:ext>
            </c:extLst>
          </c:dPt>
          <c:dPt>
            <c:idx val="3"/>
            <c:bubble3D val="0"/>
            <c:spPr>
              <a:solidFill>
                <a:schemeClr val="accent4"/>
              </a:solidFill>
              <a:ln w="15068">
                <a:solidFill>
                  <a:schemeClr val="lt1"/>
                </a:solidFill>
              </a:ln>
              <a:effectLst/>
            </c:spPr>
            <c:extLst>
              <c:ext xmlns:c16="http://schemas.microsoft.com/office/drawing/2014/chart" uri="{C3380CC4-5D6E-409C-BE32-E72D297353CC}">
                <c16:uniqueId val="{00000007-2926-4AF3-B4CC-662E206172BB}"/>
              </c:ext>
            </c:extLst>
          </c:dPt>
          <c:dLbls>
            <c:spPr>
              <a:noFill/>
              <a:ln w="25336">
                <a:noFill/>
              </a:ln>
            </c:spPr>
            <c:txPr>
              <a:bodyPr rot="0" spcFirstLastPara="1" vertOverflow="ellipsis" vert="horz" wrap="square" lIns="38100" tIns="19050" rIns="38100" bIns="19050" anchor="ctr" anchorCtr="1">
                <a:spAutoFit/>
              </a:bodyPr>
              <a:lstStyle/>
              <a:p>
                <a:pPr>
                  <a:defRPr sz="947"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1"/>
            <c:showBubbleSize val="0"/>
            <c:showLeaderLines val="1"/>
            <c:leaderLines>
              <c:spPr>
                <a:ln w="7534"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Feuil1!$A$2:$A$5</c:f>
              <c:strCache>
                <c:ptCount val="4"/>
                <c:pt idx="0">
                  <c:v>Autres produits</c:v>
                </c:pt>
                <c:pt idx="1">
                  <c:v>Chiffres d'affaires</c:v>
                </c:pt>
                <c:pt idx="2">
                  <c:v>Subventions</c:v>
                </c:pt>
                <c:pt idx="3">
                  <c:v>Aides aux postes</c:v>
                </c:pt>
              </c:strCache>
            </c:strRef>
          </c:cat>
          <c:val>
            <c:numRef>
              <c:f>Feuil1!$B$2:$B$5</c:f>
              <c:numCache>
                <c:formatCode>General</c:formatCode>
                <c:ptCount val="4"/>
                <c:pt idx="0">
                  <c:v>47495</c:v>
                </c:pt>
                <c:pt idx="1">
                  <c:v>527833</c:v>
                </c:pt>
                <c:pt idx="2">
                  <c:v>829296</c:v>
                </c:pt>
                <c:pt idx="3">
                  <c:v>1169259</c:v>
                </c:pt>
              </c:numCache>
            </c:numRef>
          </c:val>
          <c:extLst>
            <c:ext xmlns:c16="http://schemas.microsoft.com/office/drawing/2014/chart" uri="{C3380CC4-5D6E-409C-BE32-E72D297353CC}">
              <c16:uniqueId val="{00000008-2926-4AF3-B4CC-662E206172BB}"/>
            </c:ext>
          </c:extLst>
        </c:ser>
        <c:dLbls>
          <c:showLegendKey val="0"/>
          <c:showVal val="0"/>
          <c:showCatName val="0"/>
          <c:showSerName val="0"/>
          <c:showPercent val="0"/>
          <c:showBubbleSize val="0"/>
          <c:showLeaderLines val="1"/>
        </c:dLbls>
        <c:firstSliceAng val="0"/>
      </c:pieChart>
      <c:spPr>
        <a:noFill/>
        <a:ln w="25336">
          <a:noFill/>
        </a:ln>
      </c:spPr>
    </c:plotArea>
    <c:legend>
      <c:legendPos val="r"/>
      <c:layout/>
      <c:overlay val="0"/>
      <c:spPr>
        <a:noFill/>
        <a:ln w="25336">
          <a:noFill/>
        </a:ln>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tx>
            <c:strRef>
              <c:f>Feuil1!$B$1</c:f>
              <c:strCache>
                <c:ptCount val="1"/>
                <c:pt idx="0">
                  <c:v>2015</c:v>
                </c:pt>
              </c:strCache>
            </c:strRef>
          </c:tx>
          <c:spPr>
            <a:solidFill>
              <a:srgbClr val="00B050"/>
            </a:solidFill>
            <a:ln w="25400">
              <a:noFill/>
            </a:ln>
          </c:spPr>
          <c:invertIfNegative val="0"/>
          <c:dPt>
            <c:idx val="7"/>
            <c:invertIfNegative val="0"/>
            <c:bubble3D val="0"/>
            <c:spPr>
              <a:solidFill>
                <a:srgbClr val="C13FB8"/>
              </a:solidFill>
              <a:ln w="25400">
                <a:noFill/>
              </a:ln>
            </c:spPr>
            <c:extLst>
              <c:ext xmlns:c16="http://schemas.microsoft.com/office/drawing/2014/chart" uri="{C3380CC4-5D6E-409C-BE32-E72D297353CC}">
                <c16:uniqueId val="{00000001-8864-44AB-8B08-5ED061E8FA22}"/>
              </c:ext>
            </c:extLst>
          </c:dPt>
          <c:cat>
            <c:strRef>
              <c:f>Feuil1!$A$2:$A$9</c:f>
              <c:strCache>
                <c:ptCount val="8"/>
                <c:pt idx="0">
                  <c:v>Subv CAF</c:v>
                </c:pt>
                <c:pt idx="1">
                  <c:v>Subv Etat</c:v>
                </c:pt>
                <c:pt idx="2">
                  <c:v>Subv Europe</c:v>
                </c:pt>
                <c:pt idx="3">
                  <c:v>Subv Departement</c:v>
                </c:pt>
                <c:pt idx="4">
                  <c:v>Subv EPCI</c:v>
                </c:pt>
                <c:pt idx="5">
                  <c:v>Chiffres d'affaires</c:v>
                </c:pt>
                <c:pt idx="6">
                  <c:v>Aides aux postes</c:v>
                </c:pt>
                <c:pt idx="7">
                  <c:v>Total Produits</c:v>
                </c:pt>
              </c:strCache>
            </c:strRef>
          </c:cat>
          <c:val>
            <c:numRef>
              <c:f>Feuil1!$B$2:$B$9</c:f>
              <c:numCache>
                <c:formatCode>General</c:formatCode>
                <c:ptCount val="8"/>
                <c:pt idx="0">
                  <c:v>40656</c:v>
                </c:pt>
                <c:pt idx="1">
                  <c:v>87510</c:v>
                </c:pt>
                <c:pt idx="2">
                  <c:v>140760</c:v>
                </c:pt>
                <c:pt idx="3">
                  <c:v>245600</c:v>
                </c:pt>
                <c:pt idx="4">
                  <c:v>314770</c:v>
                </c:pt>
                <c:pt idx="5">
                  <c:v>527833</c:v>
                </c:pt>
                <c:pt idx="6">
                  <c:v>1169259</c:v>
                </c:pt>
                <c:pt idx="7">
                  <c:v>2526388</c:v>
                </c:pt>
              </c:numCache>
            </c:numRef>
          </c:val>
          <c:extLst>
            <c:ext xmlns:c16="http://schemas.microsoft.com/office/drawing/2014/chart" uri="{C3380CC4-5D6E-409C-BE32-E72D297353CC}">
              <c16:uniqueId val="{00000002-8864-44AB-8B08-5ED061E8FA22}"/>
            </c:ext>
          </c:extLst>
        </c:ser>
        <c:ser>
          <c:idx val="1"/>
          <c:order val="1"/>
          <c:tx>
            <c:strRef>
              <c:f>Feuil1!$C$1</c:f>
              <c:strCache>
                <c:ptCount val="1"/>
                <c:pt idx="0">
                  <c:v>2014</c:v>
                </c:pt>
              </c:strCache>
            </c:strRef>
          </c:tx>
          <c:invertIfNegative val="0"/>
          <c:dPt>
            <c:idx val="7"/>
            <c:invertIfNegative val="0"/>
            <c:bubble3D val="0"/>
            <c:spPr>
              <a:solidFill>
                <a:srgbClr val="F96D81"/>
              </a:solidFill>
            </c:spPr>
            <c:extLst>
              <c:ext xmlns:c16="http://schemas.microsoft.com/office/drawing/2014/chart" uri="{C3380CC4-5D6E-409C-BE32-E72D297353CC}">
                <c16:uniqueId val="{00000004-8864-44AB-8B08-5ED061E8FA22}"/>
              </c:ext>
            </c:extLst>
          </c:dPt>
          <c:cat>
            <c:strRef>
              <c:f>Feuil1!$A$2:$A$9</c:f>
              <c:strCache>
                <c:ptCount val="8"/>
                <c:pt idx="0">
                  <c:v>Subv CAF</c:v>
                </c:pt>
                <c:pt idx="1">
                  <c:v>Subv Etat</c:v>
                </c:pt>
                <c:pt idx="2">
                  <c:v>Subv Europe</c:v>
                </c:pt>
                <c:pt idx="3">
                  <c:v>Subv Departement</c:v>
                </c:pt>
                <c:pt idx="4">
                  <c:v>Subv EPCI</c:v>
                </c:pt>
                <c:pt idx="5">
                  <c:v>Chiffres d'affaires</c:v>
                </c:pt>
                <c:pt idx="6">
                  <c:v>Aides aux postes</c:v>
                </c:pt>
                <c:pt idx="7">
                  <c:v>Total Produits</c:v>
                </c:pt>
              </c:strCache>
            </c:strRef>
          </c:cat>
          <c:val>
            <c:numRef>
              <c:f>Feuil1!$C$2:$C$9</c:f>
              <c:numCache>
                <c:formatCode>General</c:formatCode>
                <c:ptCount val="8"/>
                <c:pt idx="0">
                  <c:v>42354</c:v>
                </c:pt>
                <c:pt idx="1">
                  <c:v>63901</c:v>
                </c:pt>
                <c:pt idx="2">
                  <c:v>197683</c:v>
                </c:pt>
                <c:pt idx="3">
                  <c:v>277643</c:v>
                </c:pt>
                <c:pt idx="4">
                  <c:v>310000</c:v>
                </c:pt>
                <c:pt idx="5">
                  <c:v>460905</c:v>
                </c:pt>
                <c:pt idx="6">
                  <c:v>1141901</c:v>
                </c:pt>
                <c:pt idx="7">
                  <c:v>2494387</c:v>
                </c:pt>
              </c:numCache>
            </c:numRef>
          </c:val>
          <c:extLst>
            <c:ext xmlns:c16="http://schemas.microsoft.com/office/drawing/2014/chart" uri="{C3380CC4-5D6E-409C-BE32-E72D297353CC}">
              <c16:uniqueId val="{00000005-8864-44AB-8B08-5ED061E8FA22}"/>
            </c:ext>
          </c:extLst>
        </c:ser>
        <c:dLbls>
          <c:showLegendKey val="0"/>
          <c:showVal val="0"/>
          <c:showCatName val="0"/>
          <c:showSerName val="0"/>
          <c:showPercent val="0"/>
          <c:showBubbleSize val="0"/>
        </c:dLbls>
        <c:gapWidth val="182"/>
        <c:axId val="113198864"/>
        <c:axId val="1"/>
      </c:barChart>
      <c:catAx>
        <c:axId val="113198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fr-FR"/>
          </a:p>
        </c:txPr>
        <c:crossAx val="1"/>
        <c:crosses val="autoZero"/>
        <c:auto val="1"/>
        <c:lblAlgn val="ctr"/>
        <c:lblOffset val="100"/>
        <c:noMultiLvlLbl val="0"/>
      </c:catAx>
      <c:valAx>
        <c:axId val="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13198864"/>
        <c:crosses val="autoZero"/>
        <c:crossBetween val="between"/>
      </c:valAx>
      <c:spPr>
        <a:noFill/>
        <a:ln w="25400">
          <a:noFill/>
        </a:ln>
      </c:spPr>
    </c:plotArea>
    <c:legend>
      <c:legendPos val="b"/>
      <c:layout/>
      <c:overlay val="0"/>
      <c:spPr>
        <a:noFill/>
        <a:ln w="25400">
          <a:noFill/>
        </a:ln>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c:spPr>
  <c:txPr>
    <a:bodyPr/>
    <a:lstStyle/>
    <a:p>
      <a:pPr>
        <a:defRPr/>
      </a:pPr>
      <a:endParaRPr lang="fr-FR"/>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76294168863828882"/>
          <c:y val="4.9278739281406816E-2"/>
        </c:manualLayout>
      </c:layout>
      <c:overlay val="0"/>
      <c:spPr>
        <a:noFill/>
        <a:ln w="25336">
          <a:noFill/>
        </a:ln>
      </c:spPr>
      <c:txPr>
        <a:bodyPr rot="0" spcFirstLastPara="1" vertOverflow="ellipsis" vert="horz" wrap="square" anchor="ctr" anchorCtr="1"/>
        <a:lstStyle/>
        <a:p>
          <a:pPr>
            <a:defRPr sz="1472" b="0" i="0" u="none" strike="noStrike" kern="1200" spc="0" baseline="0">
              <a:solidFill>
                <a:schemeClr val="tx1">
                  <a:lumMod val="85000"/>
                  <a:lumOff val="1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2015</c:v>
                </c:pt>
              </c:strCache>
            </c:strRef>
          </c:tx>
          <c:dPt>
            <c:idx val="0"/>
            <c:bubble3D val="0"/>
            <c:spPr>
              <a:solidFill>
                <a:schemeClr val="accent6"/>
              </a:solidFill>
              <a:ln w="15068">
                <a:solidFill>
                  <a:schemeClr val="lt1"/>
                </a:solidFill>
              </a:ln>
              <a:effectLst/>
            </c:spPr>
            <c:extLst>
              <c:ext xmlns:c16="http://schemas.microsoft.com/office/drawing/2014/chart" uri="{C3380CC4-5D6E-409C-BE32-E72D297353CC}">
                <c16:uniqueId val="{00000001-51BB-4110-90E5-D4B986602713}"/>
              </c:ext>
            </c:extLst>
          </c:dPt>
          <c:dPt>
            <c:idx val="1"/>
            <c:bubble3D val="0"/>
            <c:spPr>
              <a:solidFill>
                <a:schemeClr val="accent2"/>
              </a:solidFill>
              <a:ln w="15068">
                <a:solidFill>
                  <a:schemeClr val="lt1"/>
                </a:solidFill>
              </a:ln>
              <a:effectLst/>
            </c:spPr>
            <c:extLst>
              <c:ext xmlns:c16="http://schemas.microsoft.com/office/drawing/2014/chart" uri="{C3380CC4-5D6E-409C-BE32-E72D297353CC}">
                <c16:uniqueId val="{00000003-51BB-4110-90E5-D4B986602713}"/>
              </c:ext>
            </c:extLst>
          </c:dPt>
          <c:dPt>
            <c:idx val="2"/>
            <c:bubble3D val="0"/>
            <c:extLst>
              <c:ext xmlns:c16="http://schemas.microsoft.com/office/drawing/2014/chart" uri="{C3380CC4-5D6E-409C-BE32-E72D297353CC}">
                <c16:uniqueId val="{00000004-51BB-4110-90E5-D4B986602713}"/>
              </c:ext>
            </c:extLst>
          </c:dPt>
          <c:dPt>
            <c:idx val="3"/>
            <c:bubble3D val="0"/>
            <c:spPr>
              <a:solidFill>
                <a:schemeClr val="accent4"/>
              </a:solidFill>
              <a:ln w="15068">
                <a:solidFill>
                  <a:schemeClr val="lt1"/>
                </a:solidFill>
              </a:ln>
              <a:effectLst/>
            </c:spPr>
            <c:extLst>
              <c:ext xmlns:c16="http://schemas.microsoft.com/office/drawing/2014/chart" uri="{C3380CC4-5D6E-409C-BE32-E72D297353CC}">
                <c16:uniqueId val="{00000006-51BB-4110-90E5-D4B986602713}"/>
              </c:ext>
            </c:extLst>
          </c:dPt>
          <c:dPt>
            <c:idx val="5"/>
            <c:bubble3D val="0"/>
            <c:spPr>
              <a:solidFill>
                <a:schemeClr val="accent4">
                  <a:lumMod val="50000"/>
                </a:schemeClr>
              </a:solidFill>
            </c:spPr>
            <c:extLst>
              <c:ext xmlns:c16="http://schemas.microsoft.com/office/drawing/2014/chart" uri="{C3380CC4-5D6E-409C-BE32-E72D297353CC}">
                <c16:uniqueId val="{00000008-51BB-4110-90E5-D4B986602713}"/>
              </c:ext>
            </c:extLst>
          </c:dPt>
          <c:dLbls>
            <c:spPr>
              <a:noFill/>
              <a:ln w="25336">
                <a:noFill/>
              </a:ln>
            </c:spPr>
            <c:txPr>
              <a:bodyPr rot="0" spcFirstLastPara="1" vertOverflow="ellipsis" vert="horz" wrap="square" lIns="38100" tIns="19050" rIns="38100" bIns="19050" anchor="ctr" anchorCtr="1">
                <a:spAutoFit/>
              </a:bodyPr>
              <a:lstStyle/>
              <a:p>
                <a:pPr>
                  <a:defRPr sz="947"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Feuil1!$A$2:$A$7</c:f>
              <c:strCache>
                <c:ptCount val="6"/>
                <c:pt idx="0">
                  <c:v>Frais fonctionnement</c:v>
                </c:pt>
                <c:pt idx="1">
                  <c:v>Impôts taxes et IS</c:v>
                </c:pt>
                <c:pt idx="2">
                  <c:v>Salaires et charges sociales</c:v>
                </c:pt>
                <c:pt idx="3">
                  <c:v>Dot amort</c:v>
                </c:pt>
                <c:pt idx="4">
                  <c:v>Charges financieres</c:v>
                </c:pt>
                <c:pt idx="5">
                  <c:v>Charges exceptionnelles</c:v>
                </c:pt>
              </c:strCache>
            </c:strRef>
          </c:cat>
          <c:val>
            <c:numRef>
              <c:f>Feuil1!$B$2:$B$7</c:f>
              <c:numCache>
                <c:formatCode>General</c:formatCode>
                <c:ptCount val="6"/>
                <c:pt idx="0">
                  <c:v>392726</c:v>
                </c:pt>
                <c:pt idx="1">
                  <c:v>33805</c:v>
                </c:pt>
                <c:pt idx="2">
                  <c:v>1901366</c:v>
                </c:pt>
                <c:pt idx="3">
                  <c:v>55469</c:v>
                </c:pt>
                <c:pt idx="4">
                  <c:v>7342</c:v>
                </c:pt>
                <c:pt idx="5">
                  <c:v>2250</c:v>
                </c:pt>
              </c:numCache>
            </c:numRef>
          </c:val>
          <c:extLst>
            <c:ext xmlns:c16="http://schemas.microsoft.com/office/drawing/2014/chart" uri="{C3380CC4-5D6E-409C-BE32-E72D297353CC}">
              <c16:uniqueId val="{00000009-51BB-4110-90E5-D4B986602713}"/>
            </c:ext>
          </c:extLst>
        </c:ser>
        <c:dLbls>
          <c:showLegendKey val="0"/>
          <c:showVal val="0"/>
          <c:showCatName val="0"/>
          <c:showSerName val="0"/>
          <c:showPercent val="0"/>
          <c:showBubbleSize val="0"/>
          <c:showLeaderLines val="1"/>
        </c:dLbls>
        <c:firstSliceAng val="0"/>
      </c:pieChart>
      <c:spPr>
        <a:noFill/>
        <a:ln w="25336">
          <a:noFill/>
        </a:ln>
      </c:spPr>
    </c:plotArea>
    <c:legend>
      <c:legendPos val="r"/>
      <c:layout>
        <c:manualLayout>
          <c:xMode val="edge"/>
          <c:yMode val="edge"/>
          <c:x val="0.58168176726154608"/>
          <c:y val="0.21503856928857384"/>
          <c:w val="0.40067765737789285"/>
          <c:h val="0.7849614307114261"/>
        </c:manualLayout>
      </c:layout>
      <c:overlay val="0"/>
      <c:spPr>
        <a:noFill/>
        <a:ln w="25336">
          <a:noFill/>
        </a:ln>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Feuil1!$C$1</c:f>
              <c:strCache>
                <c:ptCount val="1"/>
                <c:pt idx="0">
                  <c:v>2014</c:v>
                </c:pt>
              </c:strCache>
            </c:strRef>
          </c:tx>
          <c:spPr>
            <a:solidFill>
              <a:schemeClr val="accent6">
                <a:lumMod val="50000"/>
              </a:schemeClr>
            </a:solidFill>
            <a:ln>
              <a:noFill/>
            </a:ln>
            <a:effectLst/>
          </c:spPr>
          <c:invertIfNegative val="0"/>
          <c:cat>
            <c:strRef>
              <c:f>Feuil1!$A$2:$A$4</c:f>
              <c:strCache>
                <c:ptCount val="3"/>
                <c:pt idx="0">
                  <c:v>Ms Sal Parc</c:v>
                </c:pt>
                <c:pt idx="1">
                  <c:v>MS Sal perm</c:v>
                </c:pt>
                <c:pt idx="2">
                  <c:v>Frais fonctionnement</c:v>
                </c:pt>
              </c:strCache>
            </c:strRef>
          </c:cat>
          <c:val>
            <c:numRef>
              <c:f>Feuil1!$C$2:$C$4</c:f>
              <c:numCache>
                <c:formatCode>General</c:formatCode>
                <c:ptCount val="3"/>
                <c:pt idx="0">
                  <c:v>1232975</c:v>
                </c:pt>
                <c:pt idx="1">
                  <c:v>693110</c:v>
                </c:pt>
                <c:pt idx="2">
                  <c:v>403164</c:v>
                </c:pt>
              </c:numCache>
            </c:numRef>
          </c:val>
          <c:extLst>
            <c:ext xmlns:c16="http://schemas.microsoft.com/office/drawing/2014/chart" uri="{C3380CC4-5D6E-409C-BE32-E72D297353CC}">
              <c16:uniqueId val="{00000000-4341-499B-9ECD-CDC3CBED39A4}"/>
            </c:ext>
          </c:extLst>
        </c:ser>
        <c:ser>
          <c:idx val="1"/>
          <c:order val="1"/>
          <c:tx>
            <c:strRef>
              <c:f>Feuil1!$D$1</c:f>
              <c:strCache>
                <c:ptCount val="1"/>
                <c:pt idx="0">
                  <c:v>2015</c:v>
                </c:pt>
              </c:strCache>
            </c:strRef>
          </c:tx>
          <c:spPr>
            <a:solidFill>
              <a:schemeClr val="accent2"/>
            </a:solidFill>
            <a:ln>
              <a:noFill/>
            </a:ln>
            <a:effectLst/>
          </c:spPr>
          <c:invertIfNegative val="0"/>
          <c:cat>
            <c:strRef>
              <c:f>Feuil1!$A$2:$A$4</c:f>
              <c:strCache>
                <c:ptCount val="3"/>
                <c:pt idx="0">
                  <c:v>Ms Sal Parc</c:v>
                </c:pt>
                <c:pt idx="1">
                  <c:v>MS Sal perm</c:v>
                </c:pt>
                <c:pt idx="2">
                  <c:v>Frais fonctionnement</c:v>
                </c:pt>
              </c:strCache>
            </c:strRef>
          </c:cat>
          <c:val>
            <c:numRef>
              <c:f>Feuil1!$D$2:$D$4</c:f>
              <c:numCache>
                <c:formatCode>General</c:formatCode>
                <c:ptCount val="3"/>
                <c:pt idx="0">
                  <c:v>1239404</c:v>
                </c:pt>
                <c:pt idx="1">
                  <c:v>696610</c:v>
                </c:pt>
                <c:pt idx="2">
                  <c:v>392726</c:v>
                </c:pt>
              </c:numCache>
            </c:numRef>
          </c:val>
          <c:extLst>
            <c:ext xmlns:c16="http://schemas.microsoft.com/office/drawing/2014/chart" uri="{C3380CC4-5D6E-409C-BE32-E72D297353CC}">
              <c16:uniqueId val="{00000001-4341-499B-9ECD-CDC3CBED39A4}"/>
            </c:ext>
          </c:extLst>
        </c:ser>
        <c:dLbls>
          <c:showLegendKey val="0"/>
          <c:showVal val="0"/>
          <c:showCatName val="0"/>
          <c:showSerName val="0"/>
          <c:showPercent val="0"/>
          <c:showBubbleSize val="0"/>
        </c:dLbls>
        <c:gapWidth val="219"/>
        <c:overlap val="-27"/>
        <c:axId val="492069248"/>
        <c:axId val="492072200"/>
      </c:barChart>
      <c:catAx>
        <c:axId val="492069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492072200"/>
        <c:crosses val="autoZero"/>
        <c:auto val="1"/>
        <c:lblAlgn val="ctr"/>
        <c:lblOffset val="100"/>
        <c:noMultiLvlLbl val="0"/>
      </c:catAx>
      <c:valAx>
        <c:axId val="492072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4920692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Feuil1!$B$1</c:f>
              <c:strCache>
                <c:ptCount val="1"/>
                <c:pt idx="0">
                  <c:v>2015</c:v>
                </c:pt>
              </c:strCache>
            </c:strRef>
          </c:tx>
          <c:explosion val="3"/>
          <c:dPt>
            <c:idx val="0"/>
            <c:bubble3D val="0"/>
            <c:spPr>
              <a:solidFill>
                <a:schemeClr val="accent6"/>
              </a:solidFill>
              <a:ln w="15068">
                <a:solidFill>
                  <a:schemeClr val="lt1"/>
                </a:solidFill>
              </a:ln>
              <a:effectLst/>
            </c:spPr>
            <c:extLst>
              <c:ext xmlns:c16="http://schemas.microsoft.com/office/drawing/2014/chart" uri="{C3380CC4-5D6E-409C-BE32-E72D297353CC}">
                <c16:uniqueId val="{00000001-D980-4873-8AF0-272297CA4EC3}"/>
              </c:ext>
            </c:extLst>
          </c:dPt>
          <c:dPt>
            <c:idx val="1"/>
            <c:bubble3D val="0"/>
            <c:spPr>
              <a:solidFill>
                <a:schemeClr val="accent2"/>
              </a:solidFill>
              <a:ln w="15068">
                <a:solidFill>
                  <a:schemeClr val="lt1"/>
                </a:solidFill>
              </a:ln>
              <a:effectLst/>
            </c:spPr>
            <c:extLst>
              <c:ext xmlns:c16="http://schemas.microsoft.com/office/drawing/2014/chart" uri="{C3380CC4-5D6E-409C-BE32-E72D297353CC}">
                <c16:uniqueId val="{00000003-D980-4873-8AF0-272297CA4EC3}"/>
              </c:ext>
            </c:extLst>
          </c:dPt>
          <c:dPt>
            <c:idx val="2"/>
            <c:bubble3D val="0"/>
            <c:spPr>
              <a:solidFill>
                <a:srgbClr val="00B050"/>
              </a:solidFill>
            </c:spPr>
            <c:extLst>
              <c:ext xmlns:c16="http://schemas.microsoft.com/office/drawing/2014/chart" uri="{C3380CC4-5D6E-409C-BE32-E72D297353CC}">
                <c16:uniqueId val="{00000005-D980-4873-8AF0-272297CA4EC3}"/>
              </c:ext>
            </c:extLst>
          </c:dPt>
          <c:dPt>
            <c:idx val="3"/>
            <c:bubble3D val="0"/>
            <c:spPr>
              <a:solidFill>
                <a:schemeClr val="accent4"/>
              </a:solidFill>
              <a:ln w="15068">
                <a:solidFill>
                  <a:schemeClr val="lt1"/>
                </a:solidFill>
              </a:ln>
              <a:effectLst/>
            </c:spPr>
            <c:extLst>
              <c:ext xmlns:c16="http://schemas.microsoft.com/office/drawing/2014/chart" uri="{C3380CC4-5D6E-409C-BE32-E72D297353CC}">
                <c16:uniqueId val="{00000007-D980-4873-8AF0-272297CA4EC3}"/>
              </c:ext>
            </c:extLst>
          </c:dPt>
          <c:dPt>
            <c:idx val="5"/>
            <c:bubble3D val="0"/>
            <c:spPr>
              <a:solidFill>
                <a:schemeClr val="accent4">
                  <a:lumMod val="50000"/>
                </a:schemeClr>
              </a:solidFill>
            </c:spPr>
            <c:extLst>
              <c:ext xmlns:c16="http://schemas.microsoft.com/office/drawing/2014/chart" uri="{C3380CC4-5D6E-409C-BE32-E72D297353CC}">
                <c16:uniqueId val="{00000009-D980-4873-8AF0-272297CA4EC3}"/>
              </c:ext>
            </c:extLst>
          </c:dPt>
          <c:dLbls>
            <c:dLbl>
              <c:idx val="2"/>
              <c:layout>
                <c:manualLayout>
                  <c:x val="0.14032168461121702"/>
                  <c:y val="-1.1686199568939484E-2"/>
                </c:manualLayout>
              </c:layout>
              <c:tx>
                <c:rich>
                  <a:bodyPr rot="0" spcFirstLastPara="1" vertOverflow="ellipsis" vert="horz" wrap="square" lIns="38100" tIns="19050" rIns="38100" bIns="19050" anchor="ctr" anchorCtr="1">
                    <a:noAutofit/>
                  </a:bodyPr>
                  <a:lstStyle/>
                  <a:p>
                    <a:pPr>
                      <a:defRPr sz="2400" b="0" i="0" u="none" strike="noStrike" kern="1200" baseline="0">
                        <a:solidFill>
                          <a:schemeClr val="tx1"/>
                        </a:solidFill>
                        <a:latin typeface="+mn-lt"/>
                        <a:ea typeface="+mn-ea"/>
                        <a:cs typeface="+mn-cs"/>
                      </a:defRPr>
                    </a:pPr>
                    <a:fld id="{D577D335-C9D4-46D5-847E-5DCBDE4B4EB2}" type="CATEGORYNAME">
                      <a:rPr lang="en-US" sz="2400" smtClean="0">
                        <a:solidFill>
                          <a:schemeClr val="tx1"/>
                        </a:solidFill>
                      </a:rPr>
                      <a:pPr>
                        <a:defRPr sz="2400" b="0" i="0" u="none" strike="noStrike" kern="1200" baseline="0">
                          <a:solidFill>
                            <a:schemeClr val="tx1"/>
                          </a:solidFill>
                          <a:latin typeface="+mn-lt"/>
                          <a:ea typeface="+mn-ea"/>
                          <a:cs typeface="+mn-cs"/>
                        </a:defRPr>
                      </a:pPr>
                      <a:t>[NOM DE CATÉGORIE]</a:t>
                    </a:fld>
                    <a:r>
                      <a:rPr lang="en-US" sz="2400" dirty="0" smtClean="0">
                        <a:solidFill>
                          <a:schemeClr val="tx1"/>
                        </a:solidFill>
                      </a:rPr>
                      <a:t> 168 352 €</a:t>
                    </a:r>
                  </a:p>
                </c:rich>
              </c:tx>
              <c:spPr>
                <a:noFill/>
                <a:ln w="25336">
                  <a:noFill/>
                </a:ln>
                <a:effectLst/>
              </c:spPr>
              <c:showLegendKey val="0"/>
              <c:showVal val="0"/>
              <c:showCatName val="1"/>
              <c:showSerName val="0"/>
              <c:showPercent val="0"/>
              <c:showBubbleSize val="0"/>
              <c:extLst>
                <c:ext xmlns:c15="http://schemas.microsoft.com/office/drawing/2012/chart" uri="{CE6537A1-D6FC-4f65-9D91-7224C49458BB}">
                  <c15:layout>
                    <c:manualLayout>
                      <c:w val="0.60513968715728883"/>
                      <c:h val="6.0025108357623251E-2"/>
                    </c:manualLayout>
                  </c15:layout>
                  <c15:dlblFieldTable/>
                  <c15:showDataLabelsRange val="0"/>
                </c:ext>
                <c:ext xmlns:c16="http://schemas.microsoft.com/office/drawing/2014/chart" uri="{C3380CC4-5D6E-409C-BE32-E72D297353CC}">
                  <c16:uniqueId val="{00000005-D980-4873-8AF0-272297CA4EC3}"/>
                </c:ext>
              </c:extLst>
            </c:dLbl>
            <c:spPr>
              <a:noFill/>
              <a:ln w="25336">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1"/>
            <c:showSerName val="0"/>
            <c:showPercent val="0"/>
            <c:showBubbleSize val="0"/>
            <c:showLeaderLines val="1"/>
            <c:extLst>
              <c:ext xmlns:c15="http://schemas.microsoft.com/office/drawing/2012/chart" uri="{CE6537A1-D6FC-4f65-9D91-7224C49458BB}">
                <c15:layout/>
              </c:ext>
            </c:extLst>
          </c:dLbls>
          <c:cat>
            <c:strRef>
              <c:f>Feuil1!$A$2:$A$4</c:f>
              <c:strCache>
                <c:ptCount val="3"/>
                <c:pt idx="0">
                  <c:v>Dépenses </c:v>
                </c:pt>
                <c:pt idx="1">
                  <c:v>Recettes</c:v>
                </c:pt>
                <c:pt idx="2">
                  <c:v>Résultat</c:v>
                </c:pt>
              </c:strCache>
            </c:strRef>
          </c:cat>
          <c:val>
            <c:numRef>
              <c:f>Feuil1!$B$2:$B$4</c:f>
              <c:numCache>
                <c:formatCode>General</c:formatCode>
                <c:ptCount val="3"/>
                <c:pt idx="0">
                  <c:v>2405531</c:v>
                </c:pt>
                <c:pt idx="1">
                  <c:v>2405531</c:v>
                </c:pt>
                <c:pt idx="2">
                  <c:v>168352</c:v>
                </c:pt>
              </c:numCache>
            </c:numRef>
          </c:val>
          <c:extLst>
            <c:ext xmlns:c16="http://schemas.microsoft.com/office/drawing/2014/chart" uri="{C3380CC4-5D6E-409C-BE32-E72D297353CC}">
              <c16:uniqueId val="{0000000A-D980-4873-8AF0-272297CA4EC3}"/>
            </c:ext>
          </c:extLst>
        </c:ser>
        <c:dLbls>
          <c:showLegendKey val="0"/>
          <c:showVal val="0"/>
          <c:showCatName val="0"/>
          <c:showSerName val="0"/>
          <c:showPercent val="0"/>
          <c:showBubbleSize val="0"/>
          <c:showLeaderLines val="1"/>
        </c:dLbls>
        <c:firstSliceAng val="0"/>
      </c:pieChart>
      <c:spPr>
        <a:noFill/>
        <a:ln w="25336">
          <a:noFill/>
        </a:ln>
      </c:spPr>
    </c:plotArea>
    <c:plotVisOnly val="1"/>
    <c:dispBlanksAs val="gap"/>
    <c:showDLblsOverMax val="0"/>
  </c:chart>
  <c:spPr>
    <a:noFill/>
    <a:ln>
      <a:noFill/>
    </a:ln>
    <a:effectLst/>
  </c:spPr>
  <c:txPr>
    <a:bodyPr/>
    <a:lstStyle/>
    <a:p>
      <a:pPr>
        <a:defRPr/>
      </a:pPr>
      <a:endParaRPr lang="fr-FR"/>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view3D>
      <c:rotX val="15"/>
      <c:rotY val="2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30139435695538"/>
          <c:y val="0.1378058562992126"/>
          <c:w val="0.8449027230971129"/>
          <c:h val="0.78827214566929138"/>
        </c:manualLayout>
      </c:layout>
      <c:bar3DChart>
        <c:barDir val="col"/>
        <c:grouping val="clustered"/>
        <c:varyColors val="0"/>
        <c:ser>
          <c:idx val="0"/>
          <c:order val="0"/>
          <c:tx>
            <c:strRef>
              <c:f>Feuil1!$B$1</c:f>
              <c:strCache>
                <c:ptCount val="1"/>
                <c:pt idx="0">
                  <c:v>Credit d'Impôt Compétitivité Emploi</c:v>
                </c:pt>
              </c:strCache>
            </c:strRef>
          </c:tx>
          <c:spPr>
            <a:solidFill>
              <a:srgbClr val="00B050"/>
            </a:solidFill>
            <a:ln>
              <a:noFill/>
            </a:ln>
            <a:effectLst/>
            <a:sp3d/>
          </c:spPr>
          <c:invertIfNegative val="0"/>
          <c:dLbls>
            <c:dLbl>
              <c:idx val="1"/>
              <c:layout>
                <c:manualLayout>
                  <c:x val="0"/>
                  <c:y val="6.562500000000000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D23-4BEC-B38F-4E9C6D69E150}"/>
                </c:ext>
              </c:extLst>
            </c:dLbl>
            <c:dLbl>
              <c:idx val="2"/>
              <c:layout>
                <c:manualLayout>
                  <c:x val="1.4583333333333334E-2"/>
                  <c:y val="9.062499999999988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D23-4BEC-B38F-4E9C6D69E150}"/>
                </c:ext>
              </c:extLst>
            </c:dLbl>
            <c:dLbl>
              <c:idx val="3"/>
              <c:layout>
                <c:manualLayout>
                  <c:x val="1.0416666666666666E-2"/>
                  <c:y val="0.11874999999999999"/>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D23-4BEC-B38F-4E9C6D69E150}"/>
                </c:ext>
              </c:extLst>
            </c:dLbl>
            <c:spPr>
              <a:noFill/>
              <a:ln>
                <a:noFill/>
              </a:ln>
              <a:effectLst/>
            </c:spPr>
            <c:txPr>
              <a:bodyPr rot="0" spcFirstLastPara="1" vertOverflow="ellipsis" vert="horz" wrap="square" lIns="38100" tIns="19050" rIns="38100" bIns="19050" anchor="ctr" anchorCtr="1">
                <a:spAutoFit/>
              </a:bodyPr>
              <a:lstStyle/>
              <a:p>
                <a:pPr>
                  <a:defRPr sz="1194"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Feuil1!$A$2:$A$5</c:f>
              <c:numCache>
                <c:formatCode>General</c:formatCode>
                <c:ptCount val="4"/>
                <c:pt idx="0">
                  <c:v>2012</c:v>
                </c:pt>
                <c:pt idx="1">
                  <c:v>2013</c:v>
                </c:pt>
                <c:pt idx="2">
                  <c:v>2014</c:v>
                </c:pt>
                <c:pt idx="3">
                  <c:v>2015</c:v>
                </c:pt>
              </c:numCache>
            </c:numRef>
          </c:cat>
          <c:val>
            <c:numRef>
              <c:f>Feuil1!$B$2:$B$5</c:f>
              <c:numCache>
                <c:formatCode>General</c:formatCode>
                <c:ptCount val="4"/>
                <c:pt idx="0">
                  <c:v>0</c:v>
                </c:pt>
                <c:pt idx="1">
                  <c:v>18280</c:v>
                </c:pt>
                <c:pt idx="2">
                  <c:v>41373</c:v>
                </c:pt>
                <c:pt idx="3">
                  <c:v>94595</c:v>
                </c:pt>
              </c:numCache>
            </c:numRef>
          </c:val>
          <c:extLst>
            <c:ext xmlns:c16="http://schemas.microsoft.com/office/drawing/2014/chart" uri="{C3380CC4-5D6E-409C-BE32-E72D297353CC}">
              <c16:uniqueId val="{00000003-CD23-4BEC-B38F-4E9C6D69E150}"/>
            </c:ext>
          </c:extLst>
        </c:ser>
        <c:dLbls>
          <c:showLegendKey val="0"/>
          <c:showVal val="0"/>
          <c:showCatName val="0"/>
          <c:showSerName val="0"/>
          <c:showPercent val="0"/>
          <c:showBubbleSize val="0"/>
        </c:dLbls>
        <c:gapWidth val="150"/>
        <c:shape val="box"/>
        <c:axId val="117711728"/>
        <c:axId val="1"/>
        <c:axId val="0"/>
      </c:bar3DChart>
      <c:catAx>
        <c:axId val="117711728"/>
        <c:scaling>
          <c:orientation val="minMax"/>
        </c:scaling>
        <c:delete val="0"/>
        <c:axPos val="b"/>
        <c:numFmt formatCode="General" sourceLinked="1"/>
        <c:majorTickMark val="out"/>
        <c:minorTickMark val="none"/>
        <c:tickLblPos val="nextTo"/>
        <c:spPr>
          <a:noFill/>
          <a:ln w="9501" cap="flat" cmpd="sng" algn="ctr">
            <a:solidFill>
              <a:schemeClr val="tx1">
                <a:lumMod val="15000"/>
                <a:lumOff val="85000"/>
              </a:schemeClr>
            </a:solidFill>
            <a:round/>
          </a:ln>
          <a:effectLst/>
        </c:spPr>
        <c:txPr>
          <a:bodyPr rot="-60000000" spcFirstLastPara="1" vertOverflow="ellipsis" vert="horz" wrap="square" anchor="ctr" anchorCtr="1"/>
          <a:lstStyle/>
          <a:p>
            <a:pPr>
              <a:defRPr sz="1194" b="0" i="0" u="none" strike="noStrike" kern="1200" baseline="0">
                <a:solidFill>
                  <a:schemeClr val="tx1">
                    <a:lumMod val="65000"/>
                    <a:lumOff val="35000"/>
                  </a:schemeClr>
                </a:solidFill>
                <a:latin typeface="+mn-lt"/>
                <a:ea typeface="+mn-ea"/>
                <a:cs typeface="+mn-cs"/>
              </a:defRPr>
            </a:pPr>
            <a:endParaRPr lang="fr-FR"/>
          </a:p>
        </c:txPr>
        <c:crossAx val="1"/>
        <c:crosses val="autoZero"/>
        <c:auto val="1"/>
        <c:lblAlgn val="ctr"/>
        <c:lblOffset val="100"/>
        <c:noMultiLvlLbl val="0"/>
      </c:catAx>
      <c:valAx>
        <c:axId val="1"/>
        <c:scaling>
          <c:orientation val="minMax"/>
        </c:scaling>
        <c:delete val="0"/>
        <c:axPos val="l"/>
        <c:majorGridlines>
          <c:spPr>
            <a:ln w="9501"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4" b="0" i="0" u="none" strike="noStrike" kern="1200" baseline="0">
                <a:solidFill>
                  <a:schemeClr val="tx1">
                    <a:lumMod val="65000"/>
                    <a:lumOff val="35000"/>
                  </a:schemeClr>
                </a:solidFill>
                <a:latin typeface="+mn-lt"/>
                <a:ea typeface="+mn-ea"/>
                <a:cs typeface="+mn-cs"/>
              </a:defRPr>
            </a:pPr>
            <a:endParaRPr lang="fr-FR"/>
          </a:p>
        </c:txPr>
        <c:crossAx val="117711728"/>
        <c:crosses val="autoZero"/>
        <c:crossBetween val="between"/>
      </c:valAx>
      <c:spPr>
        <a:noFill/>
        <a:ln w="25336">
          <a:noFill/>
        </a:ln>
      </c:spPr>
    </c:plotArea>
    <c:plotVisOnly val="1"/>
    <c:dispBlanksAs val="gap"/>
    <c:showDLblsOverMax val="0"/>
  </c:chart>
  <c:spPr>
    <a:noFill/>
    <a:ln>
      <a:noFill/>
    </a:ln>
    <a:effectLst/>
  </c:spPr>
  <c:txPr>
    <a:bodyPr/>
    <a:lstStyle/>
    <a:p>
      <a:pPr>
        <a:defRPr/>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fr-FR" sz="1200" i="1" u="sng" baseline="0" dirty="0"/>
              <a:t>Evolution annuelle du nombre de contacts</a:t>
            </a:r>
          </a:p>
        </c:rich>
      </c:tx>
      <c:layout/>
      <c:overlay val="0"/>
    </c:title>
    <c:autoTitleDeleted val="0"/>
    <c:view3D>
      <c:rotX val="0"/>
      <c:rotY val="0"/>
      <c:rAngAx val="0"/>
      <c:perspective val="0"/>
    </c:view3D>
    <c:floor>
      <c:thickness val="0"/>
    </c:floor>
    <c:sideWall>
      <c:thickness val="0"/>
    </c:sideWall>
    <c:backWall>
      <c:thickness val="0"/>
    </c:backWall>
    <c:plotArea>
      <c:layout>
        <c:manualLayout>
          <c:layoutTarget val="inner"/>
          <c:xMode val="edge"/>
          <c:yMode val="edge"/>
          <c:x val="0.13870667401142794"/>
          <c:y val="0.25823099273084732"/>
          <c:w val="0.58721735254791019"/>
          <c:h val="0.55809301181102366"/>
        </c:manualLayout>
      </c:layout>
      <c:bar3DChart>
        <c:barDir val="col"/>
        <c:grouping val="stacked"/>
        <c:varyColors val="0"/>
        <c:ser>
          <c:idx val="0"/>
          <c:order val="0"/>
          <c:tx>
            <c:strRef>
              <c:f>Sheet1!$A$2</c:f>
              <c:strCache>
                <c:ptCount val="1"/>
                <c:pt idx="0">
                  <c:v>Contacts public</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Sheet1!$B$1:$H$1</c:f>
              <c:numCache>
                <c:formatCode>General</c:formatCode>
                <c:ptCount val="7"/>
                <c:pt idx="0">
                  <c:v>2009</c:v>
                </c:pt>
                <c:pt idx="1">
                  <c:v>2010</c:v>
                </c:pt>
                <c:pt idx="2">
                  <c:v>2011</c:v>
                </c:pt>
                <c:pt idx="3">
                  <c:v>2012</c:v>
                </c:pt>
                <c:pt idx="4">
                  <c:v>2013</c:v>
                </c:pt>
                <c:pt idx="5">
                  <c:v>2014</c:v>
                </c:pt>
                <c:pt idx="6">
                  <c:v>2015</c:v>
                </c:pt>
              </c:numCache>
            </c:numRef>
          </c:cat>
          <c:val>
            <c:numRef>
              <c:f>Sheet1!$B$2:$H$2</c:f>
              <c:numCache>
                <c:formatCode>General</c:formatCode>
                <c:ptCount val="7"/>
                <c:pt idx="0">
                  <c:v>1788</c:v>
                </c:pt>
                <c:pt idx="1">
                  <c:v>6092</c:v>
                </c:pt>
                <c:pt idx="2">
                  <c:v>8127</c:v>
                </c:pt>
                <c:pt idx="3">
                  <c:v>7649</c:v>
                </c:pt>
                <c:pt idx="4">
                  <c:v>6780</c:v>
                </c:pt>
                <c:pt idx="5">
                  <c:v>7186</c:v>
                </c:pt>
                <c:pt idx="6">
                  <c:v>6505</c:v>
                </c:pt>
              </c:numCache>
            </c:numRef>
          </c:val>
          <c:extLst>
            <c:ext xmlns:c16="http://schemas.microsoft.com/office/drawing/2014/chart" uri="{C3380CC4-5D6E-409C-BE32-E72D297353CC}">
              <c16:uniqueId val="{00000000-9D93-490D-8A24-3DE44633EA9D}"/>
            </c:ext>
          </c:extLst>
        </c:ser>
        <c:ser>
          <c:idx val="1"/>
          <c:order val="1"/>
          <c:tx>
            <c:strRef>
              <c:f>Sheet1!$A$3</c:f>
              <c:strCache>
                <c:ptCount val="1"/>
                <c:pt idx="0">
                  <c:v>Contacts partenaires</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Sheet1!$B$1:$H$1</c:f>
              <c:numCache>
                <c:formatCode>General</c:formatCode>
                <c:ptCount val="7"/>
                <c:pt idx="0">
                  <c:v>2009</c:v>
                </c:pt>
                <c:pt idx="1">
                  <c:v>2010</c:v>
                </c:pt>
                <c:pt idx="2">
                  <c:v>2011</c:v>
                </c:pt>
                <c:pt idx="3">
                  <c:v>2012</c:v>
                </c:pt>
                <c:pt idx="4">
                  <c:v>2013</c:v>
                </c:pt>
                <c:pt idx="5">
                  <c:v>2014</c:v>
                </c:pt>
                <c:pt idx="6">
                  <c:v>2015</c:v>
                </c:pt>
              </c:numCache>
            </c:numRef>
          </c:cat>
          <c:val>
            <c:numRef>
              <c:f>Sheet1!$B$3:$H$3</c:f>
              <c:numCache>
                <c:formatCode>General</c:formatCode>
                <c:ptCount val="7"/>
                <c:pt idx="0">
                  <c:v>473</c:v>
                </c:pt>
                <c:pt idx="1">
                  <c:v>881</c:v>
                </c:pt>
                <c:pt idx="2">
                  <c:v>652</c:v>
                </c:pt>
                <c:pt idx="3">
                  <c:v>724</c:v>
                </c:pt>
                <c:pt idx="4">
                  <c:v>474</c:v>
                </c:pt>
                <c:pt idx="5">
                  <c:v>733</c:v>
                </c:pt>
                <c:pt idx="6">
                  <c:v>722</c:v>
                </c:pt>
              </c:numCache>
            </c:numRef>
          </c:val>
          <c:extLst>
            <c:ext xmlns:c16="http://schemas.microsoft.com/office/drawing/2014/chart" uri="{C3380CC4-5D6E-409C-BE32-E72D297353CC}">
              <c16:uniqueId val="{00000001-9D93-490D-8A24-3DE44633EA9D}"/>
            </c:ext>
          </c:extLst>
        </c:ser>
        <c:dLbls>
          <c:showLegendKey val="0"/>
          <c:showVal val="0"/>
          <c:showCatName val="0"/>
          <c:showSerName val="0"/>
          <c:showPercent val="0"/>
          <c:showBubbleSize val="0"/>
        </c:dLbls>
        <c:gapWidth val="150"/>
        <c:shape val="cylinder"/>
        <c:axId val="260206592"/>
        <c:axId val="260208512"/>
        <c:axId val="0"/>
      </c:bar3DChart>
      <c:catAx>
        <c:axId val="260206592"/>
        <c:scaling>
          <c:orientation val="minMax"/>
        </c:scaling>
        <c:delete val="0"/>
        <c:axPos val="b"/>
        <c:numFmt formatCode="General" sourceLinked="1"/>
        <c:majorTickMark val="out"/>
        <c:minorTickMark val="none"/>
        <c:tickLblPos val="nextTo"/>
        <c:txPr>
          <a:bodyPr rot="0" vert="horz"/>
          <a:lstStyle/>
          <a:p>
            <a:pPr>
              <a:defRPr/>
            </a:pPr>
            <a:endParaRPr lang="fr-FR"/>
          </a:p>
        </c:txPr>
        <c:crossAx val="260208512"/>
        <c:crosses val="autoZero"/>
        <c:auto val="1"/>
        <c:lblAlgn val="ctr"/>
        <c:lblOffset val="100"/>
        <c:tickLblSkip val="1"/>
        <c:tickMarkSkip val="1"/>
        <c:noMultiLvlLbl val="0"/>
      </c:catAx>
      <c:valAx>
        <c:axId val="260208512"/>
        <c:scaling>
          <c:orientation val="minMax"/>
        </c:scaling>
        <c:delete val="0"/>
        <c:axPos val="l"/>
        <c:majorGridlines/>
        <c:numFmt formatCode="General" sourceLinked="1"/>
        <c:majorTickMark val="out"/>
        <c:minorTickMark val="none"/>
        <c:tickLblPos val="nextTo"/>
        <c:txPr>
          <a:bodyPr rot="0" vert="horz"/>
          <a:lstStyle/>
          <a:p>
            <a:pPr>
              <a:defRPr/>
            </a:pPr>
            <a:endParaRPr lang="fr-FR"/>
          </a:p>
        </c:txPr>
        <c:crossAx val="260206592"/>
        <c:crosses val="autoZero"/>
        <c:crossBetween val="between"/>
      </c:valAx>
    </c:plotArea>
    <c:legend>
      <c:legendPos val="r"/>
      <c:layout>
        <c:manualLayout>
          <c:xMode val="edge"/>
          <c:yMode val="edge"/>
          <c:x val="0.77738440102394568"/>
          <c:y val="0.26369851916658565"/>
          <c:w val="0.18281242027613201"/>
          <c:h val="0.54526656824146436"/>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fr-FR" sz="1100"/>
              <a:t>ORIGINE GÉOGRAPHIQUE DU PUBLIC ACCUEILLI</a:t>
            </a:r>
          </a:p>
        </c:rich>
      </c:tx>
      <c:layout>
        <c:manualLayout>
          <c:xMode val="edge"/>
          <c:yMode val="edge"/>
          <c:x val="0.14855238563216733"/>
          <c:y val="2.1956705526001416E-2"/>
        </c:manualLayout>
      </c:layout>
      <c:overlay val="0"/>
    </c:title>
    <c:autoTitleDeleted val="0"/>
    <c:plotArea>
      <c:layout>
        <c:manualLayout>
          <c:layoutTarget val="inner"/>
          <c:xMode val="edge"/>
          <c:yMode val="edge"/>
          <c:x val="0.25795448209182531"/>
          <c:y val="0.16844888122494017"/>
          <c:w val="0.44212881935125614"/>
          <c:h val="0.6074896640558457"/>
        </c:manualLayout>
      </c:layout>
      <c:pieChart>
        <c:varyColors val="1"/>
        <c:ser>
          <c:idx val="0"/>
          <c:order val="0"/>
          <c:explosion val="5"/>
          <c:dPt>
            <c:idx val="0"/>
            <c:bubble3D val="0"/>
            <c:explosion val="17"/>
            <c:extLst>
              <c:ext xmlns:c16="http://schemas.microsoft.com/office/drawing/2014/chart" uri="{C3380CC4-5D6E-409C-BE32-E72D297353CC}">
                <c16:uniqueId val="{00000001-F2D4-4804-9D56-F47A2E4B833F}"/>
              </c:ext>
            </c:extLst>
          </c:dPt>
          <c:dLbls>
            <c:numFmt formatCode="0%" sourceLinked="0"/>
            <c:spPr>
              <a:noFill/>
              <a:ln>
                <a:noFill/>
              </a:ln>
              <a:effectLst/>
            </c:spPr>
            <c:txPr>
              <a:bodyPr/>
              <a:lstStyle/>
              <a:p>
                <a:pPr>
                  <a:defRPr sz="1050" b="1"/>
                </a:pPr>
                <a:endParaRPr lang="fr-FR"/>
              </a:p>
            </c:tx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'communes public'!$E$34:$E$37</c:f>
              <c:strCache>
                <c:ptCount val="4"/>
                <c:pt idx="0">
                  <c:v>CCPJ</c:v>
                </c:pt>
                <c:pt idx="1">
                  <c:v>Pays Dolois hors CCPJ</c:v>
                </c:pt>
                <c:pt idx="2">
                  <c:v>nsp</c:v>
                </c:pt>
                <c:pt idx="3">
                  <c:v>Autre</c:v>
                </c:pt>
              </c:strCache>
            </c:strRef>
          </c:cat>
          <c:val>
            <c:numRef>
              <c:f>'communes public'!$F$34:$F$37</c:f>
              <c:numCache>
                <c:formatCode>General</c:formatCode>
                <c:ptCount val="4"/>
                <c:pt idx="0">
                  <c:v>778</c:v>
                </c:pt>
                <c:pt idx="1">
                  <c:v>175</c:v>
                </c:pt>
                <c:pt idx="2">
                  <c:v>11</c:v>
                </c:pt>
                <c:pt idx="3">
                  <c:v>65</c:v>
                </c:pt>
              </c:numCache>
            </c:numRef>
          </c:val>
          <c:extLst>
            <c:ext xmlns:c16="http://schemas.microsoft.com/office/drawing/2014/chart" uri="{C3380CC4-5D6E-409C-BE32-E72D297353CC}">
              <c16:uniqueId val="{00000002-F2D4-4804-9D56-F47A2E4B833F}"/>
            </c:ext>
          </c:extLst>
        </c:ser>
        <c:dLbls>
          <c:showLegendKey val="0"/>
          <c:showVal val="0"/>
          <c:showCatName val="0"/>
          <c:showSerName val="0"/>
          <c:showPercent val="1"/>
          <c:showBubbleSize val="0"/>
          <c:showLeaderLines val="0"/>
        </c:dLbls>
        <c:firstSliceAng val="0"/>
      </c:pieChart>
    </c:plotArea>
    <c:legend>
      <c:legendPos val="r"/>
      <c:layout>
        <c:manualLayout>
          <c:xMode val="edge"/>
          <c:yMode val="edge"/>
          <c:x val="3.9156217231323252E-2"/>
          <c:y val="0.81796525884101112"/>
          <c:w val="0.95715397760646215"/>
          <c:h val="0.14399714081400819"/>
        </c:manualLayout>
      </c:layout>
      <c:overlay val="0"/>
      <c:txPr>
        <a:bodyPr/>
        <a:lstStyle/>
        <a:p>
          <a:pPr>
            <a:defRPr sz="1200" b="0">
              <a:latin typeface="Tahoma" pitchFamily="34" charset="0"/>
              <a:ea typeface="Tahoma" pitchFamily="34" charset="0"/>
              <a:cs typeface="Tahoma" pitchFamily="34" charset="0"/>
            </a:defRPr>
          </a:pPr>
          <a:endParaRPr lang="fr-FR"/>
        </a:p>
      </c:txPr>
    </c:legend>
    <c:plotVisOnly val="1"/>
    <c:dispBlanksAs val="zero"/>
    <c:showDLblsOverMax val="0"/>
  </c:chart>
  <c:spPr>
    <a:gradFill>
      <a:gsLst>
        <a:gs pos="0">
          <a:srgbClr val="5E9EFF"/>
        </a:gs>
        <a:gs pos="39999">
          <a:srgbClr val="85C2FF"/>
        </a:gs>
        <a:gs pos="70000">
          <a:srgbClr val="C4D6EB"/>
        </a:gs>
        <a:gs pos="100000">
          <a:srgbClr val="FFEBFA"/>
        </a:gs>
      </a:gsLst>
      <a:lin ang="5400000" scaled="0"/>
    </a:gradFill>
    <a:ln>
      <a:solidFill>
        <a:schemeClr val="tx1"/>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sz="1200" u="sng"/>
            </a:pPr>
            <a:r>
              <a:rPr lang="fr-FR" sz="1200" i="1" u="sng"/>
              <a:t>Répartition par origine</a:t>
            </a:r>
            <a:r>
              <a:rPr lang="fr-FR" sz="1200" i="1" u="sng" baseline="0"/>
              <a:t> géographique</a:t>
            </a:r>
            <a:endParaRPr lang="fr-FR" sz="1200" i="1" u="sng"/>
          </a:p>
        </c:rich>
      </c:tx>
      <c:layout/>
      <c:overlay val="0"/>
    </c:title>
    <c:autoTitleDeleted val="0"/>
    <c:view3D>
      <c:rotX val="15"/>
      <c:rotY val="20"/>
      <c:rAngAx val="1"/>
    </c:view3D>
    <c:floor>
      <c:thickness val="0"/>
      <c:spPr>
        <a:solidFill>
          <a:schemeClr val="bg1">
            <a:lumMod val="95000"/>
          </a:schemeClr>
        </a:solidFill>
      </c:spPr>
    </c:floor>
    <c:sideWall>
      <c:thickness val="0"/>
    </c:sideWall>
    <c:backWall>
      <c:thickness val="0"/>
      <c:spPr>
        <a:noFill/>
        <a:ln w="25400">
          <a:noFill/>
        </a:ln>
      </c:spPr>
    </c:backWall>
    <c:plotArea>
      <c:layout>
        <c:manualLayout>
          <c:layoutTarget val="inner"/>
          <c:xMode val="edge"/>
          <c:yMode val="edge"/>
          <c:x val="0.43889131659589681"/>
          <c:y val="0.24967169358067529"/>
          <c:w val="0.48979511068969783"/>
          <c:h val="0.64298355135886964"/>
        </c:manualLayout>
      </c:layout>
      <c:bar3DChart>
        <c:barDir val="bar"/>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865-49B1-A94A-F96BAC31DEE0}"/>
                </c:ext>
              </c:extLst>
            </c:dLbl>
            <c:dLbl>
              <c:idx val="1"/>
              <c:layout/>
              <c:tx>
                <c:rich>
                  <a:bodyPr/>
                  <a:lstStyle/>
                  <a:p>
                    <a:r>
                      <a:rPr lang="en-US"/>
                      <a:t>18%</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865-49B1-A94A-F96BAC31DEE0}"/>
                </c:ext>
              </c:extLst>
            </c:dLbl>
            <c:dLbl>
              <c:idx val="2"/>
              <c:layout/>
              <c:tx>
                <c:rich>
                  <a:bodyPr/>
                  <a:lstStyle/>
                  <a:p>
                    <a:r>
                      <a:rPr lang="en-US"/>
                      <a:t>6%</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865-49B1-A94A-F96BAC31DEE0}"/>
                </c:ext>
              </c:extLst>
            </c:dLbl>
            <c:dLbl>
              <c:idx val="3"/>
              <c:layout/>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865-49B1-A94A-F96BAC31DEE0}"/>
                </c:ext>
              </c:extLst>
            </c:dLbl>
            <c:dLbl>
              <c:idx val="4"/>
              <c:layout/>
              <c:tx>
                <c:rich>
                  <a:bodyPr/>
                  <a:lstStyle/>
                  <a:p>
                    <a:r>
                      <a:rPr lang="en-US"/>
                      <a:t>13%</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865-49B1-A94A-F96BAC31DEE0}"/>
                </c:ext>
              </c:extLst>
            </c:dLbl>
            <c:dLbl>
              <c:idx val="5"/>
              <c:layout/>
              <c:tx>
                <c:rich>
                  <a:bodyPr/>
                  <a:lstStyle/>
                  <a:p>
                    <a:r>
                      <a:rPr lang="en-US"/>
                      <a:t>51%</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865-49B1-A94A-F96BAC31DEE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'Stats public'!$C$40:$C$45</c:f>
              <c:strCache>
                <c:ptCount val="6"/>
                <c:pt idx="0">
                  <c:v>Autre</c:v>
                </c:pt>
                <c:pt idx="1">
                  <c:v>Autre Jura</c:v>
                </c:pt>
                <c:pt idx="2">
                  <c:v>CC Val d'Amour</c:v>
                </c:pt>
                <c:pt idx="3">
                  <c:v>CC Pays de Grimont</c:v>
                </c:pt>
                <c:pt idx="4">
                  <c:v>CC Pays de Salins</c:v>
                </c:pt>
                <c:pt idx="5">
                  <c:v>CC Arbois Vignes Villages</c:v>
                </c:pt>
              </c:strCache>
            </c:strRef>
          </c:cat>
          <c:val>
            <c:numRef>
              <c:f>'Stats public'!$D$40:$D$45</c:f>
              <c:numCache>
                <c:formatCode>General</c:formatCode>
                <c:ptCount val="6"/>
                <c:pt idx="0">
                  <c:v>29</c:v>
                </c:pt>
                <c:pt idx="1">
                  <c:v>156</c:v>
                </c:pt>
                <c:pt idx="2">
                  <c:v>49</c:v>
                </c:pt>
                <c:pt idx="3">
                  <c:v>72</c:v>
                </c:pt>
                <c:pt idx="4">
                  <c:v>113</c:v>
                </c:pt>
                <c:pt idx="5">
                  <c:v>448</c:v>
                </c:pt>
              </c:numCache>
            </c:numRef>
          </c:val>
          <c:extLst>
            <c:ext xmlns:c16="http://schemas.microsoft.com/office/drawing/2014/chart" uri="{C3380CC4-5D6E-409C-BE32-E72D297353CC}">
              <c16:uniqueId val="{00000006-A865-49B1-A94A-F96BAC31DEE0}"/>
            </c:ext>
          </c:extLst>
        </c:ser>
        <c:dLbls>
          <c:showLegendKey val="0"/>
          <c:showVal val="1"/>
          <c:showCatName val="0"/>
          <c:showSerName val="0"/>
          <c:showPercent val="0"/>
          <c:showBubbleSize val="0"/>
        </c:dLbls>
        <c:gapWidth val="150"/>
        <c:shape val="cylinder"/>
        <c:axId val="4669824"/>
        <c:axId val="4671360"/>
        <c:axId val="0"/>
      </c:bar3DChart>
      <c:catAx>
        <c:axId val="4669824"/>
        <c:scaling>
          <c:orientation val="minMax"/>
        </c:scaling>
        <c:delete val="0"/>
        <c:axPos val="l"/>
        <c:numFmt formatCode="General" sourceLinked="0"/>
        <c:majorTickMark val="out"/>
        <c:minorTickMark val="none"/>
        <c:tickLblPos val="nextTo"/>
        <c:crossAx val="4671360"/>
        <c:crosses val="autoZero"/>
        <c:auto val="1"/>
        <c:lblAlgn val="ctr"/>
        <c:lblOffset val="100"/>
        <c:noMultiLvlLbl val="0"/>
      </c:catAx>
      <c:valAx>
        <c:axId val="4671360"/>
        <c:scaling>
          <c:orientation val="minMax"/>
        </c:scaling>
        <c:delete val="1"/>
        <c:axPos val="b"/>
        <c:majorGridlines/>
        <c:numFmt formatCode="General" sourceLinked="1"/>
        <c:majorTickMark val="out"/>
        <c:minorTickMark val="none"/>
        <c:tickLblPos val="nextTo"/>
        <c:crossAx val="4669824"/>
        <c:crosses val="autoZero"/>
        <c:crossBetween val="between"/>
      </c:valAx>
    </c:plotArea>
    <c:plotVisOnly val="1"/>
    <c:dispBlanksAs val="gap"/>
    <c:showDLblsOverMax val="0"/>
  </c:chart>
  <c:spPr>
    <a:ln>
      <a:solidFill>
        <a:schemeClr val="bg2">
          <a:lumMod val="25000"/>
        </a:schemeClr>
      </a:solid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8.3491978646273515E-2"/>
          <c:y val="0.15380011279687991"/>
          <c:w val="0.39610321201583382"/>
          <c:h val="0.79624808019774951"/>
        </c:manualLayout>
      </c:layout>
      <c:pieChart>
        <c:varyColors val="1"/>
        <c:ser>
          <c:idx val="0"/>
          <c:order val="0"/>
          <c:explosion val="25"/>
          <c:dPt>
            <c:idx val="0"/>
            <c:bubble3D val="0"/>
            <c:spPr>
              <a:solidFill>
                <a:srgbClr val="FB9BE0"/>
              </a:solidFill>
            </c:spPr>
            <c:extLst>
              <c:ext xmlns:c16="http://schemas.microsoft.com/office/drawing/2014/chart" uri="{C3380CC4-5D6E-409C-BE32-E72D297353CC}">
                <c16:uniqueId val="{00000001-74FF-4659-A581-0E54987CA9AA}"/>
              </c:ext>
            </c:extLst>
          </c:dPt>
          <c:dPt>
            <c:idx val="3"/>
            <c:bubble3D val="0"/>
            <c:spPr>
              <a:solidFill>
                <a:srgbClr val="92D050"/>
              </a:solidFill>
            </c:spPr>
            <c:extLst>
              <c:ext xmlns:c16="http://schemas.microsoft.com/office/drawing/2014/chart" uri="{C3380CC4-5D6E-409C-BE32-E72D297353CC}">
                <c16:uniqueId val="{00000003-74FF-4659-A581-0E54987CA9AA}"/>
              </c:ext>
            </c:extLst>
          </c:dPt>
          <c:dPt>
            <c:idx val="5"/>
            <c:bubble3D val="0"/>
            <c:spPr>
              <a:solidFill>
                <a:srgbClr val="FFFF00"/>
              </a:solidFill>
            </c:spPr>
            <c:extLst>
              <c:ext xmlns:c16="http://schemas.microsoft.com/office/drawing/2014/chart" uri="{C3380CC4-5D6E-409C-BE32-E72D297353CC}">
                <c16:uniqueId val="{00000005-74FF-4659-A581-0E54987CA9AA}"/>
              </c:ext>
            </c:extLst>
          </c:dPt>
          <c:dPt>
            <c:idx val="6"/>
            <c:bubble3D val="0"/>
            <c:spPr>
              <a:solidFill>
                <a:srgbClr val="7030A0"/>
              </a:solidFill>
            </c:spPr>
            <c:extLst>
              <c:ext xmlns:c16="http://schemas.microsoft.com/office/drawing/2014/chart" uri="{C3380CC4-5D6E-409C-BE32-E72D297353CC}">
                <c16:uniqueId val="{00000007-74FF-4659-A581-0E54987CA9AA}"/>
              </c:ext>
            </c:extLst>
          </c:dPt>
          <c:dLbls>
            <c:spPr>
              <a:noFill/>
              <a:ln>
                <a:noFill/>
              </a:ln>
              <a:effectLst/>
            </c:spPr>
            <c:txPr>
              <a:bodyPr/>
              <a:lstStyle/>
              <a:p>
                <a:pPr>
                  <a:defRPr sz="1050" b="1" i="0" u="none" strike="noStrike" baseline="0">
                    <a:solidFill>
                      <a:srgbClr val="000000"/>
                    </a:solidFill>
                    <a:latin typeface="Tahoma"/>
                    <a:ea typeface="Tahoma"/>
                    <a:cs typeface="Tahoma"/>
                  </a:defRPr>
                </a:pPr>
                <a:endParaRPr lang="fr-FR"/>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'Public fréq'!$B$69:$B$76</c:f>
              <c:strCache>
                <c:ptCount val="8"/>
                <c:pt idx="0">
                  <c:v>NSP</c:v>
                </c:pt>
                <c:pt idx="1">
                  <c:v>15 et moins</c:v>
                </c:pt>
                <c:pt idx="2">
                  <c:v>16 - 25 ans</c:v>
                </c:pt>
                <c:pt idx="3">
                  <c:v>26 - 34 ans</c:v>
                </c:pt>
                <c:pt idx="4">
                  <c:v>35 - 44 ans</c:v>
                </c:pt>
                <c:pt idx="5">
                  <c:v>45 - 54 ans</c:v>
                </c:pt>
                <c:pt idx="6">
                  <c:v>55 - 64 ans</c:v>
                </c:pt>
                <c:pt idx="7">
                  <c:v>65 ans et +</c:v>
                </c:pt>
              </c:strCache>
            </c:strRef>
          </c:cat>
          <c:val>
            <c:numRef>
              <c:f>'Public fréq'!$C$69:$C$76</c:f>
              <c:numCache>
                <c:formatCode>General</c:formatCode>
                <c:ptCount val="8"/>
                <c:pt idx="0">
                  <c:v>75</c:v>
                </c:pt>
                <c:pt idx="1">
                  <c:v>36</c:v>
                </c:pt>
                <c:pt idx="2">
                  <c:v>86</c:v>
                </c:pt>
                <c:pt idx="3">
                  <c:v>102</c:v>
                </c:pt>
                <c:pt idx="4">
                  <c:v>181</c:v>
                </c:pt>
                <c:pt idx="5">
                  <c:v>107</c:v>
                </c:pt>
                <c:pt idx="6">
                  <c:v>165</c:v>
                </c:pt>
                <c:pt idx="7">
                  <c:v>277</c:v>
                </c:pt>
              </c:numCache>
            </c:numRef>
          </c:val>
          <c:extLst>
            <c:ext xmlns:c16="http://schemas.microsoft.com/office/drawing/2014/chart" uri="{C3380CC4-5D6E-409C-BE32-E72D297353CC}">
              <c16:uniqueId val="{00000008-74FF-4659-A581-0E54987CA9AA}"/>
            </c:ext>
          </c:extLst>
        </c:ser>
        <c:dLbls>
          <c:showLegendKey val="0"/>
          <c:showVal val="0"/>
          <c:showCatName val="0"/>
          <c:showSerName val="0"/>
          <c:showPercent val="1"/>
          <c:showBubbleSize val="0"/>
          <c:showLeaderLines val="1"/>
        </c:dLbls>
        <c:firstSliceAng val="0"/>
      </c:pieChart>
      <c:spPr>
        <a:noFill/>
        <a:ln w="25400">
          <a:noFill/>
        </a:ln>
      </c:spPr>
    </c:plotArea>
    <c:legend>
      <c:legendPos val="r"/>
      <c:layout>
        <c:manualLayout>
          <c:xMode val="edge"/>
          <c:yMode val="edge"/>
          <c:x val="0.59013339291471656"/>
          <c:y val="0.26553940165190165"/>
          <c:w val="0.31480301254771348"/>
          <c:h val="0.50612092695730049"/>
        </c:manualLayout>
      </c:layout>
      <c:overlay val="0"/>
      <c:txPr>
        <a:bodyPr/>
        <a:lstStyle/>
        <a:p>
          <a:pPr>
            <a:defRPr sz="1010" b="1" i="0" u="none" strike="noStrike" baseline="0">
              <a:solidFill>
                <a:srgbClr val="000000"/>
              </a:solidFill>
              <a:latin typeface="Tahoma"/>
              <a:ea typeface="Tahoma"/>
              <a:cs typeface="Tahoma"/>
            </a:defRPr>
          </a:pPr>
          <a:endParaRPr lang="fr-FR"/>
        </a:p>
      </c:txPr>
    </c:legend>
    <c:plotVisOnly val="1"/>
    <c:dispBlanksAs val="zero"/>
    <c:showDLblsOverMax val="0"/>
  </c:chart>
  <c:spPr>
    <a:gradFill>
      <a:gsLst>
        <a:gs pos="0">
          <a:srgbClr val="FBEAC7"/>
        </a:gs>
        <a:gs pos="17999">
          <a:srgbClr val="FEE7F2"/>
        </a:gs>
        <a:gs pos="36000">
          <a:srgbClr val="FAC77D"/>
        </a:gs>
        <a:gs pos="61000">
          <a:srgbClr val="FBA97D"/>
        </a:gs>
        <a:gs pos="82001">
          <a:srgbClr val="FBD49C"/>
        </a:gs>
        <a:gs pos="100000">
          <a:srgbClr val="FEE7F2"/>
        </a:gs>
      </a:gsLst>
      <a:lin ang="5400000" scaled="0"/>
    </a:gradFill>
    <a:ln>
      <a:noFill/>
    </a:ln>
  </c:spPr>
  <c:txPr>
    <a:bodyPr/>
    <a:lstStyle/>
    <a:p>
      <a:pPr>
        <a:defRPr sz="1000" b="0" i="0" u="none" strike="noStrike" baseline="0">
          <a:solidFill>
            <a:srgbClr val="000000"/>
          </a:solidFill>
          <a:latin typeface="Tahoma"/>
          <a:ea typeface="Tahoma"/>
          <a:cs typeface="Tahoma"/>
        </a:defRPr>
      </a:pPr>
      <a:endParaRPr lang="fr-FR"/>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i="1" u="sng"/>
            </a:pPr>
            <a:r>
              <a:rPr lang="fr-FR" sz="1200" i="1" u="sng"/>
              <a:t>Répartition</a:t>
            </a:r>
            <a:r>
              <a:rPr lang="fr-FR" sz="1200" i="1" u="sng" baseline="0"/>
              <a:t> par tranche d'âge</a:t>
            </a:r>
            <a:endParaRPr lang="fr-FR" sz="1200" i="1" u="sng"/>
          </a:p>
        </c:rich>
      </c:tx>
      <c:layout>
        <c:manualLayout>
          <c:xMode val="edge"/>
          <c:yMode val="edge"/>
          <c:x val="0.21903020597001646"/>
          <c:y val="3.6036036036036036E-2"/>
        </c:manualLayout>
      </c:layout>
      <c:overlay val="0"/>
    </c:title>
    <c:autoTitleDeleted val="0"/>
    <c:plotArea>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5315-49AA-8FB0-E830417A6B9F}"/>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5315-49AA-8FB0-E830417A6B9F}"/>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5315-49AA-8FB0-E830417A6B9F}"/>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5315-49AA-8FB0-E830417A6B9F}"/>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5315-49AA-8FB0-E830417A6B9F}"/>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5315-49AA-8FB0-E830417A6B9F}"/>
              </c:ext>
            </c:extLst>
          </c:dPt>
          <c:dLbls>
            <c:dLbl>
              <c:idx val="0"/>
              <c:layout/>
              <c:tx>
                <c:rich>
                  <a:bodyPr/>
                  <a:lstStyle/>
                  <a:p>
                    <a:r>
                      <a:rPr lang="en-US"/>
                      <a:t>11%</a:t>
                    </a:r>
                  </a:p>
                  <a:p>
                    <a:r>
                      <a:rPr lang="en-US"/>
                      <a:t>16-25 ans</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315-49AA-8FB0-E830417A6B9F}"/>
                </c:ext>
              </c:extLst>
            </c:dLbl>
            <c:dLbl>
              <c:idx val="1"/>
              <c:layout/>
              <c:tx>
                <c:rich>
                  <a:bodyPr/>
                  <a:lstStyle/>
                  <a:p>
                    <a:r>
                      <a:rPr lang="en-US"/>
                      <a:t>15%</a:t>
                    </a:r>
                  </a:p>
                  <a:p>
                    <a:r>
                      <a:rPr lang="en-US"/>
                      <a:t>26-34 ans</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315-49AA-8FB0-E830417A6B9F}"/>
                </c:ext>
              </c:extLst>
            </c:dLbl>
            <c:dLbl>
              <c:idx val="2"/>
              <c:layout/>
              <c:tx>
                <c:rich>
                  <a:bodyPr/>
                  <a:lstStyle/>
                  <a:p>
                    <a:r>
                      <a:rPr lang="en-US"/>
                      <a:t>13%</a:t>
                    </a:r>
                  </a:p>
                  <a:p>
                    <a:r>
                      <a:rPr lang="en-US"/>
                      <a:t>35-44</a:t>
                    </a:r>
                    <a:r>
                      <a:rPr lang="en-US" baseline="0"/>
                      <a:t> ans</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5315-49AA-8FB0-E830417A6B9F}"/>
                </c:ext>
              </c:extLst>
            </c:dLbl>
            <c:dLbl>
              <c:idx val="3"/>
              <c:layout/>
              <c:tx>
                <c:rich>
                  <a:bodyPr/>
                  <a:lstStyle/>
                  <a:p>
                    <a:r>
                      <a:rPr lang="en-US"/>
                      <a:t>15%</a:t>
                    </a:r>
                  </a:p>
                  <a:p>
                    <a:r>
                      <a:rPr lang="en-US"/>
                      <a:t>45-54 ans</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5315-49AA-8FB0-E830417A6B9F}"/>
                </c:ext>
              </c:extLst>
            </c:dLbl>
            <c:dLbl>
              <c:idx val="4"/>
              <c:layout/>
              <c:tx>
                <c:rich>
                  <a:bodyPr/>
                  <a:lstStyle/>
                  <a:p>
                    <a:r>
                      <a:rPr lang="en-US"/>
                      <a:t>17%</a:t>
                    </a:r>
                  </a:p>
                  <a:p>
                    <a:r>
                      <a:rPr lang="en-US"/>
                      <a:t>55-64 ans</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5315-49AA-8FB0-E830417A6B9F}"/>
                </c:ext>
              </c:extLst>
            </c:dLbl>
            <c:dLbl>
              <c:idx val="5"/>
              <c:layout/>
              <c:tx>
                <c:rich>
                  <a:bodyPr/>
                  <a:lstStyle/>
                  <a:p>
                    <a:r>
                      <a:rPr lang="fr-FR"/>
                      <a:t>29%</a:t>
                    </a:r>
                  </a:p>
                  <a:p>
                    <a:r>
                      <a:rPr lang="fr-FR"/>
                      <a:t>65 ans et plus</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5315-49AA-8FB0-E830417A6B9F}"/>
                </c:ext>
              </c:extLst>
            </c:dLbl>
            <c:spPr>
              <a:noFill/>
              <a:ln>
                <a:noFill/>
              </a:ln>
              <a:effectLst/>
            </c:sp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'Stats public'!$C$18:$C$23</c:f>
              <c:strCache>
                <c:ptCount val="6"/>
                <c:pt idx="0">
                  <c:v>16 - 25 ans</c:v>
                </c:pt>
                <c:pt idx="1">
                  <c:v>26 - 34 ans</c:v>
                </c:pt>
                <c:pt idx="2">
                  <c:v>35 - 44 ans</c:v>
                </c:pt>
                <c:pt idx="3">
                  <c:v>45 - 54 ans</c:v>
                </c:pt>
                <c:pt idx="4">
                  <c:v>55 - 64 ans</c:v>
                </c:pt>
                <c:pt idx="5">
                  <c:v>65 ans et +</c:v>
                </c:pt>
              </c:strCache>
            </c:strRef>
          </c:cat>
          <c:val>
            <c:numRef>
              <c:f>'Stats public'!$D$18:$D$23</c:f>
              <c:numCache>
                <c:formatCode>General</c:formatCode>
                <c:ptCount val="6"/>
                <c:pt idx="0">
                  <c:v>72</c:v>
                </c:pt>
                <c:pt idx="1">
                  <c:v>96</c:v>
                </c:pt>
                <c:pt idx="2">
                  <c:v>83</c:v>
                </c:pt>
                <c:pt idx="3">
                  <c:v>100</c:v>
                </c:pt>
                <c:pt idx="4">
                  <c:v>114</c:v>
                </c:pt>
                <c:pt idx="5">
                  <c:v>193</c:v>
                </c:pt>
              </c:numCache>
            </c:numRef>
          </c:val>
          <c:extLst>
            <c:ext xmlns:c16="http://schemas.microsoft.com/office/drawing/2014/chart" uri="{C3380CC4-5D6E-409C-BE32-E72D297353CC}">
              <c16:uniqueId val="{0000000C-5315-49AA-8FB0-E830417A6B9F}"/>
            </c:ext>
          </c:extLst>
        </c:ser>
        <c:dLbls>
          <c:showLegendKey val="0"/>
          <c:showVal val="1"/>
          <c:showCatName val="0"/>
          <c:showSerName val="0"/>
          <c:showPercent val="0"/>
          <c:showBubbleSize val="0"/>
          <c:showLeaderLines val="1"/>
        </c:dLbls>
        <c:firstSliceAng val="0"/>
      </c:pieChart>
    </c:plotArea>
    <c:plotVisOnly val="1"/>
    <c:dispBlanksAs val="gap"/>
    <c:showDLblsOverMax val="0"/>
  </c:chart>
  <c:spPr>
    <a:ln>
      <a:solidFill>
        <a:schemeClr val="bg2">
          <a:lumMod val="25000"/>
        </a:schemeClr>
      </a:solid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7159503916972211"/>
          <c:y val="0.17980827262902296"/>
          <c:w val="0.47716615575725058"/>
          <c:h val="0.66854295619464765"/>
        </c:manualLayout>
      </c:layout>
      <c:pieChart>
        <c:varyColors val="1"/>
        <c:ser>
          <c:idx val="1"/>
          <c:order val="0"/>
          <c:dLbls>
            <c:spPr>
              <a:noFill/>
              <a:ln>
                <a:noFill/>
              </a:ln>
              <a:effectLst/>
            </c:spPr>
            <c:txPr>
              <a:bodyPr/>
              <a:lstStyle/>
              <a:p>
                <a:pPr>
                  <a:defRPr sz="1000" b="1" i="0" u="none" strike="noStrike" baseline="0">
                    <a:solidFill>
                      <a:srgbClr val="000000"/>
                    </a:solidFill>
                    <a:latin typeface="Tahoma"/>
                    <a:ea typeface="Tahoma"/>
                    <a:cs typeface="Tahoma"/>
                  </a:defRPr>
                </a:pPr>
                <a:endParaRPr lang="fr-FR"/>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'Public fréq'!$B$52:$B$53</c:f>
              <c:strCache>
                <c:ptCount val="2"/>
                <c:pt idx="0">
                  <c:v>F</c:v>
                </c:pt>
                <c:pt idx="1">
                  <c:v>H</c:v>
                </c:pt>
              </c:strCache>
            </c:strRef>
          </c:cat>
          <c:val>
            <c:numRef>
              <c:f>'Public fréq'!$C$52:$C$53</c:f>
              <c:numCache>
                <c:formatCode>General</c:formatCode>
                <c:ptCount val="2"/>
                <c:pt idx="0">
                  <c:v>643</c:v>
                </c:pt>
                <c:pt idx="1">
                  <c:v>386</c:v>
                </c:pt>
              </c:numCache>
            </c:numRef>
          </c:val>
          <c:extLst>
            <c:ext xmlns:c16="http://schemas.microsoft.com/office/drawing/2014/chart" uri="{C3380CC4-5D6E-409C-BE32-E72D297353CC}">
              <c16:uniqueId val="{00000000-7507-4510-86DA-6A9E171F08CB}"/>
            </c:ext>
          </c:extLst>
        </c:ser>
        <c:dLbls>
          <c:showLegendKey val="0"/>
          <c:showVal val="0"/>
          <c:showCatName val="0"/>
          <c:showSerName val="0"/>
          <c:showPercent val="1"/>
          <c:showBubbleSize val="0"/>
          <c:showLeaderLines val="1"/>
        </c:dLbls>
        <c:firstSliceAng val="0"/>
      </c:pieChart>
      <c:spPr>
        <a:noFill/>
        <a:ln w="25400">
          <a:noFill/>
        </a:ln>
      </c:spPr>
    </c:plotArea>
    <c:legend>
      <c:legendPos val="t"/>
      <c:layout>
        <c:manualLayout>
          <c:xMode val="edge"/>
          <c:yMode val="edge"/>
          <c:x val="3.8070706217840436E-2"/>
          <c:y val="0.43574461128471675"/>
          <c:w val="0.20577828534792086"/>
          <c:h val="0.12798124833326321"/>
        </c:manualLayout>
      </c:layout>
      <c:overlay val="0"/>
      <c:txPr>
        <a:bodyPr/>
        <a:lstStyle/>
        <a:p>
          <a:pPr>
            <a:defRPr sz="845" b="0" i="0" u="none" strike="noStrike" baseline="0">
              <a:solidFill>
                <a:srgbClr val="000000"/>
              </a:solidFill>
              <a:latin typeface="Tahoma"/>
              <a:ea typeface="Tahoma"/>
              <a:cs typeface="Tahoma"/>
            </a:defRPr>
          </a:pPr>
          <a:endParaRPr lang="fr-FR"/>
        </a:p>
      </c:txPr>
    </c:legend>
    <c:plotVisOnly val="1"/>
    <c:dispBlanksAs val="zero"/>
    <c:showDLblsOverMax val="0"/>
  </c:chart>
  <c:spPr>
    <a:gradFill>
      <a:gsLst>
        <a:gs pos="0">
          <a:srgbClr val="5E9EFF"/>
        </a:gs>
        <a:gs pos="39999">
          <a:srgbClr val="85C2FF"/>
        </a:gs>
        <a:gs pos="70000">
          <a:srgbClr val="C4D6EB"/>
        </a:gs>
        <a:gs pos="100000">
          <a:srgbClr val="FFEBFA"/>
        </a:gs>
      </a:gsLst>
      <a:lin ang="5400000" scaled="0"/>
    </a:gradFill>
    <a:ln>
      <a:solidFill>
        <a:sysClr val="windowText" lastClr="000000"/>
      </a:solidFill>
    </a:ln>
  </c:spPr>
  <c:txPr>
    <a:bodyPr/>
    <a:lstStyle/>
    <a:p>
      <a:pPr>
        <a:defRPr sz="1000" b="0" i="0" u="none" strike="noStrike" baseline="0">
          <a:solidFill>
            <a:srgbClr val="000000"/>
          </a:solidFill>
          <a:latin typeface="Tahoma"/>
          <a:ea typeface="Tahoma"/>
          <a:cs typeface="Tahoma"/>
        </a:defRPr>
      </a:pPr>
      <a:endParaRPr lang="fr-FR"/>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7159503916972211"/>
          <c:y val="0.17980827262902296"/>
          <c:w val="0.47716615575725058"/>
          <c:h val="0.66854295619464765"/>
        </c:manualLayout>
      </c:layout>
      <c:pieChart>
        <c:varyColors val="1"/>
        <c:ser>
          <c:idx val="1"/>
          <c:order val="0"/>
          <c:dPt>
            <c:idx val="0"/>
            <c:bubble3D val="0"/>
            <c:spPr>
              <a:solidFill>
                <a:srgbClr val="ED7D31"/>
              </a:solidFill>
            </c:spPr>
            <c:extLst>
              <c:ext xmlns:c16="http://schemas.microsoft.com/office/drawing/2014/chart" uri="{C3380CC4-5D6E-409C-BE32-E72D297353CC}">
                <c16:uniqueId val="{00000001-06FD-4B4B-AE12-3AAB1889F1D3}"/>
              </c:ext>
            </c:extLst>
          </c:dPt>
          <c:dPt>
            <c:idx val="1"/>
            <c:bubble3D val="0"/>
            <c:spPr>
              <a:solidFill>
                <a:srgbClr val="FFC000"/>
              </a:solidFill>
            </c:spPr>
            <c:extLst>
              <c:ext xmlns:c16="http://schemas.microsoft.com/office/drawing/2014/chart" uri="{C3380CC4-5D6E-409C-BE32-E72D297353CC}">
                <c16:uniqueId val="{00000003-06FD-4B4B-AE12-3AAB1889F1D3}"/>
              </c:ext>
            </c:extLst>
          </c:dPt>
          <c:dLbls>
            <c:spPr>
              <a:noFill/>
              <a:ln>
                <a:noFill/>
              </a:ln>
              <a:effectLst/>
            </c:spPr>
            <c:txPr>
              <a:bodyPr/>
              <a:lstStyle/>
              <a:p>
                <a:pPr>
                  <a:defRPr sz="1000" b="1" i="0" u="none" strike="noStrike" baseline="0">
                    <a:solidFill>
                      <a:srgbClr val="000000"/>
                    </a:solidFill>
                    <a:latin typeface="Tahoma"/>
                    <a:ea typeface="Tahoma"/>
                    <a:cs typeface="Tahoma"/>
                  </a:defRPr>
                </a:pPr>
                <a:endParaRPr lang="fr-FR"/>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'Public fréq'!$B$52:$B$53</c:f>
              <c:strCache>
                <c:ptCount val="2"/>
                <c:pt idx="0">
                  <c:v>F</c:v>
                </c:pt>
                <c:pt idx="1">
                  <c:v>H</c:v>
                </c:pt>
              </c:strCache>
            </c:strRef>
          </c:cat>
          <c:val>
            <c:numRef>
              <c:f>'Public fréq'!$C$52:$C$53</c:f>
              <c:numCache>
                <c:formatCode>General</c:formatCode>
                <c:ptCount val="2"/>
                <c:pt idx="0">
                  <c:v>643</c:v>
                </c:pt>
                <c:pt idx="1">
                  <c:v>386</c:v>
                </c:pt>
              </c:numCache>
            </c:numRef>
          </c:val>
          <c:extLst>
            <c:ext xmlns:c16="http://schemas.microsoft.com/office/drawing/2014/chart" uri="{C3380CC4-5D6E-409C-BE32-E72D297353CC}">
              <c16:uniqueId val="{00000004-06FD-4B4B-AE12-3AAB1889F1D3}"/>
            </c:ext>
          </c:extLst>
        </c:ser>
        <c:dLbls>
          <c:showLegendKey val="0"/>
          <c:showVal val="0"/>
          <c:showCatName val="0"/>
          <c:showSerName val="0"/>
          <c:showPercent val="1"/>
          <c:showBubbleSize val="0"/>
          <c:showLeaderLines val="1"/>
        </c:dLbls>
        <c:firstSliceAng val="0"/>
      </c:pieChart>
      <c:spPr>
        <a:noFill/>
        <a:ln w="25400">
          <a:noFill/>
        </a:ln>
      </c:spPr>
    </c:plotArea>
    <c:legend>
      <c:legendPos val="t"/>
      <c:layout>
        <c:manualLayout>
          <c:xMode val="edge"/>
          <c:yMode val="edge"/>
          <c:x val="3.8070706217840436E-2"/>
          <c:y val="0.43574461128471675"/>
          <c:w val="0.20577828534792086"/>
          <c:h val="0.12798124833326321"/>
        </c:manualLayout>
      </c:layout>
      <c:overlay val="0"/>
      <c:txPr>
        <a:bodyPr/>
        <a:lstStyle/>
        <a:p>
          <a:pPr>
            <a:defRPr sz="845" b="0" i="0" u="none" strike="noStrike" baseline="0">
              <a:solidFill>
                <a:srgbClr val="000000"/>
              </a:solidFill>
              <a:latin typeface="Tahoma"/>
              <a:ea typeface="Tahoma"/>
              <a:cs typeface="Tahoma"/>
            </a:defRPr>
          </a:pPr>
          <a:endParaRPr lang="fr-FR"/>
        </a:p>
      </c:txPr>
    </c:legend>
    <c:plotVisOnly val="1"/>
    <c:dispBlanksAs val="zero"/>
    <c:showDLblsOverMax val="0"/>
  </c:chart>
  <c:spPr>
    <a:gradFill>
      <a:gsLst>
        <a:gs pos="0">
          <a:srgbClr val="5E9EFF"/>
        </a:gs>
        <a:gs pos="39999">
          <a:srgbClr val="85C2FF"/>
        </a:gs>
        <a:gs pos="70000">
          <a:srgbClr val="C4D6EB"/>
        </a:gs>
        <a:gs pos="100000">
          <a:srgbClr val="FFEBFA"/>
        </a:gs>
      </a:gsLst>
      <a:lin ang="5400000" scaled="0"/>
    </a:gradFill>
    <a:ln>
      <a:solidFill>
        <a:sysClr val="windowText" lastClr="000000"/>
      </a:solidFill>
    </a:ln>
  </c:spPr>
  <c:txPr>
    <a:bodyPr/>
    <a:lstStyle/>
    <a:p>
      <a:pPr>
        <a:defRPr sz="1000" b="0" i="0" u="none" strike="noStrike" baseline="0">
          <a:solidFill>
            <a:srgbClr val="000000"/>
          </a:solidFill>
          <a:latin typeface="Tahoma"/>
          <a:ea typeface="Tahoma"/>
          <a:cs typeface="Tahoma"/>
        </a:defRPr>
      </a:pPr>
      <a:endParaRPr lang="fr-FR"/>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200" i="1" u="sng"/>
              <a:t>Répartition des demandes par domaine</a:t>
            </a:r>
          </a:p>
        </c:rich>
      </c:tx>
      <c:layout>
        <c:manualLayout>
          <c:xMode val="edge"/>
          <c:yMode val="edge"/>
          <c:x val="0.1280439456070436"/>
          <c:y val="2.6936026936026935E-2"/>
        </c:manualLayout>
      </c:layout>
      <c:overlay val="0"/>
    </c:title>
    <c:autoTitleDeleted val="0"/>
    <c:view3D>
      <c:rotX val="15"/>
      <c:rotY val="20"/>
      <c:rAngAx val="1"/>
    </c:view3D>
    <c:floor>
      <c:thickness val="0"/>
      <c:spPr>
        <a:solidFill>
          <a:sysClr val="window" lastClr="FFFFFF">
            <a:lumMod val="75000"/>
          </a:sysClr>
        </a:solidFill>
      </c:spPr>
    </c:floor>
    <c:sideWall>
      <c:thickness val="0"/>
      <c:spPr>
        <a:solidFill>
          <a:schemeClr val="bg1">
            <a:lumMod val="75000"/>
          </a:schemeClr>
        </a:solidFill>
      </c:spPr>
    </c:sideWall>
    <c:backWall>
      <c:thickness val="0"/>
      <c:spPr>
        <a:solidFill>
          <a:schemeClr val="bg1"/>
        </a:solidFill>
      </c:spPr>
    </c:backWall>
    <c:plotArea>
      <c:layout>
        <c:manualLayout>
          <c:layoutTarget val="inner"/>
          <c:xMode val="edge"/>
          <c:yMode val="edge"/>
          <c:x val="0.40049156447131129"/>
          <c:y val="0.15555555555555556"/>
          <c:w val="0.54690051274153073"/>
          <c:h val="0.73454156614261612"/>
        </c:manualLayout>
      </c:layout>
      <c:bar3DChart>
        <c:barDir val="bar"/>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baseline="0"/>
                      <a:t>0,5 %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6D1-4104-83EC-3A06C7F25BBF}"/>
                </c:ext>
              </c:extLst>
            </c:dLbl>
            <c:dLbl>
              <c:idx val="1"/>
              <c:layout/>
              <c:tx>
                <c:rich>
                  <a:bodyPr/>
                  <a:lstStyle/>
                  <a:p>
                    <a:r>
                      <a:rPr lang="en-US" baseline="0"/>
                      <a:t>0,5 %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6D1-4104-83EC-3A06C7F25BBF}"/>
                </c:ext>
              </c:extLst>
            </c:dLbl>
            <c:dLbl>
              <c:idx val="2"/>
              <c:layout/>
              <c:tx>
                <c:rich>
                  <a:bodyPr/>
                  <a:lstStyle/>
                  <a:p>
                    <a:r>
                      <a:rPr lang="en-US"/>
                      <a:t>1 %</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56D1-4104-83EC-3A06C7F25BBF}"/>
                </c:ext>
              </c:extLst>
            </c:dLbl>
            <c:dLbl>
              <c:idx val="3"/>
              <c:layout/>
              <c:tx>
                <c:rich>
                  <a:bodyPr/>
                  <a:lstStyle/>
                  <a:p>
                    <a:r>
                      <a:rPr lang="en-US"/>
                      <a:t>3</a:t>
                    </a:r>
                    <a:r>
                      <a:rPr lang="en-US" baseline="0"/>
                      <a:t>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6D1-4104-83EC-3A06C7F25BBF}"/>
                </c:ext>
              </c:extLst>
            </c:dLbl>
            <c:dLbl>
              <c:idx val="4"/>
              <c:layout/>
              <c:tx>
                <c:rich>
                  <a:bodyPr/>
                  <a:lstStyle/>
                  <a:p>
                    <a:r>
                      <a:rPr lang="en-US"/>
                      <a:t>4</a:t>
                    </a:r>
                    <a:r>
                      <a:rPr lang="en-US" baseline="0"/>
                      <a:t>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56D1-4104-83EC-3A06C7F25BBF}"/>
                </c:ext>
              </c:extLst>
            </c:dLbl>
            <c:dLbl>
              <c:idx val="5"/>
              <c:layout/>
              <c:tx>
                <c:rich>
                  <a:bodyPr/>
                  <a:lstStyle/>
                  <a:p>
                    <a:r>
                      <a:rPr lang="en-US"/>
                      <a:t>4 %</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56D1-4104-83EC-3A06C7F25BBF}"/>
                </c:ext>
              </c:extLst>
            </c:dLbl>
            <c:dLbl>
              <c:idx val="6"/>
              <c:layout/>
              <c:tx>
                <c:rich>
                  <a:bodyPr/>
                  <a:lstStyle/>
                  <a:p>
                    <a:r>
                      <a:rPr lang="en-US"/>
                      <a:t>14</a:t>
                    </a:r>
                    <a:r>
                      <a:rPr lang="en-US" baseline="0"/>
                      <a:t>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56D1-4104-83EC-3A06C7F25BBF}"/>
                </c:ext>
              </c:extLst>
            </c:dLbl>
            <c:dLbl>
              <c:idx val="7"/>
              <c:layout/>
              <c:tx>
                <c:rich>
                  <a:bodyPr/>
                  <a:lstStyle/>
                  <a:p>
                    <a:r>
                      <a:rPr lang="en-US"/>
                      <a:t>16</a:t>
                    </a:r>
                    <a:r>
                      <a:rPr lang="en-US" baseline="0"/>
                      <a:t>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56D1-4104-83EC-3A06C7F25BBF}"/>
                </c:ext>
              </c:extLst>
            </c:dLbl>
            <c:dLbl>
              <c:idx val="8"/>
              <c:layout/>
              <c:tx>
                <c:rich>
                  <a:bodyPr/>
                  <a:lstStyle/>
                  <a:p>
                    <a:r>
                      <a:rPr lang="en-US"/>
                      <a:t>26 %</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56D1-4104-83EC-3A06C7F25BBF}"/>
                </c:ext>
              </c:extLst>
            </c:dLbl>
            <c:dLbl>
              <c:idx val="9"/>
              <c:layout/>
              <c:tx>
                <c:rich>
                  <a:bodyPr/>
                  <a:lstStyle/>
                  <a:p>
                    <a:r>
                      <a:rPr lang="en-US"/>
                      <a:t>31 %</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56D1-4104-83EC-3A06C7F25BB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'Stats public'!$E$28:$E$37</c:f>
              <c:strCache>
                <c:ptCount val="10"/>
                <c:pt idx="0">
                  <c:v>Création d'activité </c:v>
                </c:pt>
                <c:pt idx="1">
                  <c:v>Retraite, personnes âgées </c:v>
                </c:pt>
                <c:pt idx="2">
                  <c:v>Administratif, juridique</c:v>
                </c:pt>
                <c:pt idx="3">
                  <c:v>Santé </c:v>
                </c:pt>
                <c:pt idx="4">
                  <c:v>Logement </c:v>
                </c:pt>
                <c:pt idx="5">
                  <c:v>Mobilité</c:v>
                </c:pt>
                <c:pt idx="6">
                  <c:v>Budget, finances </c:v>
                </c:pt>
                <c:pt idx="7">
                  <c:v>Famille, vie quotidienne</c:v>
                </c:pt>
                <c:pt idx="8">
                  <c:v>Animation territoriale</c:v>
                </c:pt>
                <c:pt idx="9">
                  <c:v>Emploi et formation</c:v>
                </c:pt>
              </c:strCache>
            </c:strRef>
          </c:cat>
          <c:val>
            <c:numRef>
              <c:f>'Stats public'!$F$28:$F$37</c:f>
              <c:numCache>
                <c:formatCode>General</c:formatCode>
                <c:ptCount val="10"/>
                <c:pt idx="0">
                  <c:v>36</c:v>
                </c:pt>
                <c:pt idx="1">
                  <c:v>59</c:v>
                </c:pt>
                <c:pt idx="2">
                  <c:v>76</c:v>
                </c:pt>
                <c:pt idx="3">
                  <c:v>226</c:v>
                </c:pt>
                <c:pt idx="4">
                  <c:v>261</c:v>
                </c:pt>
                <c:pt idx="5">
                  <c:v>286</c:v>
                </c:pt>
                <c:pt idx="6">
                  <c:v>994</c:v>
                </c:pt>
                <c:pt idx="7">
                  <c:v>1153</c:v>
                </c:pt>
                <c:pt idx="8">
                  <c:v>1873</c:v>
                </c:pt>
                <c:pt idx="9">
                  <c:v>2297</c:v>
                </c:pt>
              </c:numCache>
            </c:numRef>
          </c:val>
          <c:extLst>
            <c:ext xmlns:c16="http://schemas.microsoft.com/office/drawing/2014/chart" uri="{C3380CC4-5D6E-409C-BE32-E72D297353CC}">
              <c16:uniqueId val="{0000000A-56D1-4104-83EC-3A06C7F25BBF}"/>
            </c:ext>
          </c:extLst>
        </c:ser>
        <c:dLbls>
          <c:showLegendKey val="0"/>
          <c:showVal val="1"/>
          <c:showCatName val="0"/>
          <c:showSerName val="0"/>
          <c:showPercent val="0"/>
          <c:showBubbleSize val="0"/>
        </c:dLbls>
        <c:gapWidth val="150"/>
        <c:shape val="cylinder"/>
        <c:axId val="157627904"/>
        <c:axId val="157629440"/>
        <c:axId val="0"/>
      </c:bar3DChart>
      <c:catAx>
        <c:axId val="157627904"/>
        <c:scaling>
          <c:orientation val="minMax"/>
        </c:scaling>
        <c:delete val="0"/>
        <c:axPos val="l"/>
        <c:numFmt formatCode="General" sourceLinked="0"/>
        <c:majorTickMark val="out"/>
        <c:minorTickMark val="none"/>
        <c:tickLblPos val="nextTo"/>
        <c:crossAx val="157629440"/>
        <c:crosses val="autoZero"/>
        <c:auto val="1"/>
        <c:lblAlgn val="ctr"/>
        <c:lblOffset val="100"/>
        <c:noMultiLvlLbl val="0"/>
      </c:catAx>
      <c:valAx>
        <c:axId val="157629440"/>
        <c:scaling>
          <c:orientation val="minMax"/>
        </c:scaling>
        <c:delete val="0"/>
        <c:axPos val="b"/>
        <c:majorGridlines/>
        <c:numFmt formatCode="General" sourceLinked="1"/>
        <c:majorTickMark val="out"/>
        <c:minorTickMark val="none"/>
        <c:tickLblPos val="nextTo"/>
        <c:txPr>
          <a:bodyPr/>
          <a:lstStyle/>
          <a:p>
            <a:pPr>
              <a:defRPr sz="800"/>
            </a:pPr>
            <a:endParaRPr lang="fr-FR"/>
          </a:p>
        </c:txPr>
        <c:crossAx val="157627904"/>
        <c:crosses val="autoZero"/>
        <c:crossBetween val="between"/>
      </c:valAx>
    </c:plotArea>
    <c:plotVisOnly val="1"/>
    <c:dispBlanksAs val="gap"/>
    <c:showDLblsOverMax val="0"/>
  </c:chart>
  <c:spPr>
    <a:ln>
      <a:solidFill>
        <a:schemeClr val="bg2">
          <a:lumMod val="25000"/>
        </a:schemeClr>
      </a:solidFill>
    </a:ln>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0.01305</cdr:x>
      <cdr:y>0.04249</cdr:y>
    </cdr:from>
    <cdr:to>
      <cdr:x>0.9833</cdr:x>
      <cdr:y>0.14403</cdr:y>
    </cdr:to>
    <cdr:sp macro="" textlink="">
      <cdr:nvSpPr>
        <cdr:cNvPr id="2" name="ZoneTexte 1"/>
        <cdr:cNvSpPr txBox="1"/>
      </cdr:nvSpPr>
      <cdr:spPr>
        <a:xfrm xmlns:a="http://schemas.openxmlformats.org/drawingml/2006/main">
          <a:off x="47625" y="98345"/>
          <a:ext cx="3539527" cy="235029"/>
        </a:xfrm>
        <a:prstGeom xmlns:a="http://schemas.openxmlformats.org/drawingml/2006/main" prst="rect">
          <a:avLst/>
        </a:prstGeom>
        <a:ln xmlns:a="http://schemas.openxmlformats.org/drawingml/2006/main" w="0">
          <a:noFill/>
        </a:ln>
      </cdr:spPr>
      <cdr:txBody>
        <a:bodyPr xmlns:a="http://schemas.openxmlformats.org/drawingml/2006/main" vertOverflow="clip" wrap="square" rtlCol="0"/>
        <a:lstStyle xmlns:a="http://schemas.openxmlformats.org/drawingml/2006/main"/>
        <a:p xmlns:a="http://schemas.openxmlformats.org/drawingml/2006/main">
          <a:pPr algn="ctr"/>
          <a:r>
            <a:rPr lang="fr-FR" sz="1100" b="1">
              <a:latin typeface="Tahoma" pitchFamily="34" charset="0"/>
              <a:ea typeface="Tahoma" pitchFamily="34" charset="0"/>
              <a:cs typeface="Tahoma" pitchFamily="34" charset="0"/>
            </a:rPr>
            <a:t>RÉPARTITION PUBLIC PAR</a:t>
          </a:r>
          <a:r>
            <a:rPr lang="fr-FR" sz="1100" b="1" baseline="0">
              <a:latin typeface="Tahoma" pitchFamily="34" charset="0"/>
              <a:ea typeface="Tahoma" pitchFamily="34" charset="0"/>
              <a:cs typeface="Tahoma" pitchFamily="34" charset="0"/>
            </a:rPr>
            <a:t> TRANCHES D'ÂGES</a:t>
          </a:r>
          <a:endParaRPr lang="fr-FR" sz="1100" b="1">
            <a:latin typeface="Tahoma" pitchFamily="34" charset="0"/>
            <a:ea typeface="Tahoma" pitchFamily="34" charset="0"/>
            <a:cs typeface="Tahoma"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9.80119E-17</cdr:x>
      <cdr:y>0.01604</cdr:y>
    </cdr:from>
    <cdr:to>
      <cdr:x>1</cdr:x>
      <cdr:y>0.14523</cdr:y>
    </cdr:to>
    <cdr:sp macro="" textlink="">
      <cdr:nvSpPr>
        <cdr:cNvPr id="2" name="ZoneTexte 1"/>
        <cdr:cNvSpPr txBox="1"/>
      </cdr:nvSpPr>
      <cdr:spPr>
        <a:xfrm xmlns:a="http://schemas.openxmlformats.org/drawingml/2006/main">
          <a:off x="19050" y="28575"/>
          <a:ext cx="2495550" cy="230107"/>
        </a:xfrm>
        <a:prstGeom xmlns:a="http://schemas.openxmlformats.org/drawingml/2006/main" prst="rect">
          <a:avLst/>
        </a:prstGeom>
        <a:ln xmlns:a="http://schemas.openxmlformats.org/drawingml/2006/main" w="0">
          <a:noFill/>
        </a:ln>
      </cdr:spPr>
      <cdr:txBody>
        <a:bodyPr xmlns:a="http://schemas.openxmlformats.org/drawingml/2006/main" wrap="square" rtlCol="0"/>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pPr algn="ctr"/>
          <a:r>
            <a:rPr lang="fr-FR" sz="1050" b="1"/>
            <a:t>RÉPARTITION PUBLIC PAR</a:t>
          </a:r>
          <a:r>
            <a:rPr lang="fr-FR" sz="1050" b="1" baseline="0"/>
            <a:t> SEXE</a:t>
          </a:r>
          <a:endParaRPr lang="fr-FR" sz="1050" b="1"/>
        </a:p>
      </cdr:txBody>
    </cdr:sp>
  </cdr:relSizeAnchor>
</c:userShapes>
</file>

<file path=ppt/drawings/drawing3.xml><?xml version="1.0" encoding="utf-8"?>
<c:userShapes xmlns:c="http://schemas.openxmlformats.org/drawingml/2006/chart">
  <cdr:relSizeAnchor xmlns:cdr="http://schemas.openxmlformats.org/drawingml/2006/chartDrawing">
    <cdr:from>
      <cdr:x>9.80119E-17</cdr:x>
      <cdr:y>0.01604</cdr:y>
    </cdr:from>
    <cdr:to>
      <cdr:x>1</cdr:x>
      <cdr:y>0.14523</cdr:y>
    </cdr:to>
    <cdr:sp macro="" textlink="">
      <cdr:nvSpPr>
        <cdr:cNvPr id="2" name="ZoneTexte 1"/>
        <cdr:cNvSpPr txBox="1"/>
      </cdr:nvSpPr>
      <cdr:spPr>
        <a:xfrm xmlns:a="http://schemas.openxmlformats.org/drawingml/2006/main">
          <a:off x="19050" y="28575"/>
          <a:ext cx="2495550" cy="230107"/>
        </a:xfrm>
        <a:prstGeom xmlns:a="http://schemas.openxmlformats.org/drawingml/2006/main" prst="rect">
          <a:avLst/>
        </a:prstGeom>
        <a:ln xmlns:a="http://schemas.openxmlformats.org/drawingml/2006/main" w="0">
          <a:noFill/>
        </a:ln>
      </cdr:spPr>
      <cdr:txBody>
        <a:bodyPr xmlns:a="http://schemas.openxmlformats.org/drawingml/2006/main" wrap="square" rtlCol="0"/>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pPr algn="ctr"/>
          <a:r>
            <a:rPr lang="fr-FR" sz="1050" b="1"/>
            <a:t>RÉPARTITION PUBLIC PAR</a:t>
          </a:r>
          <a:r>
            <a:rPr lang="fr-FR" sz="1050" b="1" baseline="0"/>
            <a:t> SEXE</a:t>
          </a:r>
          <a:endParaRPr lang="fr-FR" sz="1050" b="1"/>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r>
              <a:rPr lang="fr-FR" altLang="fr-FR" smtClean="0"/>
              <a:t>AG 2016 24 juin 2016</a:t>
            </a:r>
            <a:endParaRPr lang="fr-FR" altLang="fr-FR"/>
          </a:p>
        </p:txBody>
      </p:sp>
      <p:sp>
        <p:nvSpPr>
          <p:cNvPr id="159747" name="Rectangle 3"/>
          <p:cNvSpPr>
            <a:spLocks noGrp="1" noChangeArrowheads="1"/>
          </p:cNvSpPr>
          <p:nvPr>
            <p:ph type="dt" sz="quarter" idx="1"/>
          </p:nvPr>
        </p:nvSpPr>
        <p:spPr bwMode="auto">
          <a:xfrm>
            <a:off x="3814763" y="0"/>
            <a:ext cx="291941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fr-FR" altLang="fr-FR"/>
          </a:p>
        </p:txBody>
      </p:sp>
      <p:sp>
        <p:nvSpPr>
          <p:cNvPr id="159748" name="Rectangle 4"/>
          <p:cNvSpPr>
            <a:spLocks noGrp="1" noChangeArrowheads="1"/>
          </p:cNvSpPr>
          <p:nvPr>
            <p:ph type="ftr" sz="quarter" idx="2"/>
          </p:nvPr>
        </p:nvSpPr>
        <p:spPr bwMode="auto">
          <a:xfrm>
            <a:off x="0" y="9371013"/>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fr-FR" altLang="fr-FR"/>
          </a:p>
        </p:txBody>
      </p:sp>
      <p:sp>
        <p:nvSpPr>
          <p:cNvPr id="159749" name="Rectangle 5"/>
          <p:cNvSpPr>
            <a:spLocks noGrp="1" noChangeArrowheads="1"/>
          </p:cNvSpPr>
          <p:nvPr>
            <p:ph type="sldNum" sz="quarter" idx="3"/>
          </p:nvPr>
        </p:nvSpPr>
        <p:spPr bwMode="auto">
          <a:xfrm>
            <a:off x="3814763" y="9371013"/>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5951324-5B93-4292-8CD1-843D3772A2F5}" type="slidenum">
              <a:rPr lang="fr-FR" altLang="fr-FR"/>
              <a:pPr/>
              <a:t>‹N°›</a:t>
            </a:fld>
            <a:endParaRPr lang="fr-FR" altLang="fr-FR"/>
          </a:p>
        </p:txBody>
      </p:sp>
    </p:spTree>
    <p:extLst>
      <p:ext uri="{BB962C8B-B14F-4D97-AF65-F5344CB8AC3E}">
        <p14:creationId xmlns:p14="http://schemas.microsoft.com/office/powerpoint/2010/main" val="102149588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r>
              <a:rPr lang="fr-FR" altLang="fr-FR" smtClean="0"/>
              <a:t>AG 2016 24 juin 2016</a:t>
            </a:r>
            <a:endParaRPr lang="fr-FR" altLang="fr-FR"/>
          </a:p>
        </p:txBody>
      </p:sp>
      <p:sp>
        <p:nvSpPr>
          <p:cNvPr id="105475" name="Rectangle 3"/>
          <p:cNvSpPr>
            <a:spLocks noGrp="1" noChangeArrowheads="1"/>
          </p:cNvSpPr>
          <p:nvPr>
            <p:ph type="dt" idx="1"/>
          </p:nvPr>
        </p:nvSpPr>
        <p:spPr bwMode="auto">
          <a:xfrm>
            <a:off x="3814763" y="0"/>
            <a:ext cx="291941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fr-FR" altLang="fr-FR"/>
          </a:p>
        </p:txBody>
      </p:sp>
      <p:sp>
        <p:nvSpPr>
          <p:cNvPr id="105476" name="Rectangle 4"/>
          <p:cNvSpPr>
            <a:spLocks noGrp="1" noRot="1" noChangeAspect="1" noChangeArrowheads="1" noTextEdit="1"/>
          </p:cNvSpPr>
          <p:nvPr>
            <p:ph type="sldImg" idx="2"/>
          </p:nvPr>
        </p:nvSpPr>
        <p:spPr bwMode="auto">
          <a:xfrm>
            <a:off x="696913" y="739775"/>
            <a:ext cx="5343525" cy="37004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5477" name="Rectangle 5"/>
          <p:cNvSpPr>
            <a:spLocks noGrp="1" noChangeArrowheads="1"/>
          </p:cNvSpPr>
          <p:nvPr>
            <p:ph type="body" sz="quarter" idx="3"/>
          </p:nvPr>
        </p:nvSpPr>
        <p:spPr bwMode="auto">
          <a:xfrm>
            <a:off x="673100" y="4686300"/>
            <a:ext cx="5389563" cy="444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05478" name="Rectangle 6"/>
          <p:cNvSpPr>
            <a:spLocks noGrp="1" noChangeArrowheads="1"/>
          </p:cNvSpPr>
          <p:nvPr>
            <p:ph type="ftr" sz="quarter" idx="4"/>
          </p:nvPr>
        </p:nvSpPr>
        <p:spPr bwMode="auto">
          <a:xfrm>
            <a:off x="0" y="9371013"/>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fr-FR" altLang="fr-FR"/>
          </a:p>
        </p:txBody>
      </p:sp>
      <p:sp>
        <p:nvSpPr>
          <p:cNvPr id="105479" name="Rectangle 7"/>
          <p:cNvSpPr>
            <a:spLocks noGrp="1" noChangeArrowheads="1"/>
          </p:cNvSpPr>
          <p:nvPr>
            <p:ph type="sldNum" sz="quarter" idx="5"/>
          </p:nvPr>
        </p:nvSpPr>
        <p:spPr bwMode="auto">
          <a:xfrm>
            <a:off x="3814763" y="9371013"/>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E75666F-A819-48AD-ACCF-D89726F0572E}" type="slidenum">
              <a:rPr lang="fr-FR" altLang="fr-FR"/>
              <a:pPr/>
              <a:t>‹N°›</a:t>
            </a:fld>
            <a:endParaRPr lang="fr-FR" altLang="fr-FR"/>
          </a:p>
        </p:txBody>
      </p:sp>
    </p:spTree>
    <p:extLst>
      <p:ext uri="{BB962C8B-B14F-4D97-AF65-F5344CB8AC3E}">
        <p14:creationId xmlns:p14="http://schemas.microsoft.com/office/powerpoint/2010/main" val="432730907"/>
      </p:ext>
    </p:extLst>
  </p:cSld>
  <p:clrMap bg1="lt1" tx1="dk1" bg2="lt2" tx2="dk2" accent1="accent1" accent2="accent2" accent3="accent3" accent4="accent4" accent5="accent5" accent6="accent6" hlink="hlink" folHlink="folHlink"/>
  <p:hf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10D8D9-02E3-4F29-8059-59A21DECAE71}" type="slidenum">
              <a:rPr lang="fr-FR" altLang="fr-FR"/>
              <a:pPr/>
              <a:t>1</a:t>
            </a:fld>
            <a:endParaRPr lang="fr-FR" altLang="fr-FR"/>
          </a:p>
        </p:txBody>
      </p:sp>
      <p:sp>
        <p:nvSpPr>
          <p:cNvPr id="108546" name="Rectangle 2"/>
          <p:cNvSpPr>
            <a:spLocks noGrp="1" noRot="1" noChangeAspect="1" noChangeArrowheads="1" noTextEdit="1"/>
          </p:cNvSpPr>
          <p:nvPr>
            <p:ph type="sldImg"/>
          </p:nvPr>
        </p:nvSpPr>
        <p:spPr>
          <a:xfrm>
            <a:off x="696913" y="739775"/>
            <a:ext cx="5343525" cy="3700463"/>
          </a:xfrm>
          <a:ln/>
        </p:spPr>
      </p:sp>
      <p:sp>
        <p:nvSpPr>
          <p:cNvPr id="108547" name="Rectangle 3"/>
          <p:cNvSpPr>
            <a:spLocks noGrp="1" noChangeArrowheads="1"/>
          </p:cNvSpPr>
          <p:nvPr>
            <p:ph type="body" idx="1"/>
          </p:nvPr>
        </p:nvSpPr>
        <p:spPr/>
        <p:txBody>
          <a:bodyPr/>
          <a:lstStyle/>
          <a:p>
            <a:r>
              <a:rPr lang="fr-FR" altLang="fr-FR"/>
              <a:t>Ouverture Président</a:t>
            </a:r>
          </a:p>
        </p:txBody>
      </p:sp>
      <p:sp>
        <p:nvSpPr>
          <p:cNvPr id="2" name="Espace réservé de l'en-tête 1"/>
          <p:cNvSpPr>
            <a:spLocks noGrp="1"/>
          </p:cNvSpPr>
          <p:nvPr>
            <p:ph type="hdr" sz="quarter" idx="10"/>
          </p:nvPr>
        </p:nvSpPr>
        <p:spPr/>
        <p:txBody>
          <a:bodyPr/>
          <a:lstStyle/>
          <a:p>
            <a:r>
              <a:rPr lang="fr-FR" altLang="fr-FR" smtClean="0"/>
              <a:t>AG 2016 24 juin 2016</a:t>
            </a:r>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1" name="Rectangle 10"/>
          <p:cNvSpPr/>
          <p:nvPr/>
        </p:nvSpPr>
        <p:spPr>
          <a:xfrm>
            <a:off x="0" y="3866920"/>
            <a:ext cx="9906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906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906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906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596611" y="5052546"/>
            <a:ext cx="6106761"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endParaRPr lang="fr-FR" altLang="fr-FR"/>
          </a:p>
        </p:txBody>
      </p:sp>
      <p:sp>
        <p:nvSpPr>
          <p:cNvPr id="5" name="Footer Placeholder 4"/>
          <p:cNvSpPr>
            <a:spLocks noGrp="1"/>
          </p:cNvSpPr>
          <p:nvPr>
            <p:ph type="ftr" sz="quarter" idx="11"/>
          </p:nvPr>
        </p:nvSpPr>
        <p:spPr/>
        <p:txBody>
          <a:bodyPr/>
          <a:lstStyle/>
          <a:p>
            <a:endParaRPr lang="fr-FR" altLang="fr-FR"/>
          </a:p>
        </p:txBody>
      </p:sp>
      <p:sp>
        <p:nvSpPr>
          <p:cNvPr id="6" name="Slide Number Placeholder 5"/>
          <p:cNvSpPr>
            <a:spLocks noGrp="1"/>
          </p:cNvSpPr>
          <p:nvPr>
            <p:ph type="sldNum" sz="quarter" idx="12"/>
          </p:nvPr>
        </p:nvSpPr>
        <p:spPr/>
        <p:txBody>
          <a:bodyPr/>
          <a:lstStyle/>
          <a:p>
            <a:fld id="{138249EC-6EAB-4874-BA6A-42AF146636C6}" type="slidenum">
              <a:rPr lang="fr-FR" altLang="fr-FR" smtClean="0"/>
              <a:pPr/>
              <a:t>‹N°›</a:t>
            </a:fld>
            <a:endParaRPr lang="fr-FR" altLang="fr-FR"/>
          </a:p>
        </p:txBody>
      </p:sp>
      <p:sp>
        <p:nvSpPr>
          <p:cNvPr id="2" name="Title 1"/>
          <p:cNvSpPr>
            <a:spLocks noGrp="1"/>
          </p:cNvSpPr>
          <p:nvPr>
            <p:ph type="ctrTitle"/>
          </p:nvPr>
        </p:nvSpPr>
        <p:spPr>
          <a:xfrm>
            <a:off x="885713" y="3132290"/>
            <a:ext cx="7773297" cy="1793167"/>
          </a:xfrm>
          <a:effectLst/>
        </p:spPr>
        <p:txBody>
          <a:bodyPr>
            <a:noAutofit/>
          </a:bodyPr>
          <a:lstStyle>
            <a:lvl1pPr marL="640080" indent="-457200" algn="l">
              <a:defRPr sz="5400"/>
            </a:lvl1pPr>
          </a:lstStyle>
          <a:p>
            <a:r>
              <a:rPr lang="fr-FR" smtClean="0"/>
              <a:t>Modifiez le style du titre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a:xfrm>
            <a:off x="2063750" y="731519"/>
            <a:ext cx="6934200" cy="347472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endParaRPr lang="fr-FR" altLang="fr-FR"/>
          </a:p>
        </p:txBody>
      </p:sp>
      <p:sp>
        <p:nvSpPr>
          <p:cNvPr id="5" name="Footer Placeholder 4"/>
          <p:cNvSpPr>
            <a:spLocks noGrp="1"/>
          </p:cNvSpPr>
          <p:nvPr>
            <p:ph type="ftr" sz="quarter" idx="11"/>
          </p:nvPr>
        </p:nvSpPr>
        <p:spPr/>
        <p:txBody>
          <a:bodyPr/>
          <a:lstStyle/>
          <a:p>
            <a:endParaRPr lang="fr-FR" altLang="fr-FR"/>
          </a:p>
        </p:txBody>
      </p:sp>
      <p:sp>
        <p:nvSpPr>
          <p:cNvPr id="6" name="Slide Number Placeholder 5"/>
          <p:cNvSpPr>
            <a:spLocks noGrp="1"/>
          </p:cNvSpPr>
          <p:nvPr>
            <p:ph type="sldNum" sz="quarter" idx="12"/>
          </p:nvPr>
        </p:nvSpPr>
        <p:spPr/>
        <p:txBody>
          <a:bodyPr/>
          <a:lstStyle/>
          <a:p>
            <a:fld id="{B8510FA8-F7C9-4228-9794-09B2F57A5E14}" type="slidenum">
              <a:rPr lang="fr-FR" altLang="fr-FR" smtClean="0"/>
              <a:pPr/>
              <a:t>‹N°›</a:t>
            </a:fld>
            <a:endParaRPr lang="fr-FR" altLang="fr-F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49905" y="376518"/>
            <a:ext cx="2228850" cy="5238339"/>
          </a:xfrm>
          <a:effectLst/>
        </p:spPr>
        <p:txBody>
          <a:bodyPr vert="eaVert"/>
          <a:lstStyle>
            <a:lvl1pPr algn="l">
              <a:defRPr/>
            </a:lvl1pPr>
          </a:lstStyle>
          <a:p>
            <a:r>
              <a:rPr lang="fr-FR" smtClean="0"/>
              <a:t>Modifiez le style du titre</a:t>
            </a:r>
            <a:endParaRPr lang="en-US"/>
          </a:p>
        </p:txBody>
      </p:sp>
      <p:sp>
        <p:nvSpPr>
          <p:cNvPr id="3" name="Vertical Text Placeholder 2"/>
          <p:cNvSpPr>
            <a:spLocks noGrp="1"/>
          </p:cNvSpPr>
          <p:nvPr>
            <p:ph type="body" orient="vert" idx="1"/>
          </p:nvPr>
        </p:nvSpPr>
        <p:spPr>
          <a:xfrm>
            <a:off x="3601123" y="731520"/>
            <a:ext cx="5231728" cy="489472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endParaRPr lang="fr-FR" altLang="fr-FR"/>
          </a:p>
        </p:txBody>
      </p:sp>
      <p:sp>
        <p:nvSpPr>
          <p:cNvPr id="5" name="Footer Placeholder 4"/>
          <p:cNvSpPr>
            <a:spLocks noGrp="1"/>
          </p:cNvSpPr>
          <p:nvPr>
            <p:ph type="ftr" sz="quarter" idx="11"/>
          </p:nvPr>
        </p:nvSpPr>
        <p:spPr/>
        <p:txBody>
          <a:bodyPr/>
          <a:lstStyle/>
          <a:p>
            <a:endParaRPr lang="fr-FR" altLang="fr-FR"/>
          </a:p>
        </p:txBody>
      </p:sp>
      <p:sp>
        <p:nvSpPr>
          <p:cNvPr id="6" name="Slide Number Placeholder 5"/>
          <p:cNvSpPr>
            <a:spLocks noGrp="1"/>
          </p:cNvSpPr>
          <p:nvPr>
            <p:ph type="sldNum" sz="quarter" idx="12"/>
          </p:nvPr>
        </p:nvSpPr>
        <p:spPr/>
        <p:txBody>
          <a:bodyPr/>
          <a:lstStyle/>
          <a:p>
            <a:fld id="{29577B37-1F38-4B7C-A88B-564E6B770980}" type="slidenum">
              <a:rPr lang="fr-FR" altLang="fr-FR" smtClean="0"/>
              <a:pPr/>
              <a:t>‹N°›</a:t>
            </a:fld>
            <a:endParaRPr lang="fr-FR" altLang="fr-F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fr-FR" altLang="fr-FR"/>
          </a:p>
        </p:txBody>
      </p:sp>
      <p:sp>
        <p:nvSpPr>
          <p:cNvPr id="5" name="Footer Placeholder 4"/>
          <p:cNvSpPr>
            <a:spLocks noGrp="1"/>
          </p:cNvSpPr>
          <p:nvPr>
            <p:ph type="ftr" sz="quarter" idx="11"/>
          </p:nvPr>
        </p:nvSpPr>
        <p:spPr/>
        <p:txBody>
          <a:bodyPr/>
          <a:lstStyle/>
          <a:p>
            <a:endParaRPr lang="fr-FR" altLang="fr-FR"/>
          </a:p>
        </p:txBody>
      </p:sp>
      <p:sp>
        <p:nvSpPr>
          <p:cNvPr id="6" name="Slide Number Placeholder 5"/>
          <p:cNvSpPr>
            <a:spLocks noGrp="1"/>
          </p:cNvSpPr>
          <p:nvPr>
            <p:ph type="sldNum" sz="quarter" idx="12"/>
          </p:nvPr>
        </p:nvSpPr>
        <p:spPr/>
        <p:txBody>
          <a:bodyPr/>
          <a:lstStyle/>
          <a:p>
            <a:fld id="{EF4F8C95-9CFF-4050-AA33-7AE01EB79DB7}" type="slidenum">
              <a:rPr lang="fr-FR" altLang="fr-FR" smtClean="0"/>
              <a:pPr/>
              <a:t>‹N°›</a:t>
            </a:fld>
            <a:endParaRPr lang="fr-FR" altLang="fr-FR"/>
          </a:p>
        </p:txBody>
      </p:sp>
      <p:sp>
        <p:nvSpPr>
          <p:cNvPr id="8" name="Title 7"/>
          <p:cNvSpPr>
            <a:spLocks noGrp="1"/>
          </p:cNvSpPr>
          <p:nvPr>
            <p:ph type="title"/>
          </p:nvPr>
        </p:nvSpPr>
        <p:spPr/>
        <p:txBody>
          <a:bodyPr/>
          <a:lstStyle/>
          <a:p>
            <a:r>
              <a:rPr lang="fr-FR" smtClean="0"/>
              <a:t>Modifiez le style du titre</a:t>
            </a:r>
            <a:endParaRPr lang="en-US"/>
          </a:p>
        </p:txBody>
      </p:sp>
      <p:sp>
        <p:nvSpPr>
          <p:cNvPr id="10" name="Content Placeholder 9"/>
          <p:cNvSpPr>
            <a:spLocks noGrp="1"/>
          </p:cNvSpPr>
          <p:nvPr>
            <p:ph sz="quarter" idx="13"/>
          </p:nvPr>
        </p:nvSpPr>
        <p:spPr>
          <a:xfrm>
            <a:off x="1238250" y="731520"/>
            <a:ext cx="6934200" cy="34747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Rectangle 6"/>
          <p:cNvSpPr/>
          <p:nvPr/>
        </p:nvSpPr>
        <p:spPr>
          <a:xfrm>
            <a:off x="0" y="3866920"/>
            <a:ext cx="9906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906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906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906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02628" y="2172648"/>
            <a:ext cx="6463888" cy="2423346"/>
          </a:xfrm>
          <a:effectLst/>
        </p:spPr>
        <p:txBody>
          <a:bodyPr anchor="b"/>
          <a:lstStyle>
            <a:lvl1pPr algn="r">
              <a:defRPr sz="4600" b="1" cap="none" baseline="0"/>
            </a:lvl1pPr>
          </a:lstStyle>
          <a:p>
            <a:r>
              <a:rPr lang="fr-FR" smtClean="0"/>
              <a:t>Modifiez le style du titre</a:t>
            </a:r>
            <a:endParaRPr lang="en-US" dirty="0"/>
          </a:p>
        </p:txBody>
      </p:sp>
      <p:sp>
        <p:nvSpPr>
          <p:cNvPr id="3" name="Text Placeholder 2"/>
          <p:cNvSpPr>
            <a:spLocks noGrp="1"/>
          </p:cNvSpPr>
          <p:nvPr>
            <p:ph type="body" idx="1"/>
          </p:nvPr>
        </p:nvSpPr>
        <p:spPr>
          <a:xfrm>
            <a:off x="2190975" y="4607511"/>
            <a:ext cx="6468035"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endParaRPr lang="fr-FR" altLang="fr-FR"/>
          </a:p>
        </p:txBody>
      </p:sp>
      <p:sp>
        <p:nvSpPr>
          <p:cNvPr id="5" name="Footer Placeholder 4"/>
          <p:cNvSpPr>
            <a:spLocks noGrp="1"/>
          </p:cNvSpPr>
          <p:nvPr>
            <p:ph type="ftr" sz="quarter" idx="11"/>
          </p:nvPr>
        </p:nvSpPr>
        <p:spPr/>
        <p:txBody>
          <a:bodyPr/>
          <a:lstStyle/>
          <a:p>
            <a:endParaRPr lang="fr-FR" altLang="fr-FR"/>
          </a:p>
        </p:txBody>
      </p:sp>
      <p:sp>
        <p:nvSpPr>
          <p:cNvPr id="6" name="Slide Number Placeholder 5"/>
          <p:cNvSpPr>
            <a:spLocks noGrp="1"/>
          </p:cNvSpPr>
          <p:nvPr>
            <p:ph type="sldNum" sz="quarter" idx="12"/>
          </p:nvPr>
        </p:nvSpPr>
        <p:spPr/>
        <p:txBody>
          <a:bodyPr/>
          <a:lstStyle/>
          <a:p>
            <a:fld id="{6978CE55-B943-4617-83F3-AC93007C3BAE}" type="slidenum">
              <a:rPr lang="fr-FR" altLang="fr-FR" smtClean="0"/>
              <a:pPr/>
              <a:t>‹N°›</a:t>
            </a:fld>
            <a:endParaRPr lang="fr-FR" altLang="fr-F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fr-FR" altLang="fr-FR"/>
          </a:p>
        </p:txBody>
      </p:sp>
      <p:sp>
        <p:nvSpPr>
          <p:cNvPr id="6" name="Footer Placeholder 5"/>
          <p:cNvSpPr>
            <a:spLocks noGrp="1"/>
          </p:cNvSpPr>
          <p:nvPr>
            <p:ph type="ftr" sz="quarter" idx="11"/>
          </p:nvPr>
        </p:nvSpPr>
        <p:spPr/>
        <p:txBody>
          <a:bodyPr/>
          <a:lstStyle/>
          <a:p>
            <a:endParaRPr lang="fr-FR" altLang="fr-FR"/>
          </a:p>
        </p:txBody>
      </p:sp>
      <p:sp>
        <p:nvSpPr>
          <p:cNvPr id="7" name="Slide Number Placeholder 6"/>
          <p:cNvSpPr>
            <a:spLocks noGrp="1"/>
          </p:cNvSpPr>
          <p:nvPr>
            <p:ph type="sldNum" sz="quarter" idx="12"/>
          </p:nvPr>
        </p:nvSpPr>
        <p:spPr/>
        <p:txBody>
          <a:bodyPr/>
          <a:lstStyle/>
          <a:p>
            <a:fld id="{38180211-348D-4A04-95B5-FBC3C5891559}" type="slidenum">
              <a:rPr lang="fr-FR" altLang="fr-FR" smtClean="0"/>
              <a:pPr/>
              <a:t>‹N°›</a:t>
            </a:fld>
            <a:endParaRPr lang="fr-FR" altLang="fr-FR"/>
          </a:p>
        </p:txBody>
      </p:sp>
      <p:sp>
        <p:nvSpPr>
          <p:cNvPr id="8" name="Title 7"/>
          <p:cNvSpPr>
            <a:spLocks noGrp="1"/>
          </p:cNvSpPr>
          <p:nvPr>
            <p:ph type="title"/>
          </p:nvPr>
        </p:nvSpPr>
        <p:spPr/>
        <p:txBody>
          <a:bodyPr/>
          <a:lstStyle/>
          <a:p>
            <a:r>
              <a:rPr lang="fr-FR" smtClean="0"/>
              <a:t>Modifiez le style du titre</a:t>
            </a:r>
            <a:endParaRPr lang="en-US"/>
          </a:p>
        </p:txBody>
      </p:sp>
      <p:sp>
        <p:nvSpPr>
          <p:cNvPr id="9" name="Content Placeholder 8"/>
          <p:cNvSpPr>
            <a:spLocks noGrp="1"/>
          </p:cNvSpPr>
          <p:nvPr>
            <p:ph sz="quarter" idx="13"/>
          </p:nvPr>
        </p:nvSpPr>
        <p:spPr>
          <a:xfrm>
            <a:off x="1238249" y="731519"/>
            <a:ext cx="3625596" cy="34747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5032248" y="731520"/>
            <a:ext cx="3625596" cy="34747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38250" y="731520"/>
            <a:ext cx="3625596"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52818" y="1400327"/>
            <a:ext cx="3625596"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34577" y="731520"/>
            <a:ext cx="3625596"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fr-FR" smtClean="0"/>
              <a:t>Modifiez les styles du texte du masque</a:t>
            </a:r>
          </a:p>
        </p:txBody>
      </p:sp>
      <p:sp>
        <p:nvSpPr>
          <p:cNvPr id="6" name="Content Placeholder 5"/>
          <p:cNvSpPr>
            <a:spLocks noGrp="1"/>
          </p:cNvSpPr>
          <p:nvPr>
            <p:ph sz="quarter" idx="4"/>
          </p:nvPr>
        </p:nvSpPr>
        <p:spPr>
          <a:xfrm>
            <a:off x="5032110" y="1399032"/>
            <a:ext cx="3625596"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endParaRPr lang="fr-FR" altLang="fr-FR"/>
          </a:p>
        </p:txBody>
      </p:sp>
      <p:sp>
        <p:nvSpPr>
          <p:cNvPr id="8" name="Footer Placeholder 7"/>
          <p:cNvSpPr>
            <a:spLocks noGrp="1"/>
          </p:cNvSpPr>
          <p:nvPr>
            <p:ph type="ftr" sz="quarter" idx="11"/>
          </p:nvPr>
        </p:nvSpPr>
        <p:spPr/>
        <p:txBody>
          <a:bodyPr/>
          <a:lstStyle/>
          <a:p>
            <a:endParaRPr lang="fr-FR" altLang="fr-FR"/>
          </a:p>
        </p:txBody>
      </p:sp>
      <p:sp>
        <p:nvSpPr>
          <p:cNvPr id="9" name="Slide Number Placeholder 8"/>
          <p:cNvSpPr>
            <a:spLocks noGrp="1"/>
          </p:cNvSpPr>
          <p:nvPr>
            <p:ph type="sldNum" sz="quarter" idx="12"/>
          </p:nvPr>
        </p:nvSpPr>
        <p:spPr/>
        <p:txBody>
          <a:bodyPr/>
          <a:lstStyle/>
          <a:p>
            <a:fld id="{56650675-717E-4737-8FDC-990508409CE3}" type="slidenum">
              <a:rPr lang="fr-FR" altLang="fr-FR" smtClean="0"/>
              <a:pPr/>
              <a:t>‹N°›</a:t>
            </a:fld>
            <a:endParaRPr lang="fr-FR" altLang="fr-FR"/>
          </a:p>
        </p:txBody>
      </p:sp>
      <p:sp>
        <p:nvSpPr>
          <p:cNvPr id="10" name="Title 9"/>
          <p:cNvSpPr>
            <a:spLocks noGrp="1"/>
          </p:cNvSpPr>
          <p:nvPr>
            <p:ph type="title"/>
          </p:nvPr>
        </p:nvSpPr>
        <p:spPr/>
        <p:txBody>
          <a:bodyPr/>
          <a:lstStyle/>
          <a:p>
            <a:r>
              <a:rPr lang="fr-FR" smtClean="0"/>
              <a:t>Modifiez le style du titre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endParaRPr lang="fr-FR" altLang="fr-FR"/>
          </a:p>
        </p:txBody>
      </p:sp>
      <p:sp>
        <p:nvSpPr>
          <p:cNvPr id="4" name="Footer Placeholder 3"/>
          <p:cNvSpPr>
            <a:spLocks noGrp="1"/>
          </p:cNvSpPr>
          <p:nvPr>
            <p:ph type="ftr" sz="quarter" idx="11"/>
          </p:nvPr>
        </p:nvSpPr>
        <p:spPr/>
        <p:txBody>
          <a:bodyPr/>
          <a:lstStyle/>
          <a:p>
            <a:endParaRPr lang="fr-FR" altLang="fr-FR"/>
          </a:p>
        </p:txBody>
      </p:sp>
      <p:sp>
        <p:nvSpPr>
          <p:cNvPr id="5" name="Slide Number Placeholder 4"/>
          <p:cNvSpPr>
            <a:spLocks noGrp="1"/>
          </p:cNvSpPr>
          <p:nvPr>
            <p:ph type="sldNum" sz="quarter" idx="12"/>
          </p:nvPr>
        </p:nvSpPr>
        <p:spPr/>
        <p:txBody>
          <a:bodyPr/>
          <a:lstStyle/>
          <a:p>
            <a:fld id="{BA252052-5BD6-48F4-BD08-C3FA8C87B46B}" type="slidenum">
              <a:rPr lang="fr-FR" altLang="fr-FR" smtClean="0"/>
              <a:pPr/>
              <a:t>‹N°›</a:t>
            </a:fld>
            <a:endParaRPr lang="fr-FR" altLang="fr-F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FR" altLang="fr-FR"/>
          </a:p>
        </p:txBody>
      </p:sp>
      <p:sp>
        <p:nvSpPr>
          <p:cNvPr id="3" name="Footer Placeholder 2"/>
          <p:cNvSpPr>
            <a:spLocks noGrp="1"/>
          </p:cNvSpPr>
          <p:nvPr>
            <p:ph type="ftr" sz="quarter" idx="11"/>
          </p:nvPr>
        </p:nvSpPr>
        <p:spPr/>
        <p:txBody>
          <a:bodyPr/>
          <a:lstStyle/>
          <a:p>
            <a:endParaRPr lang="fr-FR" altLang="fr-FR"/>
          </a:p>
        </p:txBody>
      </p:sp>
      <p:sp>
        <p:nvSpPr>
          <p:cNvPr id="4" name="Slide Number Placeholder 3"/>
          <p:cNvSpPr>
            <a:spLocks noGrp="1"/>
          </p:cNvSpPr>
          <p:nvPr>
            <p:ph type="sldNum" sz="quarter" idx="12"/>
          </p:nvPr>
        </p:nvSpPr>
        <p:spPr/>
        <p:txBody>
          <a:bodyPr/>
          <a:lstStyle/>
          <a:p>
            <a:fld id="{18F962BD-B0A2-41DE-85F9-CC15F1616750}" type="slidenum">
              <a:rPr lang="fr-FR" altLang="fr-FR" smtClean="0"/>
              <a:pPr/>
              <a:t>‹N°›</a:t>
            </a:fld>
            <a:endParaRPr lang="fr-FR" altLang="fr-F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09020" y="2209801"/>
            <a:ext cx="3939092" cy="1258493"/>
          </a:xfrm>
          <a:effectLst/>
        </p:spPr>
        <p:txBody>
          <a:bodyPr anchor="b">
            <a:noAutofit/>
          </a:bodyPr>
          <a:lstStyle>
            <a:lvl1pPr marL="228600" indent="-228600" algn="l">
              <a:defRPr sz="2800" b="1">
                <a:effectLst/>
              </a:defRPr>
            </a:lvl1pPr>
          </a:lstStyle>
          <a:p>
            <a:r>
              <a:rPr lang="fr-FR" smtClean="0"/>
              <a:t>Modifiez le style du titre</a:t>
            </a:r>
            <a:endParaRPr lang="en-US" dirty="0"/>
          </a:p>
        </p:txBody>
      </p:sp>
      <p:sp>
        <p:nvSpPr>
          <p:cNvPr id="3" name="Content Placeholder 2"/>
          <p:cNvSpPr>
            <a:spLocks noGrp="1"/>
          </p:cNvSpPr>
          <p:nvPr>
            <p:ph idx="1"/>
          </p:nvPr>
        </p:nvSpPr>
        <p:spPr>
          <a:xfrm>
            <a:off x="4976309" y="731520"/>
            <a:ext cx="4351842"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65412" y="3497802"/>
            <a:ext cx="3671048"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endParaRPr lang="fr-FR" altLang="fr-FR"/>
          </a:p>
        </p:txBody>
      </p:sp>
      <p:sp>
        <p:nvSpPr>
          <p:cNvPr id="6" name="Footer Placeholder 5"/>
          <p:cNvSpPr>
            <a:spLocks noGrp="1"/>
          </p:cNvSpPr>
          <p:nvPr>
            <p:ph type="ftr" sz="quarter" idx="11"/>
          </p:nvPr>
        </p:nvSpPr>
        <p:spPr/>
        <p:txBody>
          <a:bodyPr/>
          <a:lstStyle/>
          <a:p>
            <a:endParaRPr lang="fr-FR" altLang="fr-FR"/>
          </a:p>
        </p:txBody>
      </p:sp>
      <p:sp>
        <p:nvSpPr>
          <p:cNvPr id="7" name="Slide Number Placeholder 6"/>
          <p:cNvSpPr>
            <a:spLocks noGrp="1"/>
          </p:cNvSpPr>
          <p:nvPr>
            <p:ph type="sldNum" sz="quarter" idx="12"/>
          </p:nvPr>
        </p:nvSpPr>
        <p:spPr/>
        <p:txBody>
          <a:bodyPr/>
          <a:lstStyle/>
          <a:p>
            <a:fld id="{521CD115-19B8-4B80-8DFB-CC6206664591}" type="slidenum">
              <a:rPr lang="fr-FR" altLang="fr-FR" smtClean="0"/>
              <a:pPr/>
              <a:t>‹N°›</a:t>
            </a:fld>
            <a:endParaRPr lang="fr-FR" altLang="fr-F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3866920"/>
            <a:ext cx="9906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906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906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906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848106" y="1143000"/>
            <a:ext cx="44577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51044" y="1010486"/>
            <a:ext cx="4001957"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endParaRPr lang="fr-FR" altLang="fr-FR"/>
          </a:p>
        </p:txBody>
      </p:sp>
      <p:sp>
        <p:nvSpPr>
          <p:cNvPr id="6" name="Footer Placeholder 5"/>
          <p:cNvSpPr>
            <a:spLocks noGrp="1"/>
          </p:cNvSpPr>
          <p:nvPr>
            <p:ph type="ftr" sz="quarter" idx="11"/>
          </p:nvPr>
        </p:nvSpPr>
        <p:spPr/>
        <p:txBody>
          <a:bodyPr/>
          <a:lstStyle/>
          <a:p>
            <a:endParaRPr lang="fr-FR" altLang="fr-FR"/>
          </a:p>
        </p:txBody>
      </p:sp>
      <p:sp>
        <p:nvSpPr>
          <p:cNvPr id="7" name="Slide Number Placeholder 6"/>
          <p:cNvSpPr>
            <a:spLocks noGrp="1"/>
          </p:cNvSpPr>
          <p:nvPr>
            <p:ph type="sldNum" sz="quarter" idx="12"/>
          </p:nvPr>
        </p:nvSpPr>
        <p:spPr/>
        <p:txBody>
          <a:bodyPr/>
          <a:lstStyle/>
          <a:p>
            <a:fld id="{46C8196C-22E8-4344-A84A-82EA88F83769}" type="slidenum">
              <a:rPr lang="fr-FR" altLang="fr-FR" smtClean="0"/>
              <a:pPr/>
              <a:t>‹N°›</a:t>
            </a:fld>
            <a:endParaRPr lang="fr-FR" altLang="fr-FR"/>
          </a:p>
        </p:txBody>
      </p:sp>
      <p:sp>
        <p:nvSpPr>
          <p:cNvPr id="2" name="Title 1"/>
          <p:cNvSpPr>
            <a:spLocks noGrp="1"/>
          </p:cNvSpPr>
          <p:nvPr>
            <p:ph type="title"/>
          </p:nvPr>
        </p:nvSpPr>
        <p:spPr>
          <a:xfrm>
            <a:off x="787873" y="4464421"/>
            <a:ext cx="6915500" cy="1143000"/>
          </a:xfrm>
        </p:spPr>
        <p:txBody>
          <a:bodyPr anchor="b">
            <a:noAutofit/>
          </a:bodyPr>
          <a:lstStyle>
            <a:lvl1pPr algn="l">
              <a:defRPr sz="4600" b="1"/>
            </a:lvl1pPr>
          </a:lstStyle>
          <a:p>
            <a:r>
              <a:rPr lang="fr-FR" smtClean="0"/>
              <a:t>Modifiez le style du titre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906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906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906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906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942730" y="4372168"/>
            <a:ext cx="7055220" cy="1143000"/>
          </a:xfrm>
          <a:prstGeom prst="rect">
            <a:avLst/>
          </a:prstGeom>
          <a:effectLst/>
        </p:spPr>
        <p:txBody>
          <a:bodyPr vert="horz" lIns="91440" tIns="45720" rIns="91440" bIns="45720" rtlCol="0" anchor="t" anchorCtr="0">
            <a:noAutofit/>
          </a:bodyPr>
          <a:lstStyle/>
          <a:p>
            <a:r>
              <a:rPr lang="fr-FR" smtClean="0"/>
              <a:t>Modifiez le style du titre</a:t>
            </a:r>
            <a:endParaRPr lang="en-US" dirty="0"/>
          </a:p>
        </p:txBody>
      </p:sp>
      <p:sp>
        <p:nvSpPr>
          <p:cNvPr id="3" name="Text Placeholder 2"/>
          <p:cNvSpPr>
            <a:spLocks noGrp="1"/>
          </p:cNvSpPr>
          <p:nvPr>
            <p:ph type="body" idx="1"/>
          </p:nvPr>
        </p:nvSpPr>
        <p:spPr>
          <a:xfrm>
            <a:off x="1238250" y="732260"/>
            <a:ext cx="6934200" cy="347472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686550" y="6172201"/>
            <a:ext cx="272415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fr-FR" altLang="fr-FR"/>
          </a:p>
        </p:txBody>
      </p:sp>
      <p:sp>
        <p:nvSpPr>
          <p:cNvPr id="5" name="Footer Placeholder 4"/>
          <p:cNvSpPr>
            <a:spLocks noGrp="1"/>
          </p:cNvSpPr>
          <p:nvPr>
            <p:ph type="ftr" sz="quarter" idx="3"/>
          </p:nvPr>
        </p:nvSpPr>
        <p:spPr>
          <a:xfrm>
            <a:off x="495300" y="6172201"/>
            <a:ext cx="36322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fr-FR" altLang="fr-FR"/>
          </a:p>
        </p:txBody>
      </p:sp>
      <p:sp>
        <p:nvSpPr>
          <p:cNvPr id="6" name="Slide Number Placeholder 5"/>
          <p:cNvSpPr>
            <a:spLocks noGrp="1"/>
          </p:cNvSpPr>
          <p:nvPr>
            <p:ph type="sldNum" sz="quarter" idx="4"/>
          </p:nvPr>
        </p:nvSpPr>
        <p:spPr>
          <a:xfrm>
            <a:off x="4127500" y="6172201"/>
            <a:ext cx="19812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D888525-34C1-4C8D-AF20-8F57F47E80FE}" type="slidenum">
              <a:rPr lang="fr-FR" altLang="fr-FR" smtClean="0"/>
              <a:pPr/>
              <a:t>‹N°›</a:t>
            </a:fld>
            <a:endParaRPr lang="fr-FR" altLang="fr-F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4.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jpeg"/><Relationship Id="rId7" Type="http://schemas.openxmlformats.org/officeDocument/2006/relationships/image" Target="../media/image18.jpeg"/><Relationship Id="rId12"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4.jpeg"/><Relationship Id="rId10" Type="http://schemas.openxmlformats.org/officeDocument/2006/relationships/image" Target="../media/image21.png"/><Relationship Id="rId4" Type="http://schemas.openxmlformats.org/officeDocument/2006/relationships/image" Target="../media/image3.jpeg"/><Relationship Id="rId9"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chart" Target="../charts/chart2.xml"/><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chart" Target="../charts/chart4.xml"/><Relationship Id="rId4" Type="http://schemas.openxmlformats.org/officeDocument/2006/relationships/chart" Target="../charts/chart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chart" Target="../charts/chart6.xml"/><Relationship Id="rId4" Type="http://schemas.openxmlformats.org/officeDocument/2006/relationships/chart" Target="../charts/chart5.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chart" Target="../charts/chart8.xml"/><Relationship Id="rId4" Type="http://schemas.openxmlformats.org/officeDocument/2006/relationships/chart" Target="../charts/char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chart" Target="../charts/chart9.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3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chart" Target="../charts/char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chart" Target="../charts/chart15.xml"/><Relationship Id="rId4" Type="http://schemas.openxmlformats.org/officeDocument/2006/relationships/chart" Target="../charts/char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chart" Target="../charts/chart17.xml"/><Relationship Id="rId4" Type="http://schemas.openxmlformats.org/officeDocument/2006/relationships/chart" Target="../charts/chart16.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hyperlink" Target="http://upload.wikimedia.org/wikipedia/fr/3/37/Cc-Pays-Salins-les-Bains.jpg" TargetMode="External"/><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3.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http://perso.wanadoo.fr/techinfo2000/IMAGES/CARTE.gif" TargetMode="Externa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Grp="1" noChangeArrowheads="1"/>
          </p:cNvSpPr>
          <p:nvPr>
            <p:ph type="subTitle" idx="1"/>
          </p:nvPr>
        </p:nvSpPr>
        <p:spPr>
          <a:xfrm>
            <a:off x="1352601" y="2205037"/>
            <a:ext cx="7961460" cy="1223963"/>
          </a:xfrm>
        </p:spPr>
        <p:txBody>
          <a:bodyPr>
            <a:normAutofit/>
          </a:bodyPr>
          <a:lstStyle/>
          <a:p>
            <a:r>
              <a:rPr lang="fr-FR" altLang="fr-FR" sz="4000" b="1" dirty="0">
                <a:solidFill>
                  <a:schemeClr val="bg2">
                    <a:lumMod val="50000"/>
                  </a:schemeClr>
                </a:solidFill>
                <a:effectLst>
                  <a:reflection blurRad="6350" stA="55000" endA="300" endPos="45500" dir="5400000" sy="-100000" algn="bl" rotWithShape="0"/>
                </a:effectLst>
              </a:rPr>
              <a:t>Terre d’emplois</a:t>
            </a:r>
            <a:r>
              <a:rPr lang="fr-FR" altLang="fr-FR" sz="4000" dirty="0">
                <a:solidFill>
                  <a:schemeClr val="bg2">
                    <a:lumMod val="50000"/>
                  </a:schemeClr>
                </a:solidFill>
                <a:effectLst>
                  <a:reflection blurRad="6350" stA="55000" endA="300" endPos="45500" dir="5400000" sy="-100000" algn="bl" rotWithShape="0"/>
                </a:effectLst>
              </a:rPr>
              <a:t> - Agate Paysages</a:t>
            </a:r>
          </a:p>
        </p:txBody>
      </p:sp>
      <p:sp>
        <p:nvSpPr>
          <p:cNvPr id="9" name="Espace réservé du numéro de diapositive 5"/>
          <p:cNvSpPr>
            <a:spLocks noGrp="1"/>
          </p:cNvSpPr>
          <p:nvPr>
            <p:ph type="sldNum" sz="quarter" idx="12"/>
          </p:nvPr>
        </p:nvSpPr>
        <p:spPr/>
        <p:txBody>
          <a:bodyPr/>
          <a:lstStyle/>
          <a:p>
            <a:fld id="{7716768D-0479-4227-9F51-5E36ADB1B5C3}" type="slidenum">
              <a:rPr lang="fr-FR" altLang="fr-FR"/>
              <a:pPr/>
              <a:t>1</a:t>
            </a:fld>
            <a:endParaRPr lang="fr-FR" altLang="fr-FR"/>
          </a:p>
        </p:txBody>
      </p:sp>
      <p:sp>
        <p:nvSpPr>
          <p:cNvPr id="2053" name="Rectangle 5"/>
          <p:cNvSpPr>
            <a:spLocks noGrp="1" noChangeArrowheads="1"/>
          </p:cNvSpPr>
          <p:nvPr>
            <p:ph type="ctrTitle"/>
          </p:nvPr>
        </p:nvSpPr>
        <p:spPr>
          <a:xfrm>
            <a:off x="938146" y="3212977"/>
            <a:ext cx="8420100" cy="1470025"/>
          </a:xfrm>
        </p:spPr>
        <p:txBody>
          <a:bodyPr>
            <a:normAutofit/>
          </a:bodyPr>
          <a:lstStyle/>
          <a:p>
            <a:pPr marL="182880" indent="0" algn="ctr">
              <a:buNone/>
            </a:pPr>
            <a:r>
              <a:rPr lang="fr-FR" altLang="fr-FR" b="1" dirty="0">
                <a:solidFill>
                  <a:schemeClr val="bg2">
                    <a:lumMod val="50000"/>
                  </a:schemeClr>
                </a:solidFill>
              </a:rPr>
              <a:t>Assemblée </a:t>
            </a:r>
            <a:r>
              <a:rPr lang="fr-FR" altLang="fr-FR" b="1" dirty="0" smtClean="0">
                <a:solidFill>
                  <a:schemeClr val="bg2">
                    <a:lumMod val="50000"/>
                  </a:schemeClr>
                </a:solidFill>
              </a:rPr>
              <a:t>Générale</a:t>
            </a:r>
            <a:endParaRPr lang="fr-FR" altLang="fr-FR" b="1" dirty="0">
              <a:solidFill>
                <a:schemeClr val="bg2">
                  <a:lumMod val="50000"/>
                </a:schemeClr>
              </a:solidFill>
            </a:endParaRPr>
          </a:p>
        </p:txBody>
      </p:sp>
      <p:sp>
        <p:nvSpPr>
          <p:cNvPr id="2" name="ZoneTexte 1"/>
          <p:cNvSpPr txBox="1"/>
          <p:nvPr/>
        </p:nvSpPr>
        <p:spPr>
          <a:xfrm>
            <a:off x="2786012" y="5060226"/>
            <a:ext cx="4724370" cy="646331"/>
          </a:xfrm>
          <a:prstGeom prst="rect">
            <a:avLst/>
          </a:prstGeom>
          <a:noFill/>
        </p:spPr>
        <p:txBody>
          <a:bodyPr wrap="none" rtlCol="0">
            <a:spAutoFit/>
          </a:bodyPr>
          <a:lstStyle/>
          <a:p>
            <a:r>
              <a:rPr lang="fr-FR" sz="3600" dirty="0" smtClean="0">
                <a:solidFill>
                  <a:schemeClr val="bg2">
                    <a:lumMod val="50000"/>
                  </a:schemeClr>
                </a:solidFill>
                <a:effectLst>
                  <a:reflection blurRad="6350" stA="55000" endA="300" endPos="45500" dir="5400000" sy="-100000" algn="bl" rotWithShape="0"/>
                </a:effectLst>
              </a:rPr>
              <a:t>24 juin 2016 - </a:t>
            </a:r>
            <a:r>
              <a:rPr lang="fr-FR" sz="3600" dirty="0" err="1" smtClean="0">
                <a:solidFill>
                  <a:schemeClr val="bg2">
                    <a:lumMod val="50000"/>
                  </a:schemeClr>
                </a:solidFill>
                <a:effectLst>
                  <a:reflection blurRad="6350" stA="55000" endA="300" endPos="45500" dir="5400000" sy="-100000" algn="bl" rotWithShape="0"/>
                </a:effectLst>
              </a:rPr>
              <a:t>Ounans</a:t>
            </a:r>
            <a:endParaRPr lang="fr-FR" sz="3600" dirty="0">
              <a:solidFill>
                <a:schemeClr val="bg2">
                  <a:lumMod val="50000"/>
                </a:schemeClr>
              </a:solidFill>
              <a:effectLst>
                <a:reflection blurRad="6350" stA="55000" endA="300" endPos="45500" dir="5400000" sy="-100000" algn="bl" rotWithShape="0"/>
              </a:effectLst>
            </a:endParaRPr>
          </a:p>
        </p:txBody>
      </p:sp>
      <p:grpSp>
        <p:nvGrpSpPr>
          <p:cNvPr id="7" name="Groupe 6"/>
          <p:cNvGrpSpPr/>
          <p:nvPr/>
        </p:nvGrpSpPr>
        <p:grpSpPr>
          <a:xfrm>
            <a:off x="-96778" y="0"/>
            <a:ext cx="10002778" cy="6858000"/>
            <a:chOff x="-96778" y="0"/>
            <a:chExt cx="10002778" cy="6858000"/>
          </a:xfrm>
        </p:grpSpPr>
        <p:sp>
          <p:nvSpPr>
            <p:cNvPr id="2065" name="Rectangle 17"/>
            <p:cNvSpPr>
              <a:spLocks noChangeArrowheads="1"/>
            </p:cNvSpPr>
            <p:nvPr/>
          </p:nvSpPr>
          <p:spPr bwMode="auto">
            <a:xfrm>
              <a:off x="1" y="0"/>
              <a:ext cx="271727" cy="6858000"/>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sp>
          <p:nvSpPr>
            <p:cNvPr id="2067" name="Text Box 19"/>
            <p:cNvSpPr txBox="1">
              <a:spLocks noChangeArrowheads="1"/>
            </p:cNvSpPr>
            <p:nvPr/>
          </p:nvSpPr>
          <p:spPr bwMode="auto">
            <a:xfrm rot="10800000">
              <a:off x="-96778" y="838200"/>
              <a:ext cx="4308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fr-FR" altLang="fr-FR" sz="1600" i="1" dirty="0">
                  <a:latin typeface="Tahoma" pitchFamily="34" charset="0"/>
                </a:rPr>
                <a:t>www.terre-emplois.org</a:t>
              </a:r>
            </a:p>
          </p:txBody>
        </p:sp>
        <p:sp>
          <p:nvSpPr>
            <p:cNvPr id="2066" name="Rectangle 18"/>
            <p:cNvSpPr>
              <a:spLocks noChangeArrowheads="1"/>
            </p:cNvSpPr>
            <p:nvPr/>
          </p:nvSpPr>
          <p:spPr bwMode="auto">
            <a:xfrm>
              <a:off x="271728" y="1272337"/>
              <a:ext cx="9634272" cy="78355"/>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pic>
          <p:nvPicPr>
            <p:cNvPr id="11" name="Image 10" descr="K:\DUI 2016 documents modifiables\Personnages verts.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29464" y="5651262"/>
              <a:ext cx="544636" cy="1046401"/>
            </a:xfrm>
            <a:prstGeom prst="rect">
              <a:avLst/>
            </a:prstGeom>
            <a:noFill/>
            <a:ln>
              <a:noFill/>
            </a:ln>
          </p:spPr>
        </p:pic>
        <p:grpSp>
          <p:nvGrpSpPr>
            <p:cNvPr id="6" name="Groupe 5"/>
            <p:cNvGrpSpPr/>
            <p:nvPr/>
          </p:nvGrpSpPr>
          <p:grpSpPr>
            <a:xfrm>
              <a:off x="271728" y="0"/>
              <a:ext cx="9634272" cy="1270339"/>
              <a:chOff x="271728" y="0"/>
              <a:chExt cx="9634272" cy="1270339"/>
            </a:xfrm>
          </p:grpSpPr>
          <p:pic>
            <p:nvPicPr>
              <p:cNvPr id="2069" name="Picture 21" descr="K:\RAPPORT D'ACTIVITE 2016\logo-agate-perspectiv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728" y="0"/>
                <a:ext cx="2270958" cy="127033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42686" y="0"/>
                <a:ext cx="7363314" cy="127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16" name="ZoneTexte 15"/>
          <p:cNvSpPr txBox="1"/>
          <p:nvPr/>
        </p:nvSpPr>
        <p:spPr>
          <a:xfrm>
            <a:off x="2786012" y="116632"/>
            <a:ext cx="6953348" cy="923330"/>
          </a:xfrm>
          <a:prstGeom prst="rect">
            <a:avLst/>
          </a:prstGeom>
          <a:noFill/>
        </p:spPr>
        <p:txBody>
          <a:bodyPr wrap="square" rtlCol="0">
            <a:spAutoFit/>
          </a:bodyPr>
          <a:lstStyle/>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AG 24 juin 2016 </a:t>
            </a:r>
            <a:r>
              <a:rPr lang="fr-FR" dirty="0" err="1" smtClean="0">
                <a:solidFill>
                  <a:schemeClr val="bg2">
                    <a:lumMod val="50000"/>
                  </a:schemeClr>
                </a:solidFill>
                <a:effectLst>
                  <a:reflection blurRad="6350" stA="55000" endA="300" endPos="45500" dir="5400000" sy="-100000" algn="bl" rotWithShape="0"/>
                </a:effectLst>
                <a:latin typeface="Calibri" panose="020F0502020204030204" pitchFamily="34" charset="0"/>
              </a:rPr>
              <a:t>Ounans</a:t>
            </a: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  </a:t>
            </a:r>
          </a:p>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Rapport d’activité</a:t>
            </a:r>
          </a:p>
          <a:p>
            <a:r>
              <a:rPr lang="fr-FR" b="1" dirty="0" smtClean="0">
                <a:effectLst>
                  <a:reflection blurRad="6350" stA="55000" endA="300" endPos="45500" dir="5400000" sy="-100000" algn="bl" rotWithShape="0"/>
                </a:effectLst>
                <a:latin typeface="Calibri" panose="020F0502020204030204" pitchFamily="34" charset="0"/>
              </a:rPr>
              <a:t>I - Les Hommes et les Femmes qui donnent vie au projet associatif</a:t>
            </a:r>
            <a:endParaRPr lang="fr-FR" b="1" dirty="0">
              <a:effectLst>
                <a:reflection blurRad="6350" stA="55000" endA="300" endPos="45500" dir="5400000" sy="-100000" algn="bl" rotWithShape="0"/>
              </a:effectLst>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4F8C95-9CFF-4050-AA33-7AE01EB79DB7}" type="slidenum">
              <a:rPr lang="fr-FR" altLang="fr-FR" smtClean="0"/>
              <a:pPr/>
              <a:t>10</a:t>
            </a:fld>
            <a:endParaRPr lang="fr-FR" altLang="fr-FR"/>
          </a:p>
        </p:txBody>
      </p:sp>
      <p:grpSp>
        <p:nvGrpSpPr>
          <p:cNvPr id="5" name="Groupe 4"/>
          <p:cNvGrpSpPr/>
          <p:nvPr/>
        </p:nvGrpSpPr>
        <p:grpSpPr>
          <a:xfrm>
            <a:off x="-96778" y="0"/>
            <a:ext cx="10002778" cy="6858000"/>
            <a:chOff x="-96778" y="0"/>
            <a:chExt cx="10002778" cy="6858000"/>
          </a:xfrm>
        </p:grpSpPr>
        <p:sp>
          <p:nvSpPr>
            <p:cNvPr id="6" name="Rectangle 17"/>
            <p:cNvSpPr>
              <a:spLocks noChangeArrowheads="1"/>
            </p:cNvSpPr>
            <p:nvPr/>
          </p:nvSpPr>
          <p:spPr bwMode="auto">
            <a:xfrm>
              <a:off x="1" y="0"/>
              <a:ext cx="271727" cy="6858000"/>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sp>
          <p:nvSpPr>
            <p:cNvPr id="7" name="Text Box 19"/>
            <p:cNvSpPr txBox="1">
              <a:spLocks noChangeArrowheads="1"/>
            </p:cNvSpPr>
            <p:nvPr/>
          </p:nvSpPr>
          <p:spPr bwMode="auto">
            <a:xfrm rot="10800000">
              <a:off x="-96778" y="838200"/>
              <a:ext cx="4308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fr-FR" altLang="fr-FR" sz="1600" i="1" dirty="0">
                  <a:latin typeface="Tahoma" pitchFamily="34" charset="0"/>
                </a:rPr>
                <a:t>www.terre-emplois.org</a:t>
              </a:r>
            </a:p>
          </p:txBody>
        </p:sp>
        <p:sp>
          <p:nvSpPr>
            <p:cNvPr id="8" name="Rectangle 7"/>
            <p:cNvSpPr>
              <a:spLocks noChangeArrowheads="1"/>
            </p:cNvSpPr>
            <p:nvPr/>
          </p:nvSpPr>
          <p:spPr bwMode="auto">
            <a:xfrm>
              <a:off x="271728" y="1272337"/>
              <a:ext cx="9634272" cy="78355"/>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pic>
          <p:nvPicPr>
            <p:cNvPr id="9" name="Image 8" descr="K:\DUI 2016 documents modifiables\Personnages vert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464" y="5651262"/>
              <a:ext cx="544636" cy="1046401"/>
            </a:xfrm>
            <a:prstGeom prst="rect">
              <a:avLst/>
            </a:prstGeom>
            <a:noFill/>
            <a:ln>
              <a:noFill/>
            </a:ln>
          </p:spPr>
        </p:pic>
        <p:grpSp>
          <p:nvGrpSpPr>
            <p:cNvPr id="10" name="Groupe 9"/>
            <p:cNvGrpSpPr/>
            <p:nvPr/>
          </p:nvGrpSpPr>
          <p:grpSpPr>
            <a:xfrm>
              <a:off x="271728" y="0"/>
              <a:ext cx="9634272" cy="1270339"/>
              <a:chOff x="271728" y="0"/>
              <a:chExt cx="9634272" cy="1270339"/>
            </a:xfrm>
          </p:grpSpPr>
          <p:pic>
            <p:nvPicPr>
              <p:cNvPr id="12" name="Picture 21" descr="K:\RAPPORT D'ACTIVITE 2016\logo-agate-perspecti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28" y="0"/>
                <a:ext cx="2270958" cy="127033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42686" y="0"/>
                <a:ext cx="7363314" cy="127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aphicFrame>
        <p:nvGraphicFramePr>
          <p:cNvPr id="17" name="Tableau 16"/>
          <p:cNvGraphicFramePr>
            <a:graphicFrameLocks noGrp="1"/>
          </p:cNvGraphicFramePr>
          <p:nvPr>
            <p:extLst>
              <p:ext uri="{D42A27DB-BD31-4B8C-83A1-F6EECF244321}">
                <p14:modId xmlns:p14="http://schemas.microsoft.com/office/powerpoint/2010/main" val="4208442806"/>
              </p:ext>
            </p:extLst>
          </p:nvPr>
        </p:nvGraphicFramePr>
        <p:xfrm>
          <a:off x="334110" y="2060848"/>
          <a:ext cx="2203511" cy="4797152"/>
        </p:xfrm>
        <a:graphic>
          <a:graphicData uri="http://schemas.openxmlformats.org/drawingml/2006/table">
            <a:tbl>
              <a:tblPr>
                <a:tableStyleId>{5C22544A-7EE6-4342-B048-85BDC9FD1C3A}</a:tableStyleId>
              </a:tblPr>
              <a:tblGrid>
                <a:gridCol w="1872208">
                  <a:extLst>
                    <a:ext uri="{9D8B030D-6E8A-4147-A177-3AD203B41FA5}">
                      <a16:colId xmlns:a16="http://schemas.microsoft.com/office/drawing/2014/main" val="20000"/>
                    </a:ext>
                  </a:extLst>
                </a:gridCol>
                <a:gridCol w="331303">
                  <a:extLst>
                    <a:ext uri="{9D8B030D-6E8A-4147-A177-3AD203B41FA5}">
                      <a16:colId xmlns:a16="http://schemas.microsoft.com/office/drawing/2014/main" val="20001"/>
                    </a:ext>
                  </a:extLst>
                </a:gridCol>
              </a:tblGrid>
              <a:tr h="408032">
                <a:tc>
                  <a:txBody>
                    <a:bodyPr/>
                    <a:lstStyle/>
                    <a:p>
                      <a:pPr algn="l" fontAlgn="b"/>
                      <a:r>
                        <a:rPr lang="fr-FR" sz="1400" u="none" strike="noStrike" dirty="0">
                          <a:effectLst/>
                          <a:latin typeface="Calibri" panose="020F0502020204030204" pitchFamily="34" charset="0"/>
                        </a:rPr>
                        <a:t>ABERGEMENT  LA RONCE</a:t>
                      </a:r>
                      <a:endParaRPr lang="fr-FR" sz="1400" b="0" i="0" u="none" strike="noStrike" dirty="0">
                        <a:effectLst/>
                        <a:latin typeface="Calibri" panose="020F0502020204030204" pitchFamily="34" charset="0"/>
                      </a:endParaRPr>
                    </a:p>
                  </a:txBody>
                  <a:tcPr marL="0" marR="0" marT="0" marB="0" anchor="b"/>
                </a:tc>
                <a:tc>
                  <a:txBody>
                    <a:bodyPr/>
                    <a:lstStyle/>
                    <a:p>
                      <a:pPr algn="ctr" fontAlgn="b"/>
                      <a:r>
                        <a:rPr lang="fr-FR" sz="1800" u="none" strike="noStrike" dirty="0">
                          <a:effectLst/>
                        </a:rPr>
                        <a:t>1</a:t>
                      </a:r>
                      <a:endParaRPr lang="fr-FR" sz="1800" b="0" i="0" u="none" strike="noStrike" dirty="0">
                        <a:effectLst/>
                        <a:latin typeface="Arial"/>
                      </a:endParaRPr>
                    </a:p>
                  </a:txBody>
                  <a:tcPr marL="0" marR="0" marT="0" marB="0" anchor="b"/>
                </a:tc>
                <a:extLst>
                  <a:ext uri="{0D108BD9-81ED-4DB2-BD59-A6C34878D82A}">
                    <a16:rowId xmlns:a16="http://schemas.microsoft.com/office/drawing/2014/main" val="10000"/>
                  </a:ext>
                </a:extLst>
              </a:tr>
              <a:tr h="204414">
                <a:tc>
                  <a:txBody>
                    <a:bodyPr/>
                    <a:lstStyle/>
                    <a:p>
                      <a:pPr algn="l" fontAlgn="b"/>
                      <a:r>
                        <a:rPr lang="fr-FR" sz="1400" u="none" strike="noStrike" dirty="0">
                          <a:effectLst/>
                          <a:latin typeface="Calibri" panose="020F0502020204030204" pitchFamily="34" charset="0"/>
                        </a:rPr>
                        <a:t>AIGLEPIERRE</a:t>
                      </a:r>
                      <a:endParaRPr lang="fr-FR" sz="1400" b="0" i="0" u="none" strike="noStrike" dirty="0">
                        <a:effectLst/>
                        <a:latin typeface="Calibri" panose="020F0502020204030204" pitchFamily="34" charset="0"/>
                      </a:endParaRPr>
                    </a:p>
                  </a:txBody>
                  <a:tcPr marL="0" marR="0" marT="0" marB="0" anchor="b"/>
                </a:tc>
                <a:tc>
                  <a:txBody>
                    <a:bodyPr/>
                    <a:lstStyle/>
                    <a:p>
                      <a:pPr algn="ctr" fontAlgn="b"/>
                      <a:r>
                        <a:rPr lang="fr-FR" sz="1800" u="none" strike="noStrike" dirty="0">
                          <a:effectLst/>
                        </a:rPr>
                        <a:t>1</a:t>
                      </a:r>
                      <a:endParaRPr lang="fr-FR" sz="1800" b="0" i="0" u="none" strike="noStrike" dirty="0">
                        <a:effectLst/>
                        <a:latin typeface="Arial"/>
                      </a:endParaRPr>
                    </a:p>
                  </a:txBody>
                  <a:tcPr marL="0" marR="0" marT="0" marB="0" anchor="b"/>
                </a:tc>
                <a:extLst>
                  <a:ext uri="{0D108BD9-81ED-4DB2-BD59-A6C34878D82A}">
                    <a16:rowId xmlns:a16="http://schemas.microsoft.com/office/drawing/2014/main" val="10001"/>
                  </a:ext>
                </a:extLst>
              </a:tr>
              <a:tr h="204414">
                <a:tc>
                  <a:txBody>
                    <a:bodyPr/>
                    <a:lstStyle/>
                    <a:p>
                      <a:pPr algn="l" fontAlgn="b"/>
                      <a:r>
                        <a:rPr lang="fr-FR" sz="1400" u="none" strike="noStrike" dirty="0">
                          <a:effectLst/>
                          <a:latin typeface="Calibri" panose="020F0502020204030204" pitchFamily="34" charset="0"/>
                        </a:rPr>
                        <a:t>AMANGE</a:t>
                      </a:r>
                      <a:endParaRPr lang="fr-FR" sz="1400" b="0" i="0" u="none" strike="noStrike" dirty="0">
                        <a:effectLst/>
                        <a:latin typeface="Calibri" panose="020F0502020204030204" pitchFamily="34" charset="0"/>
                      </a:endParaRPr>
                    </a:p>
                  </a:txBody>
                  <a:tcPr marL="0" marR="0" marT="0" marB="0" anchor="b"/>
                </a:tc>
                <a:tc>
                  <a:txBody>
                    <a:bodyPr/>
                    <a:lstStyle/>
                    <a:p>
                      <a:pPr algn="ctr" fontAlgn="b"/>
                      <a:r>
                        <a:rPr lang="fr-FR" sz="1800" u="none" strike="noStrike" dirty="0">
                          <a:effectLst/>
                        </a:rPr>
                        <a:t>1</a:t>
                      </a:r>
                      <a:endParaRPr lang="fr-FR" sz="1800" b="0" i="0" u="none" strike="noStrike" dirty="0">
                        <a:effectLst/>
                        <a:latin typeface="Arial"/>
                      </a:endParaRPr>
                    </a:p>
                  </a:txBody>
                  <a:tcPr marL="0" marR="0" marT="0" marB="0" anchor="b"/>
                </a:tc>
                <a:extLst>
                  <a:ext uri="{0D108BD9-81ED-4DB2-BD59-A6C34878D82A}">
                    <a16:rowId xmlns:a16="http://schemas.microsoft.com/office/drawing/2014/main" val="10002"/>
                  </a:ext>
                </a:extLst>
              </a:tr>
              <a:tr h="204414">
                <a:tc>
                  <a:txBody>
                    <a:bodyPr/>
                    <a:lstStyle/>
                    <a:p>
                      <a:pPr algn="l" fontAlgn="b"/>
                      <a:r>
                        <a:rPr lang="fr-FR" sz="1400" u="none" strike="noStrike" dirty="0">
                          <a:effectLst/>
                          <a:latin typeface="Calibri" panose="020F0502020204030204" pitchFamily="34" charset="0"/>
                        </a:rPr>
                        <a:t>ANNOIRE</a:t>
                      </a:r>
                      <a:endParaRPr lang="fr-FR" sz="1400" b="0" i="0" u="none" strike="noStrike" dirty="0">
                        <a:effectLst/>
                        <a:latin typeface="Calibri" panose="020F0502020204030204" pitchFamily="34" charset="0"/>
                      </a:endParaRPr>
                    </a:p>
                  </a:txBody>
                  <a:tcPr marL="0" marR="0" marT="0" marB="0" anchor="b"/>
                </a:tc>
                <a:tc>
                  <a:txBody>
                    <a:bodyPr/>
                    <a:lstStyle/>
                    <a:p>
                      <a:pPr algn="ctr" fontAlgn="b"/>
                      <a:r>
                        <a:rPr lang="fr-FR" sz="1800" u="none" strike="noStrike" dirty="0">
                          <a:effectLst/>
                        </a:rPr>
                        <a:t>1</a:t>
                      </a:r>
                      <a:endParaRPr lang="fr-FR" sz="1800" b="0" i="0" u="none" strike="noStrike" dirty="0">
                        <a:effectLst/>
                        <a:latin typeface="Arial"/>
                      </a:endParaRPr>
                    </a:p>
                  </a:txBody>
                  <a:tcPr marL="0" marR="0" marT="0" marB="0" anchor="b"/>
                </a:tc>
                <a:extLst>
                  <a:ext uri="{0D108BD9-81ED-4DB2-BD59-A6C34878D82A}">
                    <a16:rowId xmlns:a16="http://schemas.microsoft.com/office/drawing/2014/main" val="10003"/>
                  </a:ext>
                </a:extLst>
              </a:tr>
              <a:tr h="204414">
                <a:tc>
                  <a:txBody>
                    <a:bodyPr/>
                    <a:lstStyle/>
                    <a:p>
                      <a:pPr algn="l" fontAlgn="b"/>
                      <a:r>
                        <a:rPr lang="fr-FR" sz="1400" u="none" strike="noStrike" dirty="0">
                          <a:effectLst/>
                          <a:latin typeface="Calibri" panose="020F0502020204030204" pitchFamily="34" charset="0"/>
                        </a:rPr>
                        <a:t>ARBOIS</a:t>
                      </a:r>
                      <a:endParaRPr lang="fr-FR" sz="1400" b="0" i="0" u="none" strike="noStrike" dirty="0">
                        <a:effectLst/>
                        <a:latin typeface="Calibri" panose="020F0502020204030204" pitchFamily="34" charset="0"/>
                      </a:endParaRPr>
                    </a:p>
                  </a:txBody>
                  <a:tcPr marL="0" marR="0" marT="0" marB="0" anchor="b"/>
                </a:tc>
                <a:tc>
                  <a:txBody>
                    <a:bodyPr/>
                    <a:lstStyle/>
                    <a:p>
                      <a:pPr algn="ctr" fontAlgn="b"/>
                      <a:r>
                        <a:rPr lang="fr-FR" sz="1800" u="none" strike="noStrike" dirty="0">
                          <a:effectLst/>
                        </a:rPr>
                        <a:t>6</a:t>
                      </a:r>
                      <a:endParaRPr lang="fr-FR" sz="1800" b="0" i="0" u="none" strike="noStrike" dirty="0">
                        <a:effectLst/>
                        <a:latin typeface="Arial"/>
                      </a:endParaRPr>
                    </a:p>
                  </a:txBody>
                  <a:tcPr marL="0" marR="0" marT="0" marB="0" anchor="b"/>
                </a:tc>
                <a:extLst>
                  <a:ext uri="{0D108BD9-81ED-4DB2-BD59-A6C34878D82A}">
                    <a16:rowId xmlns:a16="http://schemas.microsoft.com/office/drawing/2014/main" val="10004"/>
                  </a:ext>
                </a:extLst>
              </a:tr>
              <a:tr h="204414">
                <a:tc>
                  <a:txBody>
                    <a:bodyPr/>
                    <a:lstStyle/>
                    <a:p>
                      <a:pPr algn="l" fontAlgn="b"/>
                      <a:r>
                        <a:rPr lang="fr-FR" sz="1400" u="none" strike="noStrike" dirty="0">
                          <a:effectLst/>
                          <a:latin typeface="Calibri" panose="020F0502020204030204" pitchFamily="34" charset="0"/>
                        </a:rPr>
                        <a:t>AUMONT</a:t>
                      </a:r>
                      <a:endParaRPr lang="fr-FR" sz="1400" b="0" i="0" u="none" strike="noStrike" dirty="0">
                        <a:effectLst/>
                        <a:latin typeface="Calibri" panose="020F0502020204030204" pitchFamily="34" charset="0"/>
                      </a:endParaRPr>
                    </a:p>
                  </a:txBody>
                  <a:tcPr marL="0" marR="0" marT="0" marB="0" anchor="b"/>
                </a:tc>
                <a:tc>
                  <a:txBody>
                    <a:bodyPr/>
                    <a:lstStyle/>
                    <a:p>
                      <a:pPr algn="ctr" fontAlgn="b"/>
                      <a:r>
                        <a:rPr lang="fr-FR" sz="1800" u="none" strike="noStrike" dirty="0">
                          <a:effectLst/>
                        </a:rPr>
                        <a:t>1</a:t>
                      </a:r>
                      <a:endParaRPr lang="fr-FR" sz="1800" b="0" i="0" u="none" strike="noStrike" dirty="0">
                        <a:effectLst/>
                        <a:latin typeface="Arial"/>
                      </a:endParaRPr>
                    </a:p>
                  </a:txBody>
                  <a:tcPr marL="0" marR="0" marT="0" marB="0" anchor="b"/>
                </a:tc>
                <a:extLst>
                  <a:ext uri="{0D108BD9-81ED-4DB2-BD59-A6C34878D82A}">
                    <a16:rowId xmlns:a16="http://schemas.microsoft.com/office/drawing/2014/main" val="10005"/>
                  </a:ext>
                </a:extLst>
              </a:tr>
              <a:tr h="204414">
                <a:tc>
                  <a:txBody>
                    <a:bodyPr/>
                    <a:lstStyle/>
                    <a:p>
                      <a:pPr algn="l" fontAlgn="b"/>
                      <a:r>
                        <a:rPr lang="fr-FR" sz="1400" u="none" strike="noStrike" dirty="0">
                          <a:effectLst/>
                          <a:latin typeface="Calibri" panose="020F0502020204030204" pitchFamily="34" charset="0"/>
                        </a:rPr>
                        <a:t>BALAISEAUX</a:t>
                      </a:r>
                      <a:endParaRPr lang="fr-FR" sz="1400" b="0" i="0" u="none" strike="noStrike" dirty="0">
                        <a:effectLst/>
                        <a:latin typeface="Calibri" panose="020F0502020204030204" pitchFamily="34" charset="0"/>
                      </a:endParaRPr>
                    </a:p>
                  </a:txBody>
                  <a:tcPr marL="0" marR="0" marT="0" marB="0" anchor="b"/>
                </a:tc>
                <a:tc>
                  <a:txBody>
                    <a:bodyPr/>
                    <a:lstStyle/>
                    <a:p>
                      <a:pPr algn="ctr" fontAlgn="b"/>
                      <a:r>
                        <a:rPr lang="fr-FR" sz="1800" u="none" strike="noStrike" dirty="0">
                          <a:effectLst/>
                        </a:rPr>
                        <a:t>1</a:t>
                      </a:r>
                      <a:endParaRPr lang="fr-FR" sz="1800" b="0" i="0" u="none" strike="noStrike" dirty="0">
                        <a:effectLst/>
                        <a:latin typeface="Arial"/>
                      </a:endParaRPr>
                    </a:p>
                  </a:txBody>
                  <a:tcPr marL="0" marR="0" marT="0" marB="0" anchor="b"/>
                </a:tc>
                <a:extLst>
                  <a:ext uri="{0D108BD9-81ED-4DB2-BD59-A6C34878D82A}">
                    <a16:rowId xmlns:a16="http://schemas.microsoft.com/office/drawing/2014/main" val="10006"/>
                  </a:ext>
                </a:extLst>
              </a:tr>
              <a:tr h="204414">
                <a:tc>
                  <a:txBody>
                    <a:bodyPr/>
                    <a:lstStyle/>
                    <a:p>
                      <a:pPr algn="l" fontAlgn="b"/>
                      <a:r>
                        <a:rPr lang="fr-FR" sz="1400" u="none" strike="noStrike" dirty="0">
                          <a:effectLst/>
                          <a:latin typeface="Calibri" panose="020F0502020204030204" pitchFamily="34" charset="0"/>
                        </a:rPr>
                        <a:t>BLETTERANS</a:t>
                      </a:r>
                      <a:endParaRPr lang="fr-FR" sz="1400" b="0" i="0" u="none" strike="noStrike" dirty="0">
                        <a:effectLst/>
                        <a:latin typeface="Calibri" panose="020F0502020204030204" pitchFamily="34" charset="0"/>
                      </a:endParaRPr>
                    </a:p>
                  </a:txBody>
                  <a:tcPr marL="0" marR="0" marT="0" marB="0" anchor="b"/>
                </a:tc>
                <a:tc>
                  <a:txBody>
                    <a:bodyPr/>
                    <a:lstStyle/>
                    <a:p>
                      <a:pPr algn="ctr" fontAlgn="b"/>
                      <a:r>
                        <a:rPr lang="fr-FR" sz="1800" u="none" strike="noStrike" dirty="0">
                          <a:effectLst/>
                        </a:rPr>
                        <a:t>1</a:t>
                      </a:r>
                      <a:endParaRPr lang="fr-FR" sz="1800" b="0" i="0" u="none" strike="noStrike" dirty="0">
                        <a:effectLst/>
                        <a:latin typeface="Arial"/>
                      </a:endParaRPr>
                    </a:p>
                  </a:txBody>
                  <a:tcPr marL="0" marR="0" marT="0" marB="0" anchor="b"/>
                </a:tc>
                <a:extLst>
                  <a:ext uri="{0D108BD9-81ED-4DB2-BD59-A6C34878D82A}">
                    <a16:rowId xmlns:a16="http://schemas.microsoft.com/office/drawing/2014/main" val="10007"/>
                  </a:ext>
                </a:extLst>
              </a:tr>
              <a:tr h="204414">
                <a:tc>
                  <a:txBody>
                    <a:bodyPr/>
                    <a:lstStyle/>
                    <a:p>
                      <a:pPr algn="l" fontAlgn="b"/>
                      <a:r>
                        <a:rPr lang="fr-FR" sz="1400" u="none" strike="noStrike" dirty="0">
                          <a:effectLst/>
                          <a:latin typeface="Calibri" panose="020F0502020204030204" pitchFamily="34" charset="0"/>
                        </a:rPr>
                        <a:t>BRACON</a:t>
                      </a:r>
                      <a:endParaRPr lang="fr-FR" sz="1400" b="0" i="0" u="none" strike="noStrike" dirty="0">
                        <a:effectLst/>
                        <a:latin typeface="Calibri" panose="020F0502020204030204" pitchFamily="34" charset="0"/>
                      </a:endParaRPr>
                    </a:p>
                  </a:txBody>
                  <a:tcPr marL="0" marR="0" marT="0" marB="0" anchor="b"/>
                </a:tc>
                <a:tc>
                  <a:txBody>
                    <a:bodyPr/>
                    <a:lstStyle/>
                    <a:p>
                      <a:pPr algn="ctr" fontAlgn="b"/>
                      <a:r>
                        <a:rPr lang="fr-FR" sz="1800" u="none" strike="noStrike" dirty="0">
                          <a:effectLst/>
                        </a:rPr>
                        <a:t>1</a:t>
                      </a:r>
                      <a:endParaRPr lang="fr-FR" sz="1800" b="0" i="0" u="none" strike="noStrike" dirty="0">
                        <a:effectLst/>
                        <a:latin typeface="Arial"/>
                      </a:endParaRPr>
                    </a:p>
                  </a:txBody>
                  <a:tcPr marL="0" marR="0" marT="0" marB="0" anchor="b"/>
                </a:tc>
                <a:extLst>
                  <a:ext uri="{0D108BD9-81ED-4DB2-BD59-A6C34878D82A}">
                    <a16:rowId xmlns:a16="http://schemas.microsoft.com/office/drawing/2014/main" val="10008"/>
                  </a:ext>
                </a:extLst>
              </a:tr>
              <a:tr h="204414">
                <a:tc>
                  <a:txBody>
                    <a:bodyPr/>
                    <a:lstStyle/>
                    <a:p>
                      <a:pPr algn="l" fontAlgn="b"/>
                      <a:r>
                        <a:rPr lang="fr-FR" sz="1400" u="none" strike="noStrike" dirty="0">
                          <a:effectLst/>
                          <a:latin typeface="Calibri" panose="020F0502020204030204" pitchFamily="34" charset="0"/>
                        </a:rPr>
                        <a:t>BRETENIERES</a:t>
                      </a:r>
                      <a:endParaRPr lang="fr-FR" sz="1400" b="0" i="0" u="none" strike="noStrike" dirty="0">
                        <a:effectLst/>
                        <a:latin typeface="Calibri" panose="020F0502020204030204" pitchFamily="34" charset="0"/>
                      </a:endParaRPr>
                    </a:p>
                  </a:txBody>
                  <a:tcPr marL="0" marR="0" marT="0" marB="0" anchor="b"/>
                </a:tc>
                <a:tc>
                  <a:txBody>
                    <a:bodyPr/>
                    <a:lstStyle/>
                    <a:p>
                      <a:pPr algn="ctr" fontAlgn="b"/>
                      <a:r>
                        <a:rPr lang="fr-FR" sz="1800" u="none" strike="noStrike" dirty="0">
                          <a:effectLst/>
                        </a:rPr>
                        <a:t>1</a:t>
                      </a:r>
                      <a:endParaRPr lang="fr-FR" sz="1800" b="0" i="0" u="none" strike="noStrike" dirty="0">
                        <a:effectLst/>
                        <a:latin typeface="Arial"/>
                      </a:endParaRPr>
                    </a:p>
                  </a:txBody>
                  <a:tcPr marL="0" marR="0" marT="0" marB="0" anchor="b"/>
                </a:tc>
                <a:extLst>
                  <a:ext uri="{0D108BD9-81ED-4DB2-BD59-A6C34878D82A}">
                    <a16:rowId xmlns:a16="http://schemas.microsoft.com/office/drawing/2014/main" val="10009"/>
                  </a:ext>
                </a:extLst>
              </a:tr>
              <a:tr h="204414">
                <a:tc>
                  <a:txBody>
                    <a:bodyPr/>
                    <a:lstStyle/>
                    <a:p>
                      <a:pPr algn="l" fontAlgn="b"/>
                      <a:r>
                        <a:rPr lang="fr-FR" sz="1400" u="none" strike="noStrike" dirty="0">
                          <a:effectLst/>
                          <a:latin typeface="Calibri" panose="020F0502020204030204" pitchFamily="34" charset="0"/>
                        </a:rPr>
                        <a:t>CHAMBLAY</a:t>
                      </a:r>
                      <a:endParaRPr lang="fr-FR" sz="1400" b="0" i="0" u="none" strike="noStrike" dirty="0">
                        <a:effectLst/>
                        <a:latin typeface="Calibri" panose="020F0502020204030204" pitchFamily="34" charset="0"/>
                      </a:endParaRPr>
                    </a:p>
                  </a:txBody>
                  <a:tcPr marL="0" marR="0" marT="0" marB="0" anchor="b"/>
                </a:tc>
                <a:tc>
                  <a:txBody>
                    <a:bodyPr/>
                    <a:lstStyle/>
                    <a:p>
                      <a:pPr algn="ctr" fontAlgn="b"/>
                      <a:r>
                        <a:rPr lang="fr-FR" sz="1800" u="none" strike="noStrike" dirty="0">
                          <a:effectLst/>
                        </a:rPr>
                        <a:t>1</a:t>
                      </a:r>
                      <a:endParaRPr lang="fr-FR" sz="1800" b="0" i="0" u="none" strike="noStrike" dirty="0">
                        <a:effectLst/>
                        <a:latin typeface="Arial"/>
                      </a:endParaRPr>
                    </a:p>
                  </a:txBody>
                  <a:tcPr marL="0" marR="0" marT="0" marB="0" anchor="b"/>
                </a:tc>
                <a:extLst>
                  <a:ext uri="{0D108BD9-81ED-4DB2-BD59-A6C34878D82A}">
                    <a16:rowId xmlns:a16="http://schemas.microsoft.com/office/drawing/2014/main" val="10010"/>
                  </a:ext>
                </a:extLst>
              </a:tr>
              <a:tr h="204414">
                <a:tc>
                  <a:txBody>
                    <a:bodyPr/>
                    <a:lstStyle/>
                    <a:p>
                      <a:pPr algn="l" fontAlgn="b"/>
                      <a:r>
                        <a:rPr lang="fr-FR" sz="1400" u="none" strike="noStrike" dirty="0">
                          <a:effectLst/>
                          <a:latin typeface="Calibri" panose="020F0502020204030204" pitchFamily="34" charset="0"/>
                        </a:rPr>
                        <a:t>CHAMPAGNOLE</a:t>
                      </a:r>
                      <a:endParaRPr lang="fr-FR" sz="1400" b="0" i="0" u="none" strike="noStrike" dirty="0">
                        <a:effectLst/>
                        <a:latin typeface="Calibri" panose="020F0502020204030204" pitchFamily="34" charset="0"/>
                      </a:endParaRPr>
                    </a:p>
                  </a:txBody>
                  <a:tcPr marL="0" marR="0" marT="0" marB="0" anchor="b"/>
                </a:tc>
                <a:tc>
                  <a:txBody>
                    <a:bodyPr/>
                    <a:lstStyle/>
                    <a:p>
                      <a:pPr algn="ctr" fontAlgn="b"/>
                      <a:r>
                        <a:rPr lang="fr-FR" sz="1800" u="none" strike="noStrike" dirty="0">
                          <a:effectLst/>
                        </a:rPr>
                        <a:t>1</a:t>
                      </a:r>
                      <a:endParaRPr lang="fr-FR" sz="1800" b="0" i="0" u="none" strike="noStrike" dirty="0">
                        <a:effectLst/>
                        <a:latin typeface="Arial"/>
                      </a:endParaRPr>
                    </a:p>
                  </a:txBody>
                  <a:tcPr marL="0" marR="0" marT="0" marB="0" anchor="b"/>
                </a:tc>
                <a:extLst>
                  <a:ext uri="{0D108BD9-81ED-4DB2-BD59-A6C34878D82A}">
                    <a16:rowId xmlns:a16="http://schemas.microsoft.com/office/drawing/2014/main" val="10011"/>
                  </a:ext>
                </a:extLst>
              </a:tr>
              <a:tr h="204414">
                <a:tc>
                  <a:txBody>
                    <a:bodyPr/>
                    <a:lstStyle/>
                    <a:p>
                      <a:pPr algn="l" fontAlgn="b"/>
                      <a:r>
                        <a:rPr lang="fr-FR" sz="1400" u="none" strike="noStrike" dirty="0">
                          <a:effectLst/>
                          <a:latin typeface="Calibri" panose="020F0502020204030204" pitchFamily="34" charset="0"/>
                        </a:rPr>
                        <a:t>CHAMPDIVERS</a:t>
                      </a:r>
                      <a:endParaRPr lang="fr-FR" sz="1400" b="0" i="0" u="none" strike="noStrike" dirty="0">
                        <a:effectLst/>
                        <a:latin typeface="Calibri" panose="020F0502020204030204" pitchFamily="34" charset="0"/>
                      </a:endParaRPr>
                    </a:p>
                  </a:txBody>
                  <a:tcPr marL="0" marR="0" marT="0" marB="0" anchor="b"/>
                </a:tc>
                <a:tc>
                  <a:txBody>
                    <a:bodyPr/>
                    <a:lstStyle/>
                    <a:p>
                      <a:pPr algn="ctr" fontAlgn="b"/>
                      <a:r>
                        <a:rPr lang="fr-FR" sz="1800" u="none" strike="noStrike" dirty="0">
                          <a:effectLst/>
                        </a:rPr>
                        <a:t>1</a:t>
                      </a:r>
                      <a:endParaRPr lang="fr-FR" sz="1800" b="0" i="0" u="none" strike="noStrike" dirty="0">
                        <a:effectLst/>
                        <a:latin typeface="Arial"/>
                      </a:endParaRPr>
                    </a:p>
                  </a:txBody>
                  <a:tcPr marL="0" marR="0" marT="0" marB="0" anchor="b"/>
                </a:tc>
                <a:extLst>
                  <a:ext uri="{0D108BD9-81ED-4DB2-BD59-A6C34878D82A}">
                    <a16:rowId xmlns:a16="http://schemas.microsoft.com/office/drawing/2014/main" val="10012"/>
                  </a:ext>
                </a:extLst>
              </a:tr>
              <a:tr h="204414">
                <a:tc>
                  <a:txBody>
                    <a:bodyPr/>
                    <a:lstStyle/>
                    <a:p>
                      <a:pPr algn="l" fontAlgn="b"/>
                      <a:r>
                        <a:rPr lang="fr-FR" sz="1400" u="none" strike="noStrike" dirty="0">
                          <a:effectLst/>
                          <a:latin typeface="Calibri" panose="020F0502020204030204" pitchFamily="34" charset="0"/>
                        </a:rPr>
                        <a:t>CHAMPVANS</a:t>
                      </a:r>
                      <a:endParaRPr lang="fr-FR" sz="1400" b="0" i="0" u="none" strike="noStrike" dirty="0">
                        <a:effectLst/>
                        <a:latin typeface="Calibri" panose="020F0502020204030204" pitchFamily="34" charset="0"/>
                      </a:endParaRPr>
                    </a:p>
                  </a:txBody>
                  <a:tcPr marL="0" marR="0" marT="0" marB="0" anchor="b"/>
                </a:tc>
                <a:tc>
                  <a:txBody>
                    <a:bodyPr/>
                    <a:lstStyle/>
                    <a:p>
                      <a:pPr algn="ctr" fontAlgn="b"/>
                      <a:r>
                        <a:rPr lang="fr-FR" sz="1800" u="none" strike="noStrike" dirty="0">
                          <a:effectLst/>
                        </a:rPr>
                        <a:t>1</a:t>
                      </a:r>
                      <a:endParaRPr lang="fr-FR" sz="1800" b="0" i="0" u="none" strike="noStrike" dirty="0">
                        <a:effectLst/>
                        <a:latin typeface="Arial"/>
                      </a:endParaRPr>
                    </a:p>
                  </a:txBody>
                  <a:tcPr marL="0" marR="0" marT="0" marB="0" anchor="b"/>
                </a:tc>
                <a:extLst>
                  <a:ext uri="{0D108BD9-81ED-4DB2-BD59-A6C34878D82A}">
                    <a16:rowId xmlns:a16="http://schemas.microsoft.com/office/drawing/2014/main" val="10013"/>
                  </a:ext>
                </a:extLst>
              </a:tr>
              <a:tr h="204414">
                <a:tc>
                  <a:txBody>
                    <a:bodyPr/>
                    <a:lstStyle/>
                    <a:p>
                      <a:pPr algn="l" fontAlgn="b"/>
                      <a:r>
                        <a:rPr lang="fr-FR" sz="1400" u="none" strike="noStrike" dirty="0">
                          <a:effectLst/>
                          <a:latin typeface="Calibri" panose="020F0502020204030204" pitchFamily="34" charset="0"/>
                        </a:rPr>
                        <a:t>CHATELAY</a:t>
                      </a:r>
                      <a:endParaRPr lang="fr-FR" sz="1400" b="0" i="0" u="none" strike="noStrike" dirty="0">
                        <a:effectLst/>
                        <a:latin typeface="Calibri" panose="020F0502020204030204" pitchFamily="34" charset="0"/>
                      </a:endParaRPr>
                    </a:p>
                  </a:txBody>
                  <a:tcPr marL="0" marR="0" marT="0" marB="0" anchor="b"/>
                </a:tc>
                <a:tc>
                  <a:txBody>
                    <a:bodyPr/>
                    <a:lstStyle/>
                    <a:p>
                      <a:pPr algn="ctr" fontAlgn="b"/>
                      <a:r>
                        <a:rPr lang="fr-FR" sz="1800" u="none" strike="noStrike" dirty="0">
                          <a:effectLst/>
                        </a:rPr>
                        <a:t>1</a:t>
                      </a:r>
                      <a:endParaRPr lang="fr-FR" sz="1800" b="0" i="0" u="none" strike="noStrike" dirty="0">
                        <a:effectLst/>
                        <a:latin typeface="Arial"/>
                      </a:endParaRPr>
                    </a:p>
                  </a:txBody>
                  <a:tcPr marL="0" marR="0" marT="0" marB="0" anchor="b"/>
                </a:tc>
                <a:extLst>
                  <a:ext uri="{0D108BD9-81ED-4DB2-BD59-A6C34878D82A}">
                    <a16:rowId xmlns:a16="http://schemas.microsoft.com/office/drawing/2014/main" val="10014"/>
                  </a:ext>
                </a:extLst>
              </a:tr>
              <a:tr h="204414">
                <a:tc>
                  <a:txBody>
                    <a:bodyPr/>
                    <a:lstStyle/>
                    <a:p>
                      <a:pPr algn="l" fontAlgn="b"/>
                      <a:r>
                        <a:rPr lang="fr-FR" sz="1400" u="none" strike="noStrike" dirty="0">
                          <a:effectLst/>
                          <a:latin typeface="Calibri" panose="020F0502020204030204" pitchFamily="34" charset="0"/>
                        </a:rPr>
                        <a:t>CHAUSSENANS</a:t>
                      </a:r>
                      <a:endParaRPr lang="fr-FR" sz="1400" b="0" i="0" u="none" strike="noStrike" dirty="0">
                        <a:effectLst/>
                        <a:latin typeface="Calibri" panose="020F0502020204030204" pitchFamily="34" charset="0"/>
                      </a:endParaRPr>
                    </a:p>
                  </a:txBody>
                  <a:tcPr marL="0" marR="0" marT="0" marB="0" anchor="b"/>
                </a:tc>
                <a:tc>
                  <a:txBody>
                    <a:bodyPr/>
                    <a:lstStyle/>
                    <a:p>
                      <a:pPr algn="ctr" fontAlgn="b"/>
                      <a:r>
                        <a:rPr lang="fr-FR" sz="1800" u="none" strike="noStrike" dirty="0">
                          <a:effectLst/>
                        </a:rPr>
                        <a:t>1</a:t>
                      </a:r>
                      <a:endParaRPr lang="fr-FR" sz="1800" b="0" i="0" u="none" strike="noStrike" dirty="0">
                        <a:effectLst/>
                        <a:latin typeface="Arial"/>
                      </a:endParaRPr>
                    </a:p>
                  </a:txBody>
                  <a:tcPr marL="0" marR="0" marT="0" marB="0" anchor="b"/>
                </a:tc>
                <a:extLst>
                  <a:ext uri="{0D108BD9-81ED-4DB2-BD59-A6C34878D82A}">
                    <a16:rowId xmlns:a16="http://schemas.microsoft.com/office/drawing/2014/main" val="10015"/>
                  </a:ext>
                </a:extLst>
              </a:tr>
              <a:tr h="204414">
                <a:tc>
                  <a:txBody>
                    <a:bodyPr/>
                    <a:lstStyle/>
                    <a:p>
                      <a:pPr algn="l" fontAlgn="b"/>
                      <a:r>
                        <a:rPr lang="fr-FR" sz="1400" u="none" strike="noStrike" dirty="0">
                          <a:effectLst/>
                          <a:latin typeface="Calibri" panose="020F0502020204030204" pitchFamily="34" charset="0"/>
                        </a:rPr>
                        <a:t>CHAUSSIN</a:t>
                      </a:r>
                      <a:endParaRPr lang="fr-FR" sz="1400" b="0" i="0" u="none" strike="noStrike" dirty="0">
                        <a:effectLst/>
                        <a:latin typeface="Calibri" panose="020F0502020204030204" pitchFamily="34" charset="0"/>
                      </a:endParaRPr>
                    </a:p>
                  </a:txBody>
                  <a:tcPr marL="0" marR="0" marT="0" marB="0" anchor="b"/>
                </a:tc>
                <a:tc>
                  <a:txBody>
                    <a:bodyPr/>
                    <a:lstStyle/>
                    <a:p>
                      <a:pPr algn="ctr" fontAlgn="b"/>
                      <a:r>
                        <a:rPr lang="fr-FR" sz="1800" u="none" strike="noStrike" dirty="0">
                          <a:effectLst/>
                        </a:rPr>
                        <a:t>3</a:t>
                      </a:r>
                      <a:endParaRPr lang="fr-FR" sz="1800" b="0" i="0" u="none" strike="noStrike" dirty="0">
                        <a:effectLst/>
                        <a:latin typeface="Arial"/>
                      </a:endParaRPr>
                    </a:p>
                  </a:txBody>
                  <a:tcPr marL="0" marR="0" marT="0" marB="0" anchor="b"/>
                </a:tc>
                <a:extLst>
                  <a:ext uri="{0D108BD9-81ED-4DB2-BD59-A6C34878D82A}">
                    <a16:rowId xmlns:a16="http://schemas.microsoft.com/office/drawing/2014/main" val="10016"/>
                  </a:ext>
                </a:extLst>
              </a:tr>
            </a:tbl>
          </a:graphicData>
        </a:graphic>
      </p:graphicFrame>
      <p:graphicFrame>
        <p:nvGraphicFramePr>
          <p:cNvPr id="18" name="Tableau 17"/>
          <p:cNvGraphicFramePr>
            <a:graphicFrameLocks noGrp="1"/>
          </p:cNvGraphicFramePr>
          <p:nvPr>
            <p:extLst>
              <p:ext uri="{D42A27DB-BD31-4B8C-83A1-F6EECF244321}">
                <p14:modId xmlns:p14="http://schemas.microsoft.com/office/powerpoint/2010/main" val="2451504821"/>
              </p:ext>
            </p:extLst>
          </p:nvPr>
        </p:nvGraphicFramePr>
        <p:xfrm>
          <a:off x="2648744" y="2042160"/>
          <a:ext cx="1898569" cy="4815840"/>
        </p:xfrm>
        <a:graphic>
          <a:graphicData uri="http://schemas.openxmlformats.org/drawingml/2006/table">
            <a:tbl>
              <a:tblPr>
                <a:tableStyleId>{5C22544A-7EE6-4342-B048-85BDC9FD1C3A}</a:tableStyleId>
              </a:tblPr>
              <a:tblGrid>
                <a:gridCol w="1550678">
                  <a:extLst>
                    <a:ext uri="{9D8B030D-6E8A-4147-A177-3AD203B41FA5}">
                      <a16:colId xmlns:a16="http://schemas.microsoft.com/office/drawing/2014/main" val="20000"/>
                    </a:ext>
                  </a:extLst>
                </a:gridCol>
                <a:gridCol w="347891">
                  <a:extLst>
                    <a:ext uri="{9D8B030D-6E8A-4147-A177-3AD203B41FA5}">
                      <a16:colId xmlns:a16="http://schemas.microsoft.com/office/drawing/2014/main" val="20001"/>
                    </a:ext>
                  </a:extLst>
                </a:gridCol>
              </a:tblGrid>
              <a:tr h="204414">
                <a:tc>
                  <a:txBody>
                    <a:bodyPr/>
                    <a:lstStyle/>
                    <a:p>
                      <a:pPr algn="l" fontAlgn="b"/>
                      <a:r>
                        <a:rPr lang="fr-FR" sz="1400" u="none" strike="noStrike" dirty="0">
                          <a:effectLst/>
                          <a:latin typeface="Calibri" panose="020F0502020204030204" pitchFamily="34" charset="0"/>
                        </a:rPr>
                        <a:t>CHAUX CHAMPAGNY</a:t>
                      </a:r>
                      <a:endParaRPr lang="fr-FR" sz="1400" b="0" i="0" u="none" strike="noStrike" dirty="0">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1</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0"/>
                  </a:ext>
                </a:extLst>
              </a:tr>
              <a:tr h="204414">
                <a:tc>
                  <a:txBody>
                    <a:bodyPr/>
                    <a:lstStyle/>
                    <a:p>
                      <a:pPr algn="l" fontAlgn="b"/>
                      <a:r>
                        <a:rPr lang="fr-FR" sz="1400" u="none" strike="noStrike" dirty="0">
                          <a:effectLst/>
                          <a:latin typeface="Calibri" panose="020F0502020204030204" pitchFamily="34" charset="0"/>
                        </a:rPr>
                        <a:t>CHAUX DU DOMBIEF</a:t>
                      </a:r>
                      <a:endParaRPr lang="fr-FR" sz="1400" b="0" i="0" u="none" strike="noStrike" dirty="0">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1</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1"/>
                  </a:ext>
                </a:extLst>
              </a:tr>
              <a:tr h="204414">
                <a:tc>
                  <a:txBody>
                    <a:bodyPr/>
                    <a:lstStyle/>
                    <a:p>
                      <a:pPr algn="l" fontAlgn="b"/>
                      <a:r>
                        <a:rPr lang="fr-FR" sz="1400" u="none" strike="noStrike" dirty="0">
                          <a:effectLst/>
                          <a:latin typeface="Calibri" panose="020F0502020204030204" pitchFamily="34" charset="0"/>
                        </a:rPr>
                        <a:t>CHOISEY</a:t>
                      </a:r>
                      <a:endParaRPr lang="fr-FR" sz="1400" b="0" i="0" u="none" strike="noStrike" dirty="0">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2</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2"/>
                  </a:ext>
                </a:extLst>
              </a:tr>
              <a:tr h="204414">
                <a:tc>
                  <a:txBody>
                    <a:bodyPr/>
                    <a:lstStyle/>
                    <a:p>
                      <a:pPr algn="l" fontAlgn="b"/>
                      <a:r>
                        <a:rPr lang="fr-FR" sz="1400" u="none" strike="noStrike" dirty="0">
                          <a:effectLst/>
                          <a:latin typeface="Calibri" panose="020F0502020204030204" pitchFamily="34" charset="0"/>
                        </a:rPr>
                        <a:t>COURLAOUX</a:t>
                      </a:r>
                      <a:endParaRPr lang="fr-FR" sz="1400" b="0" i="0" u="none" strike="noStrike" dirty="0">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1</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3"/>
                  </a:ext>
                </a:extLst>
              </a:tr>
              <a:tr h="204414">
                <a:tc>
                  <a:txBody>
                    <a:bodyPr/>
                    <a:lstStyle/>
                    <a:p>
                      <a:pPr algn="l" fontAlgn="b"/>
                      <a:r>
                        <a:rPr lang="fr-FR" sz="1400" u="none" strike="noStrike" dirty="0">
                          <a:effectLst/>
                          <a:latin typeface="Calibri" panose="020F0502020204030204" pitchFamily="34" charset="0"/>
                        </a:rPr>
                        <a:t>COUSANCE</a:t>
                      </a:r>
                      <a:endParaRPr lang="fr-FR" sz="1400" b="0" i="0" u="none" strike="noStrike" dirty="0">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2</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4"/>
                  </a:ext>
                </a:extLst>
              </a:tr>
              <a:tr h="204414">
                <a:tc>
                  <a:txBody>
                    <a:bodyPr/>
                    <a:lstStyle/>
                    <a:p>
                      <a:pPr algn="l" fontAlgn="b"/>
                      <a:r>
                        <a:rPr lang="fr-FR" sz="1400" u="none" strike="noStrike" dirty="0">
                          <a:effectLst/>
                          <a:latin typeface="Calibri" panose="020F0502020204030204" pitchFamily="34" charset="0"/>
                        </a:rPr>
                        <a:t>CRAMANS</a:t>
                      </a:r>
                      <a:endParaRPr lang="fr-FR" sz="1400" b="0" i="0" u="none" strike="noStrike" dirty="0">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3</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5"/>
                  </a:ext>
                </a:extLst>
              </a:tr>
              <a:tr h="204414">
                <a:tc>
                  <a:txBody>
                    <a:bodyPr/>
                    <a:lstStyle/>
                    <a:p>
                      <a:pPr algn="l" fontAlgn="b"/>
                      <a:r>
                        <a:rPr lang="fr-FR" sz="1400" u="none" strike="noStrike" dirty="0">
                          <a:effectLst/>
                          <a:latin typeface="Calibri" panose="020F0502020204030204" pitchFamily="34" charset="0"/>
                        </a:rPr>
                        <a:t>CUISIA</a:t>
                      </a:r>
                      <a:endParaRPr lang="fr-FR" sz="1400" b="0" i="0" u="none" strike="noStrike" dirty="0">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1</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6"/>
                  </a:ext>
                </a:extLst>
              </a:tr>
              <a:tr h="204414">
                <a:tc>
                  <a:txBody>
                    <a:bodyPr/>
                    <a:lstStyle/>
                    <a:p>
                      <a:pPr algn="l" fontAlgn="b"/>
                      <a:r>
                        <a:rPr lang="fr-FR" sz="1400" u="none" strike="noStrike" dirty="0">
                          <a:effectLst/>
                          <a:latin typeface="Calibri" panose="020F0502020204030204" pitchFamily="34" charset="0"/>
                        </a:rPr>
                        <a:t>DAMMARTIN-MARPAIN</a:t>
                      </a:r>
                      <a:endParaRPr lang="fr-FR" sz="1400" b="0" i="0" u="none" strike="noStrike" dirty="0">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1</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7"/>
                  </a:ext>
                </a:extLst>
              </a:tr>
              <a:tr h="204414">
                <a:tc>
                  <a:txBody>
                    <a:bodyPr/>
                    <a:lstStyle/>
                    <a:p>
                      <a:pPr algn="l" fontAlgn="b"/>
                      <a:r>
                        <a:rPr lang="fr-FR" sz="1400" u="none" strike="noStrike" dirty="0">
                          <a:effectLst/>
                          <a:latin typeface="Calibri" panose="020F0502020204030204" pitchFamily="34" charset="0"/>
                        </a:rPr>
                        <a:t>DAMPARIS</a:t>
                      </a:r>
                      <a:endParaRPr lang="fr-FR" sz="1400" b="0" i="0" u="none" strike="noStrike" dirty="0">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1</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8"/>
                  </a:ext>
                </a:extLst>
              </a:tr>
              <a:tr h="204414">
                <a:tc>
                  <a:txBody>
                    <a:bodyPr/>
                    <a:lstStyle/>
                    <a:p>
                      <a:pPr algn="l" fontAlgn="b"/>
                      <a:r>
                        <a:rPr lang="fr-FR" sz="1400" u="none" strike="noStrike" dirty="0">
                          <a:effectLst/>
                          <a:latin typeface="Calibri" panose="020F0502020204030204" pitchFamily="34" charset="0"/>
                        </a:rPr>
                        <a:t>DOLE</a:t>
                      </a:r>
                      <a:endParaRPr lang="fr-FR" sz="1400" b="0" i="0" u="none" strike="noStrike" dirty="0">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32</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9"/>
                  </a:ext>
                </a:extLst>
              </a:tr>
              <a:tr h="204414">
                <a:tc>
                  <a:txBody>
                    <a:bodyPr/>
                    <a:lstStyle/>
                    <a:p>
                      <a:pPr algn="l" fontAlgn="b"/>
                      <a:r>
                        <a:rPr lang="fr-FR" sz="1400" u="none" strike="noStrike" dirty="0">
                          <a:effectLst/>
                          <a:latin typeface="Calibri" panose="020F0502020204030204" pitchFamily="34" charset="0"/>
                        </a:rPr>
                        <a:t>DOMBLANS</a:t>
                      </a:r>
                      <a:endParaRPr lang="fr-FR" sz="1400" b="0" i="0" u="none" strike="noStrike" dirty="0">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1</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0"/>
                  </a:ext>
                </a:extLst>
              </a:tr>
              <a:tr h="204414">
                <a:tc>
                  <a:txBody>
                    <a:bodyPr/>
                    <a:lstStyle/>
                    <a:p>
                      <a:pPr algn="l" fontAlgn="b"/>
                      <a:r>
                        <a:rPr lang="fr-FR" sz="1400" u="none" strike="noStrike" dirty="0">
                          <a:effectLst/>
                          <a:latin typeface="Calibri" panose="020F0502020204030204" pitchFamily="34" charset="0"/>
                        </a:rPr>
                        <a:t>FRAISANS</a:t>
                      </a:r>
                      <a:endParaRPr lang="fr-FR" sz="1400" b="0" i="0" u="none" strike="noStrike" dirty="0">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1</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1"/>
                  </a:ext>
                </a:extLst>
              </a:tr>
              <a:tr h="204414">
                <a:tc>
                  <a:txBody>
                    <a:bodyPr/>
                    <a:lstStyle/>
                    <a:p>
                      <a:pPr algn="l" fontAlgn="b"/>
                      <a:r>
                        <a:rPr lang="fr-FR" sz="1400" u="none" strike="noStrike" dirty="0">
                          <a:effectLst/>
                          <a:latin typeface="Calibri" panose="020F0502020204030204" pitchFamily="34" charset="0"/>
                        </a:rPr>
                        <a:t>GENDREY</a:t>
                      </a:r>
                      <a:endParaRPr lang="fr-FR" sz="1400" b="0" i="0" u="none" strike="noStrike" dirty="0">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1</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2"/>
                  </a:ext>
                </a:extLst>
              </a:tr>
              <a:tr h="204414">
                <a:tc>
                  <a:txBody>
                    <a:bodyPr/>
                    <a:lstStyle/>
                    <a:p>
                      <a:pPr algn="l" fontAlgn="b"/>
                      <a:r>
                        <a:rPr lang="fr-FR" sz="1400" u="none" strike="noStrike" dirty="0">
                          <a:effectLst/>
                          <a:latin typeface="Calibri" panose="020F0502020204030204" pitchFamily="34" charset="0"/>
                        </a:rPr>
                        <a:t>LA FERTE</a:t>
                      </a:r>
                      <a:endParaRPr lang="fr-FR" sz="1400" b="0" i="0" u="none" strike="noStrike" dirty="0">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1</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3"/>
                  </a:ext>
                </a:extLst>
              </a:tr>
              <a:tr h="204414">
                <a:tc>
                  <a:txBody>
                    <a:bodyPr/>
                    <a:lstStyle/>
                    <a:p>
                      <a:pPr algn="l" fontAlgn="b"/>
                      <a:r>
                        <a:rPr lang="fr-FR" sz="1400" u="none" strike="noStrike" dirty="0">
                          <a:effectLst/>
                          <a:latin typeface="Calibri" panose="020F0502020204030204" pitchFamily="34" charset="0"/>
                        </a:rPr>
                        <a:t>LA LOYE</a:t>
                      </a:r>
                      <a:endParaRPr lang="fr-FR" sz="1400" b="0" i="0" u="none" strike="noStrike" dirty="0">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1</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4"/>
                  </a:ext>
                </a:extLst>
              </a:tr>
              <a:tr h="204414">
                <a:tc>
                  <a:txBody>
                    <a:bodyPr/>
                    <a:lstStyle/>
                    <a:p>
                      <a:pPr algn="l" fontAlgn="b"/>
                      <a:r>
                        <a:rPr lang="fr-FR" sz="1400" u="none" strike="noStrike" dirty="0">
                          <a:effectLst/>
                          <a:latin typeface="Calibri" panose="020F0502020204030204" pitchFamily="34" charset="0"/>
                        </a:rPr>
                        <a:t>LAVANGEOT</a:t>
                      </a:r>
                      <a:endParaRPr lang="fr-FR" sz="1400" b="0" i="0" u="none" strike="noStrike" dirty="0">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1</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5"/>
                  </a:ext>
                </a:extLst>
              </a:tr>
              <a:tr h="204414">
                <a:tc>
                  <a:txBody>
                    <a:bodyPr/>
                    <a:lstStyle/>
                    <a:p>
                      <a:pPr algn="l" fontAlgn="b"/>
                      <a:r>
                        <a:rPr lang="fr-FR" sz="1400" u="none" strike="noStrike" dirty="0">
                          <a:effectLst/>
                          <a:latin typeface="Calibri" panose="020F0502020204030204" pitchFamily="34" charset="0"/>
                        </a:rPr>
                        <a:t>LEMUY</a:t>
                      </a:r>
                      <a:endParaRPr lang="fr-FR" sz="1400" b="0" i="0" u="none" strike="noStrike" dirty="0">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1</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6"/>
                  </a:ext>
                </a:extLst>
              </a:tr>
            </a:tbl>
          </a:graphicData>
        </a:graphic>
      </p:graphicFrame>
      <p:graphicFrame>
        <p:nvGraphicFramePr>
          <p:cNvPr id="19" name="Tableau 18"/>
          <p:cNvGraphicFramePr>
            <a:graphicFrameLocks noGrp="1"/>
          </p:cNvGraphicFramePr>
          <p:nvPr>
            <p:extLst>
              <p:ext uri="{D42A27DB-BD31-4B8C-83A1-F6EECF244321}">
                <p14:modId xmlns:p14="http://schemas.microsoft.com/office/powerpoint/2010/main" val="1282901327"/>
              </p:ext>
            </p:extLst>
          </p:nvPr>
        </p:nvGraphicFramePr>
        <p:xfrm>
          <a:off x="4664968" y="2005896"/>
          <a:ext cx="1754553" cy="4846320"/>
        </p:xfrm>
        <a:graphic>
          <a:graphicData uri="http://schemas.openxmlformats.org/drawingml/2006/table">
            <a:tbl>
              <a:tblPr>
                <a:tableStyleId>{5C22544A-7EE6-4342-B048-85BDC9FD1C3A}</a:tableStyleId>
              </a:tblPr>
              <a:tblGrid>
                <a:gridCol w="1303139">
                  <a:extLst>
                    <a:ext uri="{9D8B030D-6E8A-4147-A177-3AD203B41FA5}">
                      <a16:colId xmlns:a16="http://schemas.microsoft.com/office/drawing/2014/main" val="20000"/>
                    </a:ext>
                  </a:extLst>
                </a:gridCol>
                <a:gridCol w="451414">
                  <a:extLst>
                    <a:ext uri="{9D8B030D-6E8A-4147-A177-3AD203B41FA5}">
                      <a16:colId xmlns:a16="http://schemas.microsoft.com/office/drawing/2014/main" val="20001"/>
                    </a:ext>
                  </a:extLst>
                </a:gridCol>
              </a:tblGrid>
              <a:tr h="204414">
                <a:tc>
                  <a:txBody>
                    <a:bodyPr/>
                    <a:lstStyle/>
                    <a:p>
                      <a:pPr algn="l" fontAlgn="b"/>
                      <a:r>
                        <a:rPr lang="fr-FR" sz="1400" u="none" strike="noStrike" dirty="0">
                          <a:effectLst/>
                          <a:latin typeface="Calibri" panose="020F0502020204030204" pitchFamily="34" charset="0"/>
                        </a:rPr>
                        <a:t>LONS LE SAUNIER</a:t>
                      </a:r>
                      <a:endParaRPr lang="fr-FR" sz="1400" b="0" i="0" u="none" strike="noStrike" dirty="0">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28</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0"/>
                  </a:ext>
                </a:extLst>
              </a:tr>
              <a:tr h="204414">
                <a:tc>
                  <a:txBody>
                    <a:bodyPr/>
                    <a:lstStyle/>
                    <a:p>
                      <a:pPr algn="l" fontAlgn="b"/>
                      <a:r>
                        <a:rPr lang="fr-FR" sz="1400" u="none" strike="noStrike" dirty="0">
                          <a:effectLst/>
                          <a:latin typeface="Calibri" panose="020F0502020204030204" pitchFamily="34" charset="0"/>
                        </a:rPr>
                        <a:t>MACORNAY</a:t>
                      </a:r>
                      <a:endParaRPr lang="fr-FR" sz="1400" b="0" i="0" u="none" strike="noStrike" dirty="0">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1</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1"/>
                  </a:ext>
                </a:extLst>
              </a:tr>
              <a:tr h="204414">
                <a:tc>
                  <a:txBody>
                    <a:bodyPr/>
                    <a:lstStyle/>
                    <a:p>
                      <a:pPr algn="l" fontAlgn="b"/>
                      <a:r>
                        <a:rPr lang="fr-FR" sz="1400" u="none" strike="noStrike">
                          <a:effectLst/>
                          <a:latin typeface="Calibri" panose="020F0502020204030204" pitchFamily="34" charset="0"/>
                        </a:rPr>
                        <a:t>MARNOZ</a:t>
                      </a:r>
                      <a:endParaRPr lang="fr-FR" sz="1400" b="0" i="0" u="none" strike="noStrike">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1</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2"/>
                  </a:ext>
                </a:extLst>
              </a:tr>
              <a:tr h="204414">
                <a:tc>
                  <a:txBody>
                    <a:bodyPr/>
                    <a:lstStyle/>
                    <a:p>
                      <a:pPr algn="l" fontAlgn="b"/>
                      <a:r>
                        <a:rPr lang="fr-FR" sz="1400" u="none" strike="noStrike">
                          <a:effectLst/>
                          <a:latin typeface="Calibri" panose="020F0502020204030204" pitchFamily="34" charset="0"/>
                        </a:rPr>
                        <a:t>MATHENAY</a:t>
                      </a:r>
                      <a:endParaRPr lang="fr-FR" sz="1400" b="0" i="0" u="none" strike="noStrike">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1</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3"/>
                  </a:ext>
                </a:extLst>
              </a:tr>
              <a:tr h="204414">
                <a:tc>
                  <a:txBody>
                    <a:bodyPr/>
                    <a:lstStyle/>
                    <a:p>
                      <a:pPr algn="l" fontAlgn="b"/>
                      <a:r>
                        <a:rPr lang="fr-FR" sz="1400" u="none" strike="noStrike">
                          <a:effectLst/>
                          <a:latin typeface="Calibri" panose="020F0502020204030204" pitchFamily="34" charset="0"/>
                        </a:rPr>
                        <a:t>MENOTEY</a:t>
                      </a:r>
                      <a:endParaRPr lang="fr-FR" sz="1400" b="0" i="0" u="none" strike="noStrike">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1</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4"/>
                  </a:ext>
                </a:extLst>
              </a:tr>
              <a:tr h="204414">
                <a:tc>
                  <a:txBody>
                    <a:bodyPr/>
                    <a:lstStyle/>
                    <a:p>
                      <a:pPr algn="l" fontAlgn="b"/>
                      <a:r>
                        <a:rPr lang="fr-FR" sz="1400" u="none" strike="noStrike">
                          <a:effectLst/>
                          <a:latin typeface="Calibri" panose="020F0502020204030204" pitchFamily="34" charset="0"/>
                        </a:rPr>
                        <a:t>MESNAY</a:t>
                      </a:r>
                      <a:endParaRPr lang="fr-FR" sz="1400" b="0" i="0" u="none" strike="noStrike">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1</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5"/>
                  </a:ext>
                </a:extLst>
              </a:tr>
              <a:tr h="204414">
                <a:tc>
                  <a:txBody>
                    <a:bodyPr/>
                    <a:lstStyle/>
                    <a:p>
                      <a:pPr algn="l" fontAlgn="b"/>
                      <a:r>
                        <a:rPr lang="fr-FR" sz="1400" u="none" strike="noStrike">
                          <a:effectLst/>
                          <a:latin typeface="Calibri" panose="020F0502020204030204" pitchFamily="34" charset="0"/>
                        </a:rPr>
                        <a:t>MESSIA SUR SORNE</a:t>
                      </a:r>
                      <a:endParaRPr lang="fr-FR" sz="1400" b="0" i="0" u="none" strike="noStrike">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1</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6"/>
                  </a:ext>
                </a:extLst>
              </a:tr>
              <a:tr h="204414">
                <a:tc>
                  <a:txBody>
                    <a:bodyPr/>
                    <a:lstStyle/>
                    <a:p>
                      <a:pPr algn="l" fontAlgn="b"/>
                      <a:r>
                        <a:rPr lang="fr-FR" sz="1400" u="none" strike="noStrike">
                          <a:effectLst/>
                          <a:latin typeface="Calibri" panose="020F0502020204030204" pitchFamily="34" charset="0"/>
                        </a:rPr>
                        <a:t>MONT SOUS VAUDREY</a:t>
                      </a:r>
                      <a:endParaRPr lang="fr-FR" sz="1400" b="0" i="0" u="none" strike="noStrike">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2</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7"/>
                  </a:ext>
                </a:extLst>
              </a:tr>
              <a:tr h="204414">
                <a:tc>
                  <a:txBody>
                    <a:bodyPr/>
                    <a:lstStyle/>
                    <a:p>
                      <a:pPr algn="l" fontAlgn="b"/>
                      <a:r>
                        <a:rPr lang="fr-FR" sz="1400" u="none" strike="noStrike">
                          <a:effectLst/>
                          <a:latin typeface="Calibri" panose="020F0502020204030204" pitchFamily="34" charset="0"/>
                        </a:rPr>
                        <a:t>MONTBARREY</a:t>
                      </a:r>
                      <a:endParaRPr lang="fr-FR" sz="1400" b="0" i="0" u="none" strike="noStrike">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1</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8"/>
                  </a:ext>
                </a:extLst>
              </a:tr>
              <a:tr h="204414">
                <a:tc>
                  <a:txBody>
                    <a:bodyPr/>
                    <a:lstStyle/>
                    <a:p>
                      <a:pPr algn="l" fontAlgn="b"/>
                      <a:r>
                        <a:rPr lang="fr-FR" sz="1400" u="none" strike="noStrike">
                          <a:effectLst/>
                          <a:latin typeface="Calibri" panose="020F0502020204030204" pitchFamily="34" charset="0"/>
                        </a:rPr>
                        <a:t>MONTROND</a:t>
                      </a:r>
                      <a:endParaRPr lang="fr-FR" sz="1400" b="0" i="0" u="none" strike="noStrike">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2</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9"/>
                  </a:ext>
                </a:extLst>
              </a:tr>
              <a:tr h="204414">
                <a:tc>
                  <a:txBody>
                    <a:bodyPr/>
                    <a:lstStyle/>
                    <a:p>
                      <a:pPr algn="l" fontAlgn="b"/>
                      <a:r>
                        <a:rPr lang="fr-FR" sz="1400" u="none" strike="noStrike">
                          <a:effectLst/>
                          <a:latin typeface="Calibri" panose="020F0502020204030204" pitchFamily="34" charset="0"/>
                        </a:rPr>
                        <a:t>MORBIER</a:t>
                      </a:r>
                      <a:endParaRPr lang="fr-FR" sz="1400" b="0" i="0" u="none" strike="noStrike">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3</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0"/>
                  </a:ext>
                </a:extLst>
              </a:tr>
              <a:tr h="204414">
                <a:tc>
                  <a:txBody>
                    <a:bodyPr/>
                    <a:lstStyle/>
                    <a:p>
                      <a:pPr algn="l" fontAlgn="b"/>
                      <a:r>
                        <a:rPr lang="fr-FR" sz="1400" u="none" strike="noStrike">
                          <a:effectLst/>
                          <a:latin typeface="Calibri" panose="020F0502020204030204" pitchFamily="34" charset="0"/>
                        </a:rPr>
                        <a:t>MOREZ</a:t>
                      </a:r>
                      <a:endParaRPr lang="fr-FR" sz="1400" b="0" i="0" u="none" strike="noStrike">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11</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1"/>
                  </a:ext>
                </a:extLst>
              </a:tr>
              <a:tr h="204414">
                <a:tc>
                  <a:txBody>
                    <a:bodyPr/>
                    <a:lstStyle/>
                    <a:p>
                      <a:pPr algn="l" fontAlgn="b"/>
                      <a:r>
                        <a:rPr lang="fr-FR" sz="1400" u="none" strike="noStrike">
                          <a:effectLst/>
                          <a:latin typeface="Calibri" panose="020F0502020204030204" pitchFamily="34" charset="0"/>
                        </a:rPr>
                        <a:t>MOUCHARD</a:t>
                      </a:r>
                      <a:endParaRPr lang="fr-FR" sz="1400" b="0" i="0" u="none" strike="noStrike">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2</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2"/>
                  </a:ext>
                </a:extLst>
              </a:tr>
              <a:tr h="204414">
                <a:tc>
                  <a:txBody>
                    <a:bodyPr/>
                    <a:lstStyle/>
                    <a:p>
                      <a:pPr algn="l" fontAlgn="b"/>
                      <a:r>
                        <a:rPr lang="fr-FR" sz="1400" u="none" strike="noStrike">
                          <a:effectLst/>
                          <a:latin typeface="Calibri" panose="020F0502020204030204" pitchFamily="34" charset="0"/>
                        </a:rPr>
                        <a:t>MUTIGNEY</a:t>
                      </a:r>
                      <a:endParaRPr lang="fr-FR" sz="1400" b="0" i="0" u="none" strike="noStrike">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1</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3"/>
                  </a:ext>
                </a:extLst>
              </a:tr>
              <a:tr h="204414">
                <a:tc>
                  <a:txBody>
                    <a:bodyPr/>
                    <a:lstStyle/>
                    <a:p>
                      <a:pPr algn="l" fontAlgn="b"/>
                      <a:r>
                        <a:rPr lang="fr-FR" sz="1400" u="none" strike="noStrike">
                          <a:effectLst/>
                          <a:latin typeface="Calibri" panose="020F0502020204030204" pitchFamily="34" charset="0"/>
                        </a:rPr>
                        <a:t>NANCE</a:t>
                      </a:r>
                      <a:endParaRPr lang="fr-FR" sz="1400" b="0" i="0" u="none" strike="noStrike">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1</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4"/>
                  </a:ext>
                </a:extLst>
              </a:tr>
              <a:tr h="204414">
                <a:tc>
                  <a:txBody>
                    <a:bodyPr/>
                    <a:lstStyle/>
                    <a:p>
                      <a:pPr algn="l" fontAlgn="b"/>
                      <a:r>
                        <a:rPr lang="fr-FR" sz="1400" u="none" strike="noStrike" dirty="0">
                          <a:effectLst/>
                          <a:latin typeface="Calibri" panose="020F0502020204030204" pitchFamily="34" charset="0"/>
                        </a:rPr>
                        <a:t>NEUBLANS ABERGEMENT</a:t>
                      </a:r>
                      <a:endParaRPr lang="fr-FR" sz="1400" b="0" i="0" u="none" strike="noStrike" dirty="0">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2</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5"/>
                  </a:ext>
                </a:extLst>
              </a:tr>
            </a:tbl>
          </a:graphicData>
        </a:graphic>
      </p:graphicFrame>
      <p:graphicFrame>
        <p:nvGraphicFramePr>
          <p:cNvPr id="20" name="Tableau 19"/>
          <p:cNvGraphicFramePr>
            <a:graphicFrameLocks noGrp="1"/>
          </p:cNvGraphicFramePr>
          <p:nvPr>
            <p:extLst>
              <p:ext uri="{D42A27DB-BD31-4B8C-83A1-F6EECF244321}">
                <p14:modId xmlns:p14="http://schemas.microsoft.com/office/powerpoint/2010/main" val="2312191380"/>
              </p:ext>
            </p:extLst>
          </p:nvPr>
        </p:nvGraphicFramePr>
        <p:xfrm>
          <a:off x="6681192" y="1434512"/>
          <a:ext cx="2160240" cy="5364480"/>
        </p:xfrm>
        <a:graphic>
          <a:graphicData uri="http://schemas.openxmlformats.org/drawingml/2006/table">
            <a:tbl>
              <a:tblPr>
                <a:tableStyleId>{5C22544A-7EE6-4342-B048-85BDC9FD1C3A}</a:tableStyleId>
              </a:tblPr>
              <a:tblGrid>
                <a:gridCol w="1756343">
                  <a:extLst>
                    <a:ext uri="{9D8B030D-6E8A-4147-A177-3AD203B41FA5}">
                      <a16:colId xmlns:a16="http://schemas.microsoft.com/office/drawing/2014/main" val="20000"/>
                    </a:ext>
                  </a:extLst>
                </a:gridCol>
                <a:gridCol w="403897">
                  <a:extLst>
                    <a:ext uri="{9D8B030D-6E8A-4147-A177-3AD203B41FA5}">
                      <a16:colId xmlns:a16="http://schemas.microsoft.com/office/drawing/2014/main" val="20001"/>
                    </a:ext>
                  </a:extLst>
                </a:gridCol>
              </a:tblGrid>
              <a:tr h="182897">
                <a:tc>
                  <a:txBody>
                    <a:bodyPr/>
                    <a:lstStyle/>
                    <a:p>
                      <a:pPr algn="l" fontAlgn="b"/>
                      <a:r>
                        <a:rPr lang="fr-FR" sz="1400" u="none" strike="noStrike" dirty="0">
                          <a:effectLst/>
                          <a:latin typeface="Calibri" panose="020F0502020204030204" pitchFamily="34" charset="0"/>
                        </a:rPr>
                        <a:t>ORCHAMPS</a:t>
                      </a:r>
                      <a:endParaRPr lang="fr-FR" sz="1400" b="0" i="0" u="none" strike="noStrike" dirty="0">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3</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0"/>
                  </a:ext>
                </a:extLst>
              </a:tr>
              <a:tr h="182897">
                <a:tc>
                  <a:txBody>
                    <a:bodyPr/>
                    <a:lstStyle/>
                    <a:p>
                      <a:pPr algn="l" fontAlgn="b"/>
                      <a:r>
                        <a:rPr lang="fr-FR" sz="1400" u="none" strike="noStrike">
                          <a:effectLst/>
                          <a:latin typeface="Calibri" panose="020F0502020204030204" pitchFamily="34" charset="0"/>
                        </a:rPr>
                        <a:t>OUNANS</a:t>
                      </a:r>
                      <a:endParaRPr lang="fr-FR" sz="1400" b="0" i="0" u="none" strike="noStrike">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1</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1"/>
                  </a:ext>
                </a:extLst>
              </a:tr>
              <a:tr h="182897">
                <a:tc>
                  <a:txBody>
                    <a:bodyPr/>
                    <a:lstStyle/>
                    <a:p>
                      <a:pPr algn="l" fontAlgn="b"/>
                      <a:r>
                        <a:rPr lang="fr-FR" sz="1400" u="none" strike="noStrike">
                          <a:effectLst/>
                          <a:latin typeface="Calibri" panose="020F0502020204030204" pitchFamily="34" charset="0"/>
                        </a:rPr>
                        <a:t>PAGNOZ</a:t>
                      </a:r>
                      <a:endParaRPr lang="fr-FR" sz="1400" b="0" i="0" u="none" strike="noStrike">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1</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2"/>
                  </a:ext>
                </a:extLst>
              </a:tr>
              <a:tr h="182897">
                <a:tc>
                  <a:txBody>
                    <a:bodyPr/>
                    <a:lstStyle/>
                    <a:p>
                      <a:pPr algn="l" fontAlgn="b"/>
                      <a:r>
                        <a:rPr lang="fr-FR" sz="1400" u="none" strike="noStrike">
                          <a:effectLst/>
                          <a:latin typeface="Calibri" panose="020F0502020204030204" pitchFamily="34" charset="0"/>
                        </a:rPr>
                        <a:t>PERRIGNY</a:t>
                      </a:r>
                      <a:endParaRPr lang="fr-FR" sz="1400" b="0" i="0" u="none" strike="noStrike">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1</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3"/>
                  </a:ext>
                </a:extLst>
              </a:tr>
              <a:tr h="182897">
                <a:tc>
                  <a:txBody>
                    <a:bodyPr/>
                    <a:lstStyle/>
                    <a:p>
                      <a:pPr algn="l" fontAlgn="b"/>
                      <a:r>
                        <a:rPr lang="fr-FR" sz="1400" u="none" strike="noStrike">
                          <a:effectLst/>
                          <a:latin typeface="Calibri" panose="020F0502020204030204" pitchFamily="34" charset="0"/>
                        </a:rPr>
                        <a:t>PETIT NOIR</a:t>
                      </a:r>
                      <a:endParaRPr lang="fr-FR" sz="1400" b="0" i="0" u="none" strike="noStrike">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2</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4"/>
                  </a:ext>
                </a:extLst>
              </a:tr>
              <a:tr h="182897">
                <a:tc>
                  <a:txBody>
                    <a:bodyPr/>
                    <a:lstStyle/>
                    <a:p>
                      <a:pPr algn="l" fontAlgn="b"/>
                      <a:r>
                        <a:rPr lang="fr-FR" sz="1400" u="none" strike="noStrike">
                          <a:effectLst/>
                          <a:latin typeface="Calibri" panose="020F0502020204030204" pitchFamily="34" charset="0"/>
                        </a:rPr>
                        <a:t>PLEURE</a:t>
                      </a:r>
                      <a:endParaRPr lang="fr-FR" sz="1400" b="0" i="0" u="none" strike="noStrike">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2</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5"/>
                  </a:ext>
                </a:extLst>
              </a:tr>
              <a:tr h="182897">
                <a:tc>
                  <a:txBody>
                    <a:bodyPr/>
                    <a:lstStyle/>
                    <a:p>
                      <a:pPr algn="l" fontAlgn="b"/>
                      <a:r>
                        <a:rPr lang="fr-FR" sz="1400" u="none" strike="noStrike">
                          <a:effectLst/>
                          <a:latin typeface="Calibri" panose="020F0502020204030204" pitchFamily="34" charset="0"/>
                        </a:rPr>
                        <a:t>POLIGNY</a:t>
                      </a:r>
                      <a:endParaRPr lang="fr-FR" sz="1400" b="0" i="0" u="none" strike="noStrike">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1</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6"/>
                  </a:ext>
                </a:extLst>
              </a:tr>
              <a:tr h="182897">
                <a:tc>
                  <a:txBody>
                    <a:bodyPr/>
                    <a:lstStyle/>
                    <a:p>
                      <a:pPr algn="l" fontAlgn="b"/>
                      <a:r>
                        <a:rPr lang="fr-FR" sz="1400" u="none" strike="noStrike">
                          <a:effectLst/>
                          <a:latin typeface="Calibri" panose="020F0502020204030204" pitchFamily="34" charset="0"/>
                        </a:rPr>
                        <a:t>PORT LESNEY</a:t>
                      </a:r>
                      <a:endParaRPr lang="fr-FR" sz="1400" b="0" i="0" u="none" strike="noStrike">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1</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7"/>
                  </a:ext>
                </a:extLst>
              </a:tr>
              <a:tr h="182897">
                <a:tc>
                  <a:txBody>
                    <a:bodyPr/>
                    <a:lstStyle/>
                    <a:p>
                      <a:pPr algn="l" fontAlgn="b"/>
                      <a:r>
                        <a:rPr lang="fr-FR" sz="1400" u="none" strike="noStrike">
                          <a:effectLst/>
                          <a:latin typeface="Calibri" panose="020F0502020204030204" pitchFamily="34" charset="0"/>
                        </a:rPr>
                        <a:t>PRETIN</a:t>
                      </a:r>
                      <a:endParaRPr lang="fr-FR" sz="1400" b="0" i="0" u="none" strike="noStrike">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1</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8"/>
                  </a:ext>
                </a:extLst>
              </a:tr>
              <a:tr h="182897">
                <a:tc>
                  <a:txBody>
                    <a:bodyPr/>
                    <a:lstStyle/>
                    <a:p>
                      <a:pPr algn="l" fontAlgn="b"/>
                      <a:r>
                        <a:rPr lang="fr-FR" sz="1400" u="none" strike="noStrike">
                          <a:effectLst/>
                          <a:latin typeface="Calibri" panose="020F0502020204030204" pitchFamily="34" charset="0"/>
                        </a:rPr>
                        <a:t>SAINT AUBIN</a:t>
                      </a:r>
                      <a:endParaRPr lang="fr-FR" sz="1400" b="0" i="0" u="none" strike="noStrike">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2</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9"/>
                  </a:ext>
                </a:extLst>
              </a:tr>
              <a:tr h="182897">
                <a:tc>
                  <a:txBody>
                    <a:bodyPr/>
                    <a:lstStyle/>
                    <a:p>
                      <a:pPr algn="l" fontAlgn="b"/>
                      <a:r>
                        <a:rPr lang="fr-FR" sz="1400" u="none" strike="noStrike">
                          <a:effectLst/>
                          <a:latin typeface="Calibri" panose="020F0502020204030204" pitchFamily="34" charset="0"/>
                        </a:rPr>
                        <a:t>SAINT CLAUDE</a:t>
                      </a:r>
                      <a:endParaRPr lang="fr-FR" sz="1400" b="0" i="0" u="none" strike="noStrike">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1</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0"/>
                  </a:ext>
                </a:extLst>
              </a:tr>
              <a:tr h="182897">
                <a:tc>
                  <a:txBody>
                    <a:bodyPr/>
                    <a:lstStyle/>
                    <a:p>
                      <a:pPr algn="l" fontAlgn="b"/>
                      <a:r>
                        <a:rPr lang="fr-FR" sz="1400" u="none" strike="noStrike">
                          <a:effectLst/>
                          <a:latin typeface="Calibri" panose="020F0502020204030204" pitchFamily="34" charset="0"/>
                        </a:rPr>
                        <a:t>SAINT LAURENT EN GRANDVAUX</a:t>
                      </a:r>
                      <a:endParaRPr lang="fr-FR" sz="1400" b="0" i="0" u="none" strike="noStrike">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1</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1"/>
                  </a:ext>
                </a:extLst>
              </a:tr>
              <a:tr h="182897">
                <a:tc>
                  <a:txBody>
                    <a:bodyPr/>
                    <a:lstStyle/>
                    <a:p>
                      <a:pPr algn="l" fontAlgn="b"/>
                      <a:r>
                        <a:rPr lang="fr-FR" sz="1400" u="none" strike="noStrike">
                          <a:effectLst/>
                          <a:latin typeface="Calibri" panose="020F0502020204030204" pitchFamily="34" charset="0"/>
                        </a:rPr>
                        <a:t>SALINS LES BAINS</a:t>
                      </a:r>
                      <a:endParaRPr lang="fr-FR" sz="1400" b="0" i="0" u="none" strike="noStrike">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11</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2"/>
                  </a:ext>
                </a:extLst>
              </a:tr>
              <a:tr h="182897">
                <a:tc>
                  <a:txBody>
                    <a:bodyPr/>
                    <a:lstStyle/>
                    <a:p>
                      <a:pPr algn="l" fontAlgn="b"/>
                      <a:r>
                        <a:rPr lang="fr-FR" sz="1400" u="none" strike="noStrike">
                          <a:effectLst/>
                          <a:latin typeface="Calibri" panose="020F0502020204030204" pitchFamily="34" charset="0"/>
                        </a:rPr>
                        <a:t>SOUVANS</a:t>
                      </a:r>
                      <a:endParaRPr lang="fr-FR" sz="1400" b="0" i="0" u="none" strike="noStrike">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1</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3"/>
                  </a:ext>
                </a:extLst>
              </a:tr>
              <a:tr h="182897">
                <a:tc>
                  <a:txBody>
                    <a:bodyPr/>
                    <a:lstStyle/>
                    <a:p>
                      <a:pPr algn="l" fontAlgn="b"/>
                      <a:r>
                        <a:rPr lang="fr-FR" sz="1400" u="none" strike="noStrike">
                          <a:effectLst/>
                          <a:latin typeface="Calibri" panose="020F0502020204030204" pitchFamily="34" charset="0"/>
                        </a:rPr>
                        <a:t>TASSENIERES</a:t>
                      </a:r>
                      <a:endParaRPr lang="fr-FR" sz="1400" b="0" i="0" u="none" strike="noStrike">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1</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4"/>
                  </a:ext>
                </a:extLst>
              </a:tr>
              <a:tr h="182897">
                <a:tc>
                  <a:txBody>
                    <a:bodyPr/>
                    <a:lstStyle/>
                    <a:p>
                      <a:pPr algn="l" fontAlgn="b"/>
                      <a:r>
                        <a:rPr lang="fr-FR" sz="1400" u="none" strike="noStrike">
                          <a:effectLst/>
                          <a:latin typeface="Calibri" panose="020F0502020204030204" pitchFamily="34" charset="0"/>
                        </a:rPr>
                        <a:t>TAVAUX</a:t>
                      </a:r>
                      <a:endParaRPr lang="fr-FR" sz="1400" b="0" i="0" u="none" strike="noStrike">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1</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5"/>
                  </a:ext>
                </a:extLst>
              </a:tr>
              <a:tr h="182897">
                <a:tc>
                  <a:txBody>
                    <a:bodyPr/>
                    <a:lstStyle/>
                    <a:p>
                      <a:pPr algn="l" fontAlgn="b"/>
                      <a:r>
                        <a:rPr lang="fr-FR" sz="1400" u="none" strike="noStrike">
                          <a:effectLst/>
                          <a:latin typeface="Calibri" panose="020F0502020204030204" pitchFamily="34" charset="0"/>
                        </a:rPr>
                        <a:t>TOURMONT</a:t>
                      </a:r>
                      <a:endParaRPr lang="fr-FR" sz="1400" b="0" i="0" u="none" strike="noStrike">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1</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6"/>
                  </a:ext>
                </a:extLst>
              </a:tr>
              <a:tr h="182897">
                <a:tc>
                  <a:txBody>
                    <a:bodyPr/>
                    <a:lstStyle/>
                    <a:p>
                      <a:pPr algn="l" fontAlgn="b"/>
                      <a:r>
                        <a:rPr lang="fr-FR" sz="1400" u="none" strike="noStrike">
                          <a:effectLst/>
                          <a:latin typeface="Calibri" panose="020F0502020204030204" pitchFamily="34" charset="0"/>
                        </a:rPr>
                        <a:t>VILLENEUVE D'AVAL</a:t>
                      </a:r>
                      <a:endParaRPr lang="fr-FR" sz="1400" b="0" i="0" u="none" strike="noStrike">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1</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7"/>
                  </a:ext>
                </a:extLst>
              </a:tr>
              <a:tr h="182897">
                <a:tc>
                  <a:txBody>
                    <a:bodyPr/>
                    <a:lstStyle/>
                    <a:p>
                      <a:pPr algn="l" fontAlgn="b"/>
                      <a:r>
                        <a:rPr lang="fr-FR" sz="1400" u="none" strike="noStrike">
                          <a:effectLst/>
                          <a:latin typeface="Calibri" panose="020F0502020204030204" pitchFamily="34" charset="0"/>
                        </a:rPr>
                        <a:t>VILLERS FARLAY</a:t>
                      </a:r>
                      <a:endParaRPr lang="fr-FR" sz="1400" b="0" i="0" u="none" strike="noStrike">
                        <a:effectLst/>
                        <a:latin typeface="Calibri" panose="020F0502020204030204" pitchFamily="34" charset="0"/>
                      </a:endParaRPr>
                    </a:p>
                  </a:txBody>
                  <a:tcPr marL="0" marR="0" marT="0" marB="0" anchor="b"/>
                </a:tc>
                <a:tc>
                  <a:txBody>
                    <a:bodyPr/>
                    <a:lstStyle/>
                    <a:p>
                      <a:pPr algn="ctr" fontAlgn="b"/>
                      <a:r>
                        <a:rPr lang="fr-FR" sz="1800" u="none" strike="noStrike" dirty="0">
                          <a:effectLst/>
                          <a:latin typeface="Calibri" panose="020F0502020204030204" pitchFamily="34" charset="0"/>
                        </a:rPr>
                        <a:t>1</a:t>
                      </a:r>
                      <a:endParaRPr lang="fr-FR" sz="1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8"/>
                  </a:ext>
                </a:extLst>
              </a:tr>
            </a:tbl>
          </a:graphicData>
        </a:graphic>
      </p:graphicFrame>
      <p:sp>
        <p:nvSpPr>
          <p:cNvPr id="22" name="ZoneTexte 21"/>
          <p:cNvSpPr txBox="1"/>
          <p:nvPr/>
        </p:nvSpPr>
        <p:spPr>
          <a:xfrm>
            <a:off x="2360712" y="1350692"/>
            <a:ext cx="4330858" cy="646331"/>
          </a:xfrm>
          <a:prstGeom prst="rect">
            <a:avLst/>
          </a:prstGeom>
          <a:noFill/>
        </p:spPr>
        <p:txBody>
          <a:bodyPr wrap="square" rtlCol="0">
            <a:spAutoFit/>
          </a:bodyPr>
          <a:lstStyle/>
          <a:p>
            <a:pPr algn="ctr"/>
            <a:r>
              <a:rPr lang="fr-FR" b="1" dirty="0" smtClean="0">
                <a:solidFill>
                  <a:srgbClr val="0070C0"/>
                </a:solidFill>
              </a:rPr>
              <a:t>Communes d’appartenance du personnel en parcours en 2015</a:t>
            </a:r>
            <a:endParaRPr lang="fr-FR" b="1" dirty="0">
              <a:solidFill>
                <a:srgbClr val="0070C0"/>
              </a:solidFill>
            </a:endParaRPr>
          </a:p>
        </p:txBody>
      </p:sp>
      <p:sp>
        <p:nvSpPr>
          <p:cNvPr id="21" name="ZoneTexte 20"/>
          <p:cNvSpPr txBox="1"/>
          <p:nvPr/>
        </p:nvSpPr>
        <p:spPr>
          <a:xfrm>
            <a:off x="1049467" y="197168"/>
            <a:ext cx="6953348" cy="923330"/>
          </a:xfrm>
          <a:prstGeom prst="rect">
            <a:avLst/>
          </a:prstGeom>
          <a:noFill/>
        </p:spPr>
        <p:txBody>
          <a:bodyPr wrap="square" rtlCol="0">
            <a:spAutoFit/>
          </a:bodyPr>
          <a:lstStyle/>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AG 24 juin 2016 </a:t>
            </a:r>
            <a:r>
              <a:rPr lang="fr-FR" dirty="0" err="1" smtClean="0">
                <a:solidFill>
                  <a:schemeClr val="bg2">
                    <a:lumMod val="50000"/>
                  </a:schemeClr>
                </a:solidFill>
                <a:effectLst>
                  <a:reflection blurRad="6350" stA="55000" endA="300" endPos="45500" dir="5400000" sy="-100000" algn="bl" rotWithShape="0"/>
                </a:effectLst>
                <a:latin typeface="Calibri" panose="020F0502020204030204" pitchFamily="34" charset="0"/>
              </a:rPr>
              <a:t>Ounans</a:t>
            </a: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  </a:t>
            </a:r>
          </a:p>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Rapport d’activité</a:t>
            </a:r>
          </a:p>
          <a:p>
            <a:pPr algn="ctr"/>
            <a:r>
              <a:rPr lang="fr-FR" b="1" dirty="0" smtClean="0">
                <a:effectLst>
                  <a:reflection blurRad="6350" stA="55000" endA="300" endPos="45500" dir="5400000" sy="-100000" algn="bl" rotWithShape="0"/>
                </a:effectLst>
                <a:latin typeface="Calibri" panose="020F0502020204030204" pitchFamily="34" charset="0"/>
              </a:rPr>
              <a:t>II - Les Chantiers d’insertion</a:t>
            </a:r>
            <a:endParaRPr lang="fr-FR" b="1" dirty="0">
              <a:effectLst>
                <a:reflection blurRad="6350" stA="55000" endA="300" endPos="45500" dir="5400000" sy="-100000" algn="bl" rotWithShape="0"/>
              </a:effectLst>
              <a:latin typeface="Calibri" panose="020F0502020204030204" pitchFamily="34" charset="0"/>
            </a:endParaRPr>
          </a:p>
        </p:txBody>
      </p:sp>
    </p:spTree>
    <p:extLst>
      <p:ext uri="{BB962C8B-B14F-4D97-AF65-F5344CB8AC3E}">
        <p14:creationId xmlns:p14="http://schemas.microsoft.com/office/powerpoint/2010/main" val="2595497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4F8C95-9CFF-4050-AA33-7AE01EB79DB7}" type="slidenum">
              <a:rPr lang="fr-FR" altLang="fr-FR" smtClean="0"/>
              <a:pPr/>
              <a:t>11</a:t>
            </a:fld>
            <a:endParaRPr lang="fr-FR" altLang="fr-FR"/>
          </a:p>
        </p:txBody>
      </p:sp>
      <p:grpSp>
        <p:nvGrpSpPr>
          <p:cNvPr id="5" name="Groupe 4"/>
          <p:cNvGrpSpPr/>
          <p:nvPr/>
        </p:nvGrpSpPr>
        <p:grpSpPr>
          <a:xfrm>
            <a:off x="-96778" y="0"/>
            <a:ext cx="10002778" cy="6858000"/>
            <a:chOff x="-96778" y="0"/>
            <a:chExt cx="10002778" cy="6858000"/>
          </a:xfrm>
        </p:grpSpPr>
        <p:sp>
          <p:nvSpPr>
            <p:cNvPr id="6" name="Rectangle 17"/>
            <p:cNvSpPr>
              <a:spLocks noChangeArrowheads="1"/>
            </p:cNvSpPr>
            <p:nvPr/>
          </p:nvSpPr>
          <p:spPr bwMode="auto">
            <a:xfrm>
              <a:off x="1" y="0"/>
              <a:ext cx="271727" cy="6858000"/>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sp>
          <p:nvSpPr>
            <p:cNvPr id="7" name="Text Box 19"/>
            <p:cNvSpPr txBox="1">
              <a:spLocks noChangeArrowheads="1"/>
            </p:cNvSpPr>
            <p:nvPr/>
          </p:nvSpPr>
          <p:spPr bwMode="auto">
            <a:xfrm rot="10800000">
              <a:off x="-96778" y="838200"/>
              <a:ext cx="4308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fr-FR" altLang="fr-FR" sz="1600" i="1" dirty="0">
                  <a:latin typeface="Tahoma" pitchFamily="34" charset="0"/>
                </a:rPr>
                <a:t>www.terre-emplois.org</a:t>
              </a:r>
            </a:p>
          </p:txBody>
        </p:sp>
        <p:sp>
          <p:nvSpPr>
            <p:cNvPr id="8" name="Rectangle 7"/>
            <p:cNvSpPr>
              <a:spLocks noChangeArrowheads="1"/>
            </p:cNvSpPr>
            <p:nvPr/>
          </p:nvSpPr>
          <p:spPr bwMode="auto">
            <a:xfrm>
              <a:off x="271728" y="1272337"/>
              <a:ext cx="9634272" cy="78355"/>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pic>
          <p:nvPicPr>
            <p:cNvPr id="9" name="Image 8" descr="K:\DUI 2016 documents modifiables\Personnages vert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464" y="5651262"/>
              <a:ext cx="544636" cy="1046401"/>
            </a:xfrm>
            <a:prstGeom prst="rect">
              <a:avLst/>
            </a:prstGeom>
            <a:noFill/>
            <a:ln>
              <a:noFill/>
            </a:ln>
          </p:spPr>
        </p:pic>
        <p:grpSp>
          <p:nvGrpSpPr>
            <p:cNvPr id="10" name="Groupe 9"/>
            <p:cNvGrpSpPr/>
            <p:nvPr/>
          </p:nvGrpSpPr>
          <p:grpSpPr>
            <a:xfrm>
              <a:off x="271728" y="0"/>
              <a:ext cx="9634272" cy="1270339"/>
              <a:chOff x="271728" y="0"/>
              <a:chExt cx="9634272" cy="1270339"/>
            </a:xfrm>
          </p:grpSpPr>
          <p:pic>
            <p:nvPicPr>
              <p:cNvPr id="12" name="Picture 21" descr="K:\RAPPORT D'ACTIVITE 2016\logo-agate-perspecti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28" y="0"/>
                <a:ext cx="2270958" cy="127033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42686" y="0"/>
                <a:ext cx="7363314" cy="127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aphicFrame>
        <p:nvGraphicFramePr>
          <p:cNvPr id="4" name="Tableau 3"/>
          <p:cNvGraphicFramePr>
            <a:graphicFrameLocks noGrp="1"/>
          </p:cNvGraphicFramePr>
          <p:nvPr>
            <p:extLst>
              <p:ext uri="{D42A27DB-BD31-4B8C-83A1-F6EECF244321}">
                <p14:modId xmlns:p14="http://schemas.microsoft.com/office/powerpoint/2010/main" val="40971541"/>
              </p:ext>
            </p:extLst>
          </p:nvPr>
        </p:nvGraphicFramePr>
        <p:xfrm>
          <a:off x="3152800" y="2151102"/>
          <a:ext cx="2910309" cy="4023360"/>
        </p:xfrm>
        <a:graphic>
          <a:graphicData uri="http://schemas.openxmlformats.org/drawingml/2006/table">
            <a:tbl>
              <a:tblPr>
                <a:tableStyleId>{5C22544A-7EE6-4342-B048-85BDC9FD1C3A}</a:tableStyleId>
              </a:tblPr>
              <a:tblGrid>
                <a:gridCol w="1182117">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tblGrid>
              <a:tr h="157956">
                <a:tc rowSpan="22">
                  <a:txBody>
                    <a:bodyPr/>
                    <a:lstStyle/>
                    <a:p>
                      <a:pPr algn="ctr" fontAlgn="ctr"/>
                      <a:r>
                        <a:rPr lang="fr-FR" sz="1200" u="none" strike="noStrike" dirty="0">
                          <a:effectLst/>
                          <a:latin typeface="Calibri" panose="020F0502020204030204" pitchFamily="34" charset="0"/>
                        </a:rPr>
                        <a:t>Agents de </a:t>
                      </a:r>
                      <a:br>
                        <a:rPr lang="fr-FR" sz="1200" u="none" strike="noStrike" dirty="0">
                          <a:effectLst/>
                          <a:latin typeface="Calibri" panose="020F0502020204030204" pitchFamily="34" charset="0"/>
                        </a:rPr>
                      </a:br>
                      <a:r>
                        <a:rPr lang="fr-FR" sz="1200" u="none" strike="noStrike" dirty="0">
                          <a:effectLst/>
                          <a:latin typeface="Calibri" panose="020F0502020204030204" pitchFamily="34" charset="0"/>
                        </a:rPr>
                        <a:t>l'environnement </a:t>
                      </a:r>
                      <a:br>
                        <a:rPr lang="fr-FR" sz="1200" u="none" strike="noStrike" dirty="0">
                          <a:effectLst/>
                          <a:latin typeface="Calibri" panose="020F0502020204030204" pitchFamily="34" charset="0"/>
                        </a:rPr>
                      </a:br>
                      <a:r>
                        <a:rPr lang="fr-FR" sz="1200" u="none" strike="noStrike" dirty="0">
                          <a:effectLst/>
                          <a:latin typeface="Calibri" panose="020F0502020204030204" pitchFamily="34" charset="0"/>
                        </a:rPr>
                        <a:t>équipe de CHOISEY</a:t>
                      </a:r>
                      <a:endParaRPr lang="fr-FR" sz="1200" b="0" i="0" u="none" strike="noStrike" dirty="0">
                        <a:effectLst/>
                        <a:latin typeface="Calibri" panose="020F0502020204030204" pitchFamily="34" charset="0"/>
                      </a:endParaRPr>
                    </a:p>
                  </a:txBody>
                  <a:tcPr marL="0" marR="0" marT="0" marB="0" anchor="ctr"/>
                </a:tc>
                <a:tc>
                  <a:txBody>
                    <a:bodyPr/>
                    <a:lstStyle/>
                    <a:p>
                      <a:pPr algn="l" fontAlgn="b"/>
                      <a:r>
                        <a:rPr lang="fr-FR" sz="1200" u="none" strike="noStrike">
                          <a:effectLst/>
                          <a:latin typeface="Calibri" panose="020F0502020204030204" pitchFamily="34" charset="0"/>
                        </a:rPr>
                        <a:t>AFFRIEE</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dirty="0" err="1">
                          <a:effectLst/>
                          <a:latin typeface="Calibri" panose="020F0502020204030204" pitchFamily="34" charset="0"/>
                        </a:rPr>
                        <a:t>Oussou</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0"/>
                  </a:ext>
                </a:extLst>
              </a:tr>
              <a:tr h="157956">
                <a:tc vMerge="1">
                  <a:txBody>
                    <a:bodyPr/>
                    <a:lstStyle/>
                    <a:p>
                      <a:endParaRPr lang="fr-FR"/>
                    </a:p>
                  </a:txBody>
                  <a:tcPr/>
                </a:tc>
                <a:tc>
                  <a:txBody>
                    <a:bodyPr/>
                    <a:lstStyle/>
                    <a:p>
                      <a:pPr algn="l" fontAlgn="b"/>
                      <a:r>
                        <a:rPr lang="fr-FR" sz="1200" u="none" strike="noStrike">
                          <a:effectLst/>
                          <a:latin typeface="Calibri" panose="020F0502020204030204" pitchFamily="34" charset="0"/>
                        </a:rPr>
                        <a:t>AMIOT</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a:effectLst/>
                          <a:latin typeface="Calibri" panose="020F0502020204030204" pitchFamily="34" charset="0"/>
                        </a:rPr>
                        <a:t>Christian</a:t>
                      </a:r>
                      <a:endParaRPr lang="fr-FR" sz="12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01"/>
                  </a:ext>
                </a:extLst>
              </a:tr>
              <a:tr h="157956">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AMREIN</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a:effectLst/>
                          <a:latin typeface="Calibri" panose="020F0502020204030204" pitchFamily="34" charset="0"/>
                        </a:rPr>
                        <a:t>Thomas</a:t>
                      </a:r>
                      <a:endParaRPr lang="fr-FR" sz="12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02"/>
                  </a:ext>
                </a:extLst>
              </a:tr>
              <a:tr h="157956">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BAUER</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a:effectLst/>
                          <a:latin typeface="Calibri" panose="020F0502020204030204" pitchFamily="34" charset="0"/>
                        </a:rPr>
                        <a:t>René</a:t>
                      </a:r>
                      <a:endParaRPr lang="fr-FR" sz="12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03"/>
                  </a:ext>
                </a:extLst>
              </a:tr>
              <a:tr h="157956">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BELZUNG</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a:effectLst/>
                          <a:latin typeface="Calibri" panose="020F0502020204030204" pitchFamily="34" charset="0"/>
                        </a:rPr>
                        <a:t>Emilien</a:t>
                      </a:r>
                      <a:endParaRPr lang="fr-FR" sz="12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04"/>
                  </a:ext>
                </a:extLst>
              </a:tr>
              <a:tr h="157956">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CHEVRIAUX</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a:effectLst/>
                          <a:latin typeface="Calibri" panose="020F0502020204030204" pitchFamily="34" charset="0"/>
                        </a:rPr>
                        <a:t>Gaëlle</a:t>
                      </a:r>
                      <a:endParaRPr lang="fr-FR" sz="12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05"/>
                  </a:ext>
                </a:extLst>
              </a:tr>
              <a:tr h="157956">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DANNE</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a:effectLst/>
                          <a:latin typeface="Calibri" panose="020F0502020204030204" pitchFamily="34" charset="0"/>
                        </a:rPr>
                        <a:t>Michel</a:t>
                      </a:r>
                      <a:endParaRPr lang="fr-FR" sz="12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06"/>
                  </a:ext>
                </a:extLst>
              </a:tr>
              <a:tr h="157956">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DOMAIN</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Jérémy</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7"/>
                  </a:ext>
                </a:extLst>
              </a:tr>
              <a:tr h="157956">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EL OUAZDYA</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a:effectLst/>
                          <a:latin typeface="Calibri" panose="020F0502020204030204" pitchFamily="34" charset="0"/>
                        </a:rPr>
                        <a:t>Omar</a:t>
                      </a:r>
                      <a:endParaRPr lang="fr-FR" sz="12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08"/>
                  </a:ext>
                </a:extLst>
              </a:tr>
              <a:tr h="157956">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EUVRARD</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a:effectLst/>
                          <a:latin typeface="Calibri" panose="020F0502020204030204" pitchFamily="34" charset="0"/>
                        </a:rPr>
                        <a:t>Anthony</a:t>
                      </a:r>
                      <a:endParaRPr lang="fr-FR" sz="12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09"/>
                  </a:ext>
                </a:extLst>
              </a:tr>
              <a:tr h="157956">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GHALY</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a:effectLst/>
                          <a:latin typeface="Calibri" panose="020F0502020204030204" pitchFamily="34" charset="0"/>
                        </a:rPr>
                        <a:t>Abderrazah</a:t>
                      </a:r>
                      <a:endParaRPr lang="fr-FR" sz="12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10"/>
                  </a:ext>
                </a:extLst>
              </a:tr>
              <a:tr h="157956">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GIRARD</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a:effectLst/>
                          <a:latin typeface="Calibri" panose="020F0502020204030204" pitchFamily="34" charset="0"/>
                        </a:rPr>
                        <a:t>Marc </a:t>
                      </a:r>
                      <a:endParaRPr lang="fr-FR" sz="12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11"/>
                  </a:ext>
                </a:extLst>
              </a:tr>
              <a:tr h="157956">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GRANDSART</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a:effectLst/>
                          <a:latin typeface="Calibri" panose="020F0502020204030204" pitchFamily="34" charset="0"/>
                        </a:rPr>
                        <a:t>Nicolas</a:t>
                      </a:r>
                      <a:endParaRPr lang="fr-FR" sz="12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12"/>
                  </a:ext>
                </a:extLst>
              </a:tr>
              <a:tr h="157956">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JEANNIN</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a:effectLst/>
                          <a:latin typeface="Calibri" panose="020F0502020204030204" pitchFamily="34" charset="0"/>
                        </a:rPr>
                        <a:t>Ludovic</a:t>
                      </a:r>
                      <a:endParaRPr lang="fr-FR" sz="12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13"/>
                  </a:ext>
                </a:extLst>
              </a:tr>
              <a:tr h="157956">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KARDALI</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a:effectLst/>
                          <a:latin typeface="Calibri" panose="020F0502020204030204" pitchFamily="34" charset="0"/>
                        </a:rPr>
                        <a:t>Khalid</a:t>
                      </a:r>
                      <a:endParaRPr lang="fr-FR" sz="12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14"/>
                  </a:ext>
                </a:extLst>
              </a:tr>
              <a:tr h="157956">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KOSIAK</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a:effectLst/>
                          <a:latin typeface="Calibri" panose="020F0502020204030204" pitchFamily="34" charset="0"/>
                        </a:rPr>
                        <a:t>Jocelyn</a:t>
                      </a:r>
                      <a:endParaRPr lang="fr-FR" sz="12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15"/>
                  </a:ext>
                </a:extLst>
              </a:tr>
              <a:tr h="157956">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LAFONT</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Steve </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6"/>
                  </a:ext>
                </a:extLst>
              </a:tr>
              <a:tr h="157956">
                <a:tc vMerge="1">
                  <a:txBody>
                    <a:bodyPr/>
                    <a:lstStyle/>
                    <a:p>
                      <a:endParaRPr lang="fr-FR"/>
                    </a:p>
                  </a:txBody>
                  <a:tcPr/>
                </a:tc>
                <a:tc>
                  <a:txBody>
                    <a:bodyPr/>
                    <a:lstStyle/>
                    <a:p>
                      <a:pPr algn="l" fontAlgn="b"/>
                      <a:r>
                        <a:rPr lang="fr-FR" sz="1200" u="none" strike="noStrike">
                          <a:effectLst/>
                          <a:latin typeface="Calibri" panose="020F0502020204030204" pitchFamily="34" charset="0"/>
                        </a:rPr>
                        <a:t>MELNIK</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dirty="0" err="1">
                          <a:effectLst/>
                          <a:latin typeface="Calibri" panose="020F0502020204030204" pitchFamily="34" charset="0"/>
                        </a:rPr>
                        <a:t>Korin</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7"/>
                  </a:ext>
                </a:extLst>
              </a:tr>
              <a:tr h="157956">
                <a:tc vMerge="1">
                  <a:txBody>
                    <a:bodyPr/>
                    <a:lstStyle/>
                    <a:p>
                      <a:endParaRPr lang="fr-FR"/>
                    </a:p>
                  </a:txBody>
                  <a:tcPr/>
                </a:tc>
                <a:tc>
                  <a:txBody>
                    <a:bodyPr/>
                    <a:lstStyle/>
                    <a:p>
                      <a:pPr algn="l" fontAlgn="b"/>
                      <a:r>
                        <a:rPr lang="fr-FR" sz="1200" u="none" strike="noStrike">
                          <a:effectLst/>
                          <a:latin typeface="Calibri" panose="020F0502020204030204" pitchFamily="34" charset="0"/>
                        </a:rPr>
                        <a:t>MURTAZA</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dirty="0" err="1">
                          <a:effectLst/>
                          <a:latin typeface="Calibri" panose="020F0502020204030204" pitchFamily="34" charset="0"/>
                        </a:rPr>
                        <a:t>Dogan</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8"/>
                  </a:ext>
                </a:extLst>
              </a:tr>
              <a:tr h="157956">
                <a:tc vMerge="1">
                  <a:txBody>
                    <a:bodyPr/>
                    <a:lstStyle/>
                    <a:p>
                      <a:endParaRPr lang="fr-FR"/>
                    </a:p>
                  </a:txBody>
                  <a:tcPr/>
                </a:tc>
                <a:tc>
                  <a:txBody>
                    <a:bodyPr/>
                    <a:lstStyle/>
                    <a:p>
                      <a:pPr algn="l" fontAlgn="b"/>
                      <a:r>
                        <a:rPr lang="fr-FR" sz="1200" u="none" strike="noStrike">
                          <a:effectLst/>
                          <a:latin typeface="Calibri" panose="020F0502020204030204" pitchFamily="34" charset="0"/>
                        </a:rPr>
                        <a:t>PAULIN</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Mathieu</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9"/>
                  </a:ext>
                </a:extLst>
              </a:tr>
              <a:tr h="157956">
                <a:tc vMerge="1">
                  <a:txBody>
                    <a:bodyPr/>
                    <a:lstStyle/>
                    <a:p>
                      <a:endParaRPr lang="fr-FR"/>
                    </a:p>
                  </a:txBody>
                  <a:tcPr/>
                </a:tc>
                <a:tc>
                  <a:txBody>
                    <a:bodyPr/>
                    <a:lstStyle/>
                    <a:p>
                      <a:pPr algn="l" fontAlgn="b"/>
                      <a:r>
                        <a:rPr lang="fr-FR" sz="1200" u="none" strike="noStrike">
                          <a:effectLst/>
                          <a:latin typeface="Calibri" panose="020F0502020204030204" pitchFamily="34" charset="0"/>
                        </a:rPr>
                        <a:t>VARRAUT</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Jackie</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20"/>
                  </a:ext>
                </a:extLst>
              </a:tr>
              <a:tr h="157956">
                <a:tc vMerge="1">
                  <a:txBody>
                    <a:bodyPr/>
                    <a:lstStyle/>
                    <a:p>
                      <a:endParaRPr lang="fr-FR"/>
                    </a:p>
                  </a:txBody>
                  <a:tcPr/>
                </a:tc>
                <a:tc>
                  <a:txBody>
                    <a:bodyPr/>
                    <a:lstStyle/>
                    <a:p>
                      <a:pPr algn="l" fontAlgn="b"/>
                      <a:r>
                        <a:rPr lang="fr-FR" sz="1200" u="none" strike="noStrike">
                          <a:effectLst/>
                          <a:latin typeface="Calibri" panose="020F0502020204030204" pitchFamily="34" charset="0"/>
                        </a:rPr>
                        <a:t>VERNIER</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Sabrina</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21"/>
                  </a:ext>
                </a:extLst>
              </a:tr>
            </a:tbl>
          </a:graphicData>
        </a:graphic>
      </p:graphicFrame>
      <p:graphicFrame>
        <p:nvGraphicFramePr>
          <p:cNvPr id="14" name="Tableau 13"/>
          <p:cNvGraphicFramePr>
            <a:graphicFrameLocks noGrp="1"/>
          </p:cNvGraphicFramePr>
          <p:nvPr>
            <p:extLst>
              <p:ext uri="{D42A27DB-BD31-4B8C-83A1-F6EECF244321}">
                <p14:modId xmlns:p14="http://schemas.microsoft.com/office/powerpoint/2010/main" val="2690495580"/>
              </p:ext>
            </p:extLst>
          </p:nvPr>
        </p:nvGraphicFramePr>
        <p:xfrm>
          <a:off x="271728" y="2191476"/>
          <a:ext cx="2808312" cy="3459786"/>
        </p:xfrm>
        <a:graphic>
          <a:graphicData uri="http://schemas.openxmlformats.org/drawingml/2006/table">
            <a:tbl>
              <a:tblPr>
                <a:tableStyleId>{5C22544A-7EE6-4342-B048-85BDC9FD1C3A}</a:tableStyleId>
              </a:tblPr>
              <a:tblGrid>
                <a:gridCol w="1152128">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tblGrid>
              <a:tr h="182897">
                <a:tc rowSpan="19">
                  <a:txBody>
                    <a:bodyPr/>
                    <a:lstStyle/>
                    <a:p>
                      <a:pPr algn="ctr" fontAlgn="ctr"/>
                      <a:r>
                        <a:rPr lang="fr-FR" sz="1100" u="none" strike="noStrike" dirty="0">
                          <a:effectLst/>
                          <a:latin typeface="Calibri" panose="020F0502020204030204" pitchFamily="34" charset="0"/>
                        </a:rPr>
                        <a:t>Agents de </a:t>
                      </a:r>
                      <a:br>
                        <a:rPr lang="fr-FR" sz="1100" u="none" strike="noStrike" dirty="0">
                          <a:effectLst/>
                          <a:latin typeface="Calibri" panose="020F0502020204030204" pitchFamily="34" charset="0"/>
                        </a:rPr>
                      </a:br>
                      <a:r>
                        <a:rPr lang="fr-FR" sz="1100" u="none" strike="noStrike" dirty="0">
                          <a:effectLst/>
                          <a:latin typeface="Calibri" panose="020F0502020204030204" pitchFamily="34" charset="0"/>
                        </a:rPr>
                        <a:t>l'environnement </a:t>
                      </a:r>
                      <a:br>
                        <a:rPr lang="fr-FR" sz="1100" u="none" strike="noStrike" dirty="0">
                          <a:effectLst/>
                          <a:latin typeface="Calibri" panose="020F0502020204030204" pitchFamily="34" charset="0"/>
                        </a:rPr>
                      </a:br>
                      <a:r>
                        <a:rPr lang="fr-FR" sz="1100" u="none" strike="noStrike" dirty="0">
                          <a:effectLst/>
                          <a:latin typeface="Calibri" panose="020F0502020204030204" pitchFamily="34" charset="0"/>
                        </a:rPr>
                        <a:t>équipe de CHAUSSIN</a:t>
                      </a:r>
                      <a:endParaRPr lang="fr-FR" sz="1100" b="0" i="0" u="none" strike="noStrike" dirty="0">
                        <a:effectLst/>
                        <a:latin typeface="Calibri" panose="020F0502020204030204" pitchFamily="34" charset="0"/>
                      </a:endParaRPr>
                    </a:p>
                  </a:txBody>
                  <a:tcPr marL="0" marR="0" marT="0" marB="0" anchor="ctr"/>
                </a:tc>
                <a:tc>
                  <a:txBody>
                    <a:bodyPr/>
                    <a:lstStyle/>
                    <a:p>
                      <a:pPr algn="l" fontAlgn="b"/>
                      <a:r>
                        <a:rPr lang="fr-FR" sz="1100" u="none" strike="noStrike">
                          <a:effectLst/>
                          <a:latin typeface="Calibri" panose="020F0502020204030204" pitchFamily="34" charset="0"/>
                        </a:rPr>
                        <a:t>BATASAGHO</a:t>
                      </a:r>
                      <a:endParaRPr lang="fr-FR" sz="1100" b="0" i="0" u="none" strike="noStrike">
                        <a:effectLst/>
                        <a:latin typeface="Calibri" panose="020F0502020204030204" pitchFamily="34" charset="0"/>
                      </a:endParaRPr>
                    </a:p>
                  </a:txBody>
                  <a:tcPr marL="0" marR="0" marT="0" marB="0" anchor="b"/>
                </a:tc>
                <a:tc>
                  <a:txBody>
                    <a:bodyPr/>
                    <a:lstStyle/>
                    <a:p>
                      <a:pPr algn="l" fontAlgn="b"/>
                      <a:r>
                        <a:rPr lang="fr-FR" sz="1100" u="none" strike="noStrike" dirty="0" err="1">
                          <a:effectLst/>
                          <a:latin typeface="Calibri" panose="020F0502020204030204" pitchFamily="34" charset="0"/>
                        </a:rPr>
                        <a:t>Vahan</a:t>
                      </a:r>
                      <a:endParaRPr lang="fr-FR" sz="11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0"/>
                  </a:ext>
                </a:extLst>
              </a:tr>
              <a:tr h="182897">
                <a:tc vMerge="1">
                  <a:txBody>
                    <a:bodyPr/>
                    <a:lstStyle/>
                    <a:p>
                      <a:endParaRPr lang="fr-FR"/>
                    </a:p>
                  </a:txBody>
                  <a:tcPr/>
                </a:tc>
                <a:tc>
                  <a:txBody>
                    <a:bodyPr/>
                    <a:lstStyle/>
                    <a:p>
                      <a:pPr algn="l" fontAlgn="b"/>
                      <a:r>
                        <a:rPr lang="fr-FR" sz="1100" u="none" strike="noStrike" dirty="0">
                          <a:effectLst/>
                          <a:latin typeface="Calibri" panose="020F0502020204030204" pitchFamily="34" charset="0"/>
                        </a:rPr>
                        <a:t>BAUDET</a:t>
                      </a:r>
                      <a:endParaRPr lang="fr-FR" sz="1100" b="0" i="0" u="none" strike="noStrike" dirty="0">
                        <a:effectLst/>
                        <a:latin typeface="Calibri" panose="020F0502020204030204" pitchFamily="34" charset="0"/>
                      </a:endParaRPr>
                    </a:p>
                  </a:txBody>
                  <a:tcPr marL="0" marR="0" marT="0" marB="0" anchor="b"/>
                </a:tc>
                <a:tc>
                  <a:txBody>
                    <a:bodyPr/>
                    <a:lstStyle/>
                    <a:p>
                      <a:pPr algn="l" fontAlgn="b"/>
                      <a:r>
                        <a:rPr lang="fr-FR" sz="1100" u="none" strike="noStrike" dirty="0">
                          <a:effectLst/>
                          <a:latin typeface="Calibri" panose="020F0502020204030204" pitchFamily="34" charset="0"/>
                        </a:rPr>
                        <a:t>David</a:t>
                      </a:r>
                      <a:endParaRPr lang="fr-FR" sz="11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1"/>
                  </a:ext>
                </a:extLst>
              </a:tr>
              <a:tr h="182897">
                <a:tc vMerge="1">
                  <a:txBody>
                    <a:bodyPr/>
                    <a:lstStyle/>
                    <a:p>
                      <a:endParaRPr lang="fr-FR"/>
                    </a:p>
                  </a:txBody>
                  <a:tcPr/>
                </a:tc>
                <a:tc>
                  <a:txBody>
                    <a:bodyPr/>
                    <a:lstStyle/>
                    <a:p>
                      <a:pPr algn="l" fontAlgn="b"/>
                      <a:r>
                        <a:rPr lang="fr-FR" sz="1100" u="none" strike="noStrike" dirty="0">
                          <a:effectLst/>
                          <a:latin typeface="Calibri" panose="020F0502020204030204" pitchFamily="34" charset="0"/>
                        </a:rPr>
                        <a:t>BERTRAND</a:t>
                      </a:r>
                      <a:endParaRPr lang="fr-FR" sz="1100" b="0" i="0" u="none" strike="noStrike" dirty="0">
                        <a:effectLst/>
                        <a:latin typeface="Calibri" panose="020F0502020204030204" pitchFamily="34" charset="0"/>
                      </a:endParaRPr>
                    </a:p>
                  </a:txBody>
                  <a:tcPr marL="0" marR="0" marT="0" marB="0" anchor="b"/>
                </a:tc>
                <a:tc>
                  <a:txBody>
                    <a:bodyPr/>
                    <a:lstStyle/>
                    <a:p>
                      <a:pPr algn="l" fontAlgn="b"/>
                      <a:r>
                        <a:rPr lang="fr-FR" sz="1100" u="none" strike="noStrike">
                          <a:effectLst/>
                          <a:latin typeface="Calibri" panose="020F0502020204030204" pitchFamily="34" charset="0"/>
                        </a:rPr>
                        <a:t>Philippe</a:t>
                      </a:r>
                      <a:endParaRPr lang="fr-FR" sz="11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02"/>
                  </a:ext>
                </a:extLst>
              </a:tr>
              <a:tr h="182897">
                <a:tc vMerge="1">
                  <a:txBody>
                    <a:bodyPr/>
                    <a:lstStyle/>
                    <a:p>
                      <a:endParaRPr lang="fr-FR"/>
                    </a:p>
                  </a:txBody>
                  <a:tcPr/>
                </a:tc>
                <a:tc>
                  <a:txBody>
                    <a:bodyPr/>
                    <a:lstStyle/>
                    <a:p>
                      <a:pPr algn="l" fontAlgn="b"/>
                      <a:r>
                        <a:rPr lang="fr-FR" sz="1100" u="none" strike="noStrike" dirty="0">
                          <a:effectLst/>
                          <a:latin typeface="Calibri" panose="020F0502020204030204" pitchFamily="34" charset="0"/>
                        </a:rPr>
                        <a:t>BIDEAUX</a:t>
                      </a:r>
                      <a:endParaRPr lang="fr-FR" sz="1100" b="0" i="0" u="none" strike="noStrike" dirty="0">
                        <a:effectLst/>
                        <a:latin typeface="Calibri" panose="020F0502020204030204" pitchFamily="34" charset="0"/>
                      </a:endParaRPr>
                    </a:p>
                  </a:txBody>
                  <a:tcPr marL="0" marR="0" marT="0" marB="0" anchor="b"/>
                </a:tc>
                <a:tc>
                  <a:txBody>
                    <a:bodyPr/>
                    <a:lstStyle/>
                    <a:p>
                      <a:pPr algn="l" fontAlgn="b"/>
                      <a:r>
                        <a:rPr lang="fr-FR" sz="1100" u="none" strike="noStrike" dirty="0">
                          <a:effectLst/>
                          <a:latin typeface="Calibri" panose="020F0502020204030204" pitchFamily="34" charset="0"/>
                        </a:rPr>
                        <a:t>Philippe</a:t>
                      </a:r>
                      <a:endParaRPr lang="fr-FR" sz="11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3"/>
                  </a:ext>
                </a:extLst>
              </a:tr>
              <a:tr h="182897">
                <a:tc vMerge="1">
                  <a:txBody>
                    <a:bodyPr/>
                    <a:lstStyle/>
                    <a:p>
                      <a:endParaRPr lang="fr-FR"/>
                    </a:p>
                  </a:txBody>
                  <a:tcPr/>
                </a:tc>
                <a:tc>
                  <a:txBody>
                    <a:bodyPr/>
                    <a:lstStyle/>
                    <a:p>
                      <a:pPr algn="l" fontAlgn="b"/>
                      <a:r>
                        <a:rPr lang="fr-FR" sz="1100" u="none" strike="noStrike" dirty="0">
                          <a:effectLst/>
                          <a:latin typeface="Calibri" panose="020F0502020204030204" pitchFamily="34" charset="0"/>
                        </a:rPr>
                        <a:t>CASTALDO</a:t>
                      </a:r>
                      <a:endParaRPr lang="fr-FR" sz="1100" b="0" i="0" u="none" strike="noStrike" dirty="0">
                        <a:effectLst/>
                        <a:latin typeface="Calibri" panose="020F0502020204030204" pitchFamily="34" charset="0"/>
                      </a:endParaRPr>
                    </a:p>
                  </a:txBody>
                  <a:tcPr marL="0" marR="0" marT="0" marB="0" anchor="b"/>
                </a:tc>
                <a:tc>
                  <a:txBody>
                    <a:bodyPr/>
                    <a:lstStyle/>
                    <a:p>
                      <a:pPr algn="l" fontAlgn="b"/>
                      <a:r>
                        <a:rPr lang="fr-FR" sz="1100" u="none" strike="noStrike" dirty="0">
                          <a:effectLst/>
                          <a:latin typeface="Calibri" panose="020F0502020204030204" pitchFamily="34" charset="0"/>
                        </a:rPr>
                        <a:t>Clint</a:t>
                      </a:r>
                      <a:endParaRPr lang="fr-FR" sz="11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4"/>
                  </a:ext>
                </a:extLst>
              </a:tr>
              <a:tr h="182897">
                <a:tc vMerge="1">
                  <a:txBody>
                    <a:bodyPr/>
                    <a:lstStyle/>
                    <a:p>
                      <a:endParaRPr lang="fr-FR"/>
                    </a:p>
                  </a:txBody>
                  <a:tcPr/>
                </a:tc>
                <a:tc>
                  <a:txBody>
                    <a:bodyPr/>
                    <a:lstStyle/>
                    <a:p>
                      <a:pPr algn="l" fontAlgn="b"/>
                      <a:r>
                        <a:rPr lang="fr-FR" sz="1100" u="none" strike="noStrike" dirty="0">
                          <a:effectLst/>
                          <a:latin typeface="Calibri" panose="020F0502020204030204" pitchFamily="34" charset="0"/>
                        </a:rPr>
                        <a:t>GAILLARD</a:t>
                      </a:r>
                      <a:endParaRPr lang="fr-FR" sz="1100" b="0" i="0" u="none" strike="noStrike" dirty="0">
                        <a:effectLst/>
                        <a:latin typeface="Calibri" panose="020F0502020204030204" pitchFamily="34" charset="0"/>
                      </a:endParaRPr>
                    </a:p>
                  </a:txBody>
                  <a:tcPr marL="0" marR="0" marT="0" marB="0" anchor="b"/>
                </a:tc>
                <a:tc>
                  <a:txBody>
                    <a:bodyPr/>
                    <a:lstStyle/>
                    <a:p>
                      <a:pPr algn="l" fontAlgn="b"/>
                      <a:r>
                        <a:rPr lang="fr-FR" sz="1100" u="none" strike="noStrike" dirty="0">
                          <a:effectLst/>
                          <a:latin typeface="Calibri" panose="020F0502020204030204" pitchFamily="34" charset="0"/>
                        </a:rPr>
                        <a:t>Lucas</a:t>
                      </a:r>
                      <a:endParaRPr lang="fr-FR" sz="11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5"/>
                  </a:ext>
                </a:extLst>
              </a:tr>
              <a:tr h="182897">
                <a:tc vMerge="1">
                  <a:txBody>
                    <a:bodyPr/>
                    <a:lstStyle/>
                    <a:p>
                      <a:endParaRPr lang="fr-FR"/>
                    </a:p>
                  </a:txBody>
                  <a:tcPr/>
                </a:tc>
                <a:tc>
                  <a:txBody>
                    <a:bodyPr/>
                    <a:lstStyle/>
                    <a:p>
                      <a:pPr algn="l" fontAlgn="b"/>
                      <a:r>
                        <a:rPr lang="fr-FR" sz="1100" u="none" strike="noStrike" dirty="0">
                          <a:effectLst/>
                          <a:latin typeface="Calibri" panose="020F0502020204030204" pitchFamily="34" charset="0"/>
                        </a:rPr>
                        <a:t>HOTELLIER</a:t>
                      </a:r>
                      <a:endParaRPr lang="fr-FR" sz="1100" b="0" i="0" u="none" strike="noStrike" dirty="0">
                        <a:effectLst/>
                        <a:latin typeface="Calibri" panose="020F0502020204030204" pitchFamily="34" charset="0"/>
                      </a:endParaRPr>
                    </a:p>
                  </a:txBody>
                  <a:tcPr marL="0" marR="0" marT="0" marB="0" anchor="b"/>
                </a:tc>
                <a:tc>
                  <a:txBody>
                    <a:bodyPr/>
                    <a:lstStyle/>
                    <a:p>
                      <a:pPr algn="l" fontAlgn="b"/>
                      <a:r>
                        <a:rPr lang="fr-FR" sz="1100" u="none" strike="noStrike" dirty="0">
                          <a:effectLst/>
                          <a:latin typeface="Calibri" panose="020F0502020204030204" pitchFamily="34" charset="0"/>
                        </a:rPr>
                        <a:t>Sabrina</a:t>
                      </a:r>
                      <a:endParaRPr lang="fr-FR" sz="11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6"/>
                  </a:ext>
                </a:extLst>
              </a:tr>
              <a:tr h="182897">
                <a:tc vMerge="1">
                  <a:txBody>
                    <a:bodyPr/>
                    <a:lstStyle/>
                    <a:p>
                      <a:endParaRPr lang="fr-FR"/>
                    </a:p>
                  </a:txBody>
                  <a:tcPr/>
                </a:tc>
                <a:tc>
                  <a:txBody>
                    <a:bodyPr/>
                    <a:lstStyle/>
                    <a:p>
                      <a:pPr algn="l" fontAlgn="b"/>
                      <a:r>
                        <a:rPr lang="fr-FR" sz="1100" u="none" strike="noStrike" dirty="0">
                          <a:effectLst/>
                          <a:latin typeface="Calibri" panose="020F0502020204030204" pitchFamily="34" charset="0"/>
                        </a:rPr>
                        <a:t>LATOUCHE</a:t>
                      </a:r>
                      <a:endParaRPr lang="fr-FR" sz="1100" b="0" i="0" u="none" strike="noStrike" dirty="0">
                        <a:effectLst/>
                        <a:latin typeface="Calibri" panose="020F0502020204030204" pitchFamily="34" charset="0"/>
                      </a:endParaRPr>
                    </a:p>
                  </a:txBody>
                  <a:tcPr marL="0" marR="0" marT="0" marB="0" anchor="b"/>
                </a:tc>
                <a:tc>
                  <a:txBody>
                    <a:bodyPr/>
                    <a:lstStyle/>
                    <a:p>
                      <a:pPr algn="l" fontAlgn="b"/>
                      <a:r>
                        <a:rPr lang="fr-FR" sz="1100" u="none" strike="noStrike" dirty="0">
                          <a:effectLst/>
                          <a:latin typeface="Calibri" panose="020F0502020204030204" pitchFamily="34" charset="0"/>
                        </a:rPr>
                        <a:t>Sébastien</a:t>
                      </a:r>
                      <a:endParaRPr lang="fr-FR" sz="11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7"/>
                  </a:ext>
                </a:extLst>
              </a:tr>
              <a:tr h="182897">
                <a:tc vMerge="1">
                  <a:txBody>
                    <a:bodyPr/>
                    <a:lstStyle/>
                    <a:p>
                      <a:endParaRPr lang="fr-FR"/>
                    </a:p>
                  </a:txBody>
                  <a:tcPr/>
                </a:tc>
                <a:tc>
                  <a:txBody>
                    <a:bodyPr/>
                    <a:lstStyle/>
                    <a:p>
                      <a:pPr algn="l" fontAlgn="b"/>
                      <a:r>
                        <a:rPr lang="fr-FR" sz="1100" u="none" strike="noStrike" dirty="0">
                          <a:effectLst/>
                          <a:latin typeface="Calibri" panose="020F0502020204030204" pitchFamily="34" charset="0"/>
                        </a:rPr>
                        <a:t>LAURENS</a:t>
                      </a:r>
                      <a:endParaRPr lang="fr-FR" sz="1100" b="0" i="0" u="none" strike="noStrike" dirty="0">
                        <a:effectLst/>
                        <a:latin typeface="Calibri" panose="020F0502020204030204" pitchFamily="34" charset="0"/>
                      </a:endParaRPr>
                    </a:p>
                  </a:txBody>
                  <a:tcPr marL="0" marR="0" marT="0" marB="0" anchor="b"/>
                </a:tc>
                <a:tc>
                  <a:txBody>
                    <a:bodyPr/>
                    <a:lstStyle/>
                    <a:p>
                      <a:pPr algn="l" fontAlgn="b"/>
                      <a:r>
                        <a:rPr lang="fr-FR" sz="1100" u="none" strike="noStrike" dirty="0">
                          <a:effectLst/>
                          <a:latin typeface="Calibri" panose="020F0502020204030204" pitchFamily="34" charset="0"/>
                        </a:rPr>
                        <a:t>Louis</a:t>
                      </a:r>
                      <a:endParaRPr lang="fr-FR" sz="11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8"/>
                  </a:ext>
                </a:extLst>
              </a:tr>
              <a:tr h="182897">
                <a:tc vMerge="1">
                  <a:txBody>
                    <a:bodyPr/>
                    <a:lstStyle/>
                    <a:p>
                      <a:endParaRPr lang="fr-FR"/>
                    </a:p>
                  </a:txBody>
                  <a:tcPr/>
                </a:tc>
                <a:tc>
                  <a:txBody>
                    <a:bodyPr/>
                    <a:lstStyle/>
                    <a:p>
                      <a:pPr algn="l" fontAlgn="b"/>
                      <a:r>
                        <a:rPr lang="fr-FR" sz="1100" u="none" strike="noStrike" dirty="0">
                          <a:effectLst/>
                          <a:latin typeface="Calibri" panose="020F0502020204030204" pitchFamily="34" charset="0"/>
                        </a:rPr>
                        <a:t>MICHEA</a:t>
                      </a:r>
                      <a:endParaRPr lang="fr-FR" sz="1100" b="0" i="0" u="none" strike="noStrike" dirty="0">
                        <a:effectLst/>
                        <a:latin typeface="Calibri" panose="020F0502020204030204" pitchFamily="34" charset="0"/>
                      </a:endParaRPr>
                    </a:p>
                  </a:txBody>
                  <a:tcPr marL="0" marR="0" marT="0" marB="0" anchor="b"/>
                </a:tc>
                <a:tc>
                  <a:txBody>
                    <a:bodyPr/>
                    <a:lstStyle/>
                    <a:p>
                      <a:pPr algn="l" fontAlgn="b"/>
                      <a:r>
                        <a:rPr lang="fr-FR" sz="1100" u="none" strike="noStrike" dirty="0">
                          <a:effectLst/>
                          <a:latin typeface="Calibri" panose="020F0502020204030204" pitchFamily="34" charset="0"/>
                        </a:rPr>
                        <a:t>Gilles</a:t>
                      </a:r>
                      <a:endParaRPr lang="fr-FR" sz="11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9"/>
                  </a:ext>
                </a:extLst>
              </a:tr>
              <a:tr h="182897">
                <a:tc vMerge="1">
                  <a:txBody>
                    <a:bodyPr/>
                    <a:lstStyle/>
                    <a:p>
                      <a:endParaRPr lang="fr-FR"/>
                    </a:p>
                  </a:txBody>
                  <a:tcPr/>
                </a:tc>
                <a:tc>
                  <a:txBody>
                    <a:bodyPr/>
                    <a:lstStyle/>
                    <a:p>
                      <a:pPr algn="l" fontAlgn="b"/>
                      <a:r>
                        <a:rPr lang="fr-FR" sz="1100" u="none" strike="noStrike" dirty="0">
                          <a:effectLst/>
                          <a:latin typeface="Calibri" panose="020F0502020204030204" pitchFamily="34" charset="0"/>
                        </a:rPr>
                        <a:t>MINET</a:t>
                      </a:r>
                      <a:endParaRPr lang="fr-FR" sz="1100" b="0" i="0" u="none" strike="noStrike" dirty="0">
                        <a:effectLst/>
                        <a:latin typeface="Calibri" panose="020F0502020204030204" pitchFamily="34" charset="0"/>
                      </a:endParaRPr>
                    </a:p>
                  </a:txBody>
                  <a:tcPr marL="0" marR="0" marT="0" marB="0" anchor="b"/>
                </a:tc>
                <a:tc>
                  <a:txBody>
                    <a:bodyPr/>
                    <a:lstStyle/>
                    <a:p>
                      <a:pPr algn="l" fontAlgn="b"/>
                      <a:r>
                        <a:rPr lang="fr-FR" sz="1100" u="none" strike="noStrike" dirty="0">
                          <a:effectLst/>
                          <a:latin typeface="Calibri" panose="020F0502020204030204" pitchFamily="34" charset="0"/>
                        </a:rPr>
                        <a:t>Jennifer</a:t>
                      </a:r>
                      <a:endParaRPr lang="fr-FR" sz="11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0"/>
                  </a:ext>
                </a:extLst>
              </a:tr>
              <a:tr h="182897">
                <a:tc vMerge="1">
                  <a:txBody>
                    <a:bodyPr/>
                    <a:lstStyle/>
                    <a:p>
                      <a:endParaRPr lang="fr-FR"/>
                    </a:p>
                  </a:txBody>
                  <a:tcPr/>
                </a:tc>
                <a:tc>
                  <a:txBody>
                    <a:bodyPr/>
                    <a:lstStyle/>
                    <a:p>
                      <a:pPr algn="l" fontAlgn="b"/>
                      <a:r>
                        <a:rPr lang="fr-FR" sz="1100" u="none" strike="noStrike" dirty="0">
                          <a:effectLst/>
                          <a:latin typeface="Calibri" panose="020F0502020204030204" pitchFamily="34" charset="0"/>
                        </a:rPr>
                        <a:t>MURTIN</a:t>
                      </a:r>
                      <a:endParaRPr lang="fr-FR" sz="1100" b="0" i="0" u="none" strike="noStrike" dirty="0">
                        <a:effectLst/>
                        <a:latin typeface="Calibri" panose="020F0502020204030204" pitchFamily="34" charset="0"/>
                      </a:endParaRPr>
                    </a:p>
                  </a:txBody>
                  <a:tcPr marL="0" marR="0" marT="0" marB="0" anchor="b"/>
                </a:tc>
                <a:tc>
                  <a:txBody>
                    <a:bodyPr/>
                    <a:lstStyle/>
                    <a:p>
                      <a:pPr algn="l" fontAlgn="b"/>
                      <a:r>
                        <a:rPr lang="fr-FR" sz="1100" u="none" strike="noStrike" dirty="0">
                          <a:effectLst/>
                          <a:latin typeface="Calibri" panose="020F0502020204030204" pitchFamily="34" charset="0"/>
                        </a:rPr>
                        <a:t>Mickael</a:t>
                      </a:r>
                      <a:endParaRPr lang="fr-FR" sz="11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1"/>
                  </a:ext>
                </a:extLst>
              </a:tr>
              <a:tr h="182897">
                <a:tc vMerge="1">
                  <a:txBody>
                    <a:bodyPr/>
                    <a:lstStyle/>
                    <a:p>
                      <a:endParaRPr lang="fr-FR"/>
                    </a:p>
                  </a:txBody>
                  <a:tcPr/>
                </a:tc>
                <a:tc>
                  <a:txBody>
                    <a:bodyPr/>
                    <a:lstStyle/>
                    <a:p>
                      <a:pPr algn="l" fontAlgn="b"/>
                      <a:r>
                        <a:rPr lang="fr-FR" sz="1100" u="none" strike="noStrike" dirty="0">
                          <a:effectLst/>
                          <a:latin typeface="Calibri" panose="020F0502020204030204" pitchFamily="34" charset="0"/>
                        </a:rPr>
                        <a:t>POTARD</a:t>
                      </a:r>
                      <a:endParaRPr lang="fr-FR" sz="1100" b="0" i="0" u="none" strike="noStrike" dirty="0">
                        <a:effectLst/>
                        <a:latin typeface="Calibri" panose="020F0502020204030204" pitchFamily="34" charset="0"/>
                      </a:endParaRPr>
                    </a:p>
                  </a:txBody>
                  <a:tcPr marL="0" marR="0" marT="0" marB="0" anchor="b"/>
                </a:tc>
                <a:tc>
                  <a:txBody>
                    <a:bodyPr/>
                    <a:lstStyle/>
                    <a:p>
                      <a:pPr algn="l" fontAlgn="b"/>
                      <a:r>
                        <a:rPr lang="fr-FR" sz="1100" u="none" strike="noStrike" dirty="0">
                          <a:effectLst/>
                          <a:latin typeface="Calibri" panose="020F0502020204030204" pitchFamily="34" charset="0"/>
                        </a:rPr>
                        <a:t>Alexandre</a:t>
                      </a:r>
                      <a:endParaRPr lang="fr-FR" sz="11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2"/>
                  </a:ext>
                </a:extLst>
              </a:tr>
              <a:tr h="182897">
                <a:tc vMerge="1">
                  <a:txBody>
                    <a:bodyPr/>
                    <a:lstStyle/>
                    <a:p>
                      <a:endParaRPr lang="fr-FR"/>
                    </a:p>
                  </a:txBody>
                  <a:tcPr/>
                </a:tc>
                <a:tc>
                  <a:txBody>
                    <a:bodyPr/>
                    <a:lstStyle/>
                    <a:p>
                      <a:pPr algn="l" fontAlgn="b"/>
                      <a:r>
                        <a:rPr lang="fr-FR" sz="1100" u="none" strike="noStrike" dirty="0">
                          <a:effectLst/>
                          <a:latin typeface="Calibri" panose="020F0502020204030204" pitchFamily="34" charset="0"/>
                        </a:rPr>
                        <a:t>POUPON</a:t>
                      </a:r>
                      <a:endParaRPr lang="fr-FR" sz="1100" b="0" i="0" u="none" strike="noStrike" dirty="0">
                        <a:effectLst/>
                        <a:latin typeface="Calibri" panose="020F0502020204030204" pitchFamily="34" charset="0"/>
                      </a:endParaRPr>
                    </a:p>
                  </a:txBody>
                  <a:tcPr marL="0" marR="0" marT="0" marB="0" anchor="b"/>
                </a:tc>
                <a:tc>
                  <a:txBody>
                    <a:bodyPr/>
                    <a:lstStyle/>
                    <a:p>
                      <a:pPr algn="l" fontAlgn="b"/>
                      <a:r>
                        <a:rPr lang="fr-FR" sz="1100" u="none" strike="noStrike" dirty="0">
                          <a:effectLst/>
                          <a:latin typeface="Calibri" panose="020F0502020204030204" pitchFamily="34" charset="0"/>
                        </a:rPr>
                        <a:t>Fabrice</a:t>
                      </a:r>
                      <a:endParaRPr lang="fr-FR" sz="11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3"/>
                  </a:ext>
                </a:extLst>
              </a:tr>
              <a:tr h="182897">
                <a:tc vMerge="1">
                  <a:txBody>
                    <a:bodyPr/>
                    <a:lstStyle/>
                    <a:p>
                      <a:endParaRPr lang="fr-FR"/>
                    </a:p>
                  </a:txBody>
                  <a:tcPr/>
                </a:tc>
                <a:tc>
                  <a:txBody>
                    <a:bodyPr/>
                    <a:lstStyle/>
                    <a:p>
                      <a:pPr algn="l" fontAlgn="b"/>
                      <a:r>
                        <a:rPr lang="fr-FR" sz="1100" u="none" strike="noStrike" dirty="0">
                          <a:effectLst/>
                          <a:latin typeface="Calibri" panose="020F0502020204030204" pitchFamily="34" charset="0"/>
                        </a:rPr>
                        <a:t>SCARATO</a:t>
                      </a:r>
                      <a:endParaRPr lang="fr-FR" sz="1100" b="0" i="0" u="none" strike="noStrike" dirty="0">
                        <a:effectLst/>
                        <a:latin typeface="Calibri" panose="020F0502020204030204" pitchFamily="34" charset="0"/>
                      </a:endParaRPr>
                    </a:p>
                  </a:txBody>
                  <a:tcPr marL="0" marR="0" marT="0" marB="0" anchor="b"/>
                </a:tc>
                <a:tc>
                  <a:txBody>
                    <a:bodyPr/>
                    <a:lstStyle/>
                    <a:p>
                      <a:pPr algn="l" fontAlgn="b"/>
                      <a:r>
                        <a:rPr lang="fr-FR" sz="1100" u="none" strike="noStrike" dirty="0">
                          <a:effectLst/>
                          <a:latin typeface="Calibri" panose="020F0502020204030204" pitchFamily="34" charset="0"/>
                        </a:rPr>
                        <a:t>Philippe</a:t>
                      </a:r>
                      <a:endParaRPr lang="fr-FR" sz="11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4"/>
                  </a:ext>
                </a:extLst>
              </a:tr>
              <a:tr h="182897">
                <a:tc vMerge="1">
                  <a:txBody>
                    <a:bodyPr/>
                    <a:lstStyle/>
                    <a:p>
                      <a:endParaRPr lang="fr-FR"/>
                    </a:p>
                  </a:txBody>
                  <a:tcPr/>
                </a:tc>
                <a:tc>
                  <a:txBody>
                    <a:bodyPr/>
                    <a:lstStyle/>
                    <a:p>
                      <a:pPr algn="l" fontAlgn="b"/>
                      <a:r>
                        <a:rPr lang="fr-FR" sz="1100" u="none" strike="noStrike" dirty="0">
                          <a:effectLst/>
                          <a:latin typeface="Calibri" panose="020F0502020204030204" pitchFamily="34" charset="0"/>
                        </a:rPr>
                        <a:t>TETU</a:t>
                      </a:r>
                      <a:endParaRPr lang="fr-FR" sz="1100" b="0" i="0" u="none" strike="noStrike" dirty="0">
                        <a:effectLst/>
                        <a:latin typeface="Calibri" panose="020F0502020204030204" pitchFamily="34" charset="0"/>
                      </a:endParaRPr>
                    </a:p>
                  </a:txBody>
                  <a:tcPr marL="0" marR="0" marT="0" marB="0" anchor="b"/>
                </a:tc>
                <a:tc>
                  <a:txBody>
                    <a:bodyPr/>
                    <a:lstStyle/>
                    <a:p>
                      <a:pPr algn="l" fontAlgn="b"/>
                      <a:r>
                        <a:rPr lang="fr-FR" sz="1100" u="none" strike="noStrike" dirty="0">
                          <a:effectLst/>
                          <a:latin typeface="Calibri" panose="020F0502020204030204" pitchFamily="34" charset="0"/>
                        </a:rPr>
                        <a:t>Serge</a:t>
                      </a:r>
                      <a:endParaRPr lang="fr-FR" sz="11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5"/>
                  </a:ext>
                </a:extLst>
              </a:tr>
              <a:tr h="182897">
                <a:tc vMerge="1">
                  <a:txBody>
                    <a:bodyPr/>
                    <a:lstStyle/>
                    <a:p>
                      <a:endParaRPr lang="fr-FR"/>
                    </a:p>
                  </a:txBody>
                  <a:tcPr/>
                </a:tc>
                <a:tc>
                  <a:txBody>
                    <a:bodyPr/>
                    <a:lstStyle/>
                    <a:p>
                      <a:pPr algn="l" fontAlgn="b"/>
                      <a:r>
                        <a:rPr lang="fr-FR" sz="1100" u="none" strike="noStrike">
                          <a:effectLst/>
                          <a:latin typeface="Calibri" panose="020F0502020204030204" pitchFamily="34" charset="0"/>
                        </a:rPr>
                        <a:t>TRUCHOT</a:t>
                      </a:r>
                      <a:endParaRPr lang="fr-FR" sz="1100" b="0" i="0" u="none" strike="noStrike">
                        <a:effectLst/>
                        <a:latin typeface="Calibri" panose="020F0502020204030204" pitchFamily="34" charset="0"/>
                      </a:endParaRPr>
                    </a:p>
                  </a:txBody>
                  <a:tcPr marL="0" marR="0" marT="0" marB="0" anchor="b"/>
                </a:tc>
                <a:tc>
                  <a:txBody>
                    <a:bodyPr/>
                    <a:lstStyle/>
                    <a:p>
                      <a:pPr algn="l" fontAlgn="b"/>
                      <a:r>
                        <a:rPr lang="fr-FR" sz="1100" u="none" strike="noStrike" dirty="0">
                          <a:effectLst/>
                          <a:latin typeface="Calibri" panose="020F0502020204030204" pitchFamily="34" charset="0"/>
                        </a:rPr>
                        <a:t>Serge</a:t>
                      </a:r>
                      <a:endParaRPr lang="fr-FR" sz="11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6"/>
                  </a:ext>
                </a:extLst>
              </a:tr>
              <a:tr h="182897">
                <a:tc vMerge="1">
                  <a:txBody>
                    <a:bodyPr/>
                    <a:lstStyle/>
                    <a:p>
                      <a:endParaRPr lang="fr-FR"/>
                    </a:p>
                  </a:txBody>
                  <a:tcPr/>
                </a:tc>
                <a:tc>
                  <a:txBody>
                    <a:bodyPr/>
                    <a:lstStyle/>
                    <a:p>
                      <a:pPr algn="l" fontAlgn="b"/>
                      <a:r>
                        <a:rPr lang="fr-FR" sz="1100" u="none" strike="noStrike">
                          <a:effectLst/>
                          <a:latin typeface="Calibri" panose="020F0502020204030204" pitchFamily="34" charset="0"/>
                        </a:rPr>
                        <a:t>VERCEY</a:t>
                      </a:r>
                      <a:endParaRPr lang="fr-FR" sz="1100" b="0" i="0" u="none" strike="noStrike">
                        <a:effectLst/>
                        <a:latin typeface="Calibri" panose="020F0502020204030204" pitchFamily="34" charset="0"/>
                      </a:endParaRPr>
                    </a:p>
                  </a:txBody>
                  <a:tcPr marL="0" marR="0" marT="0" marB="0" anchor="b"/>
                </a:tc>
                <a:tc>
                  <a:txBody>
                    <a:bodyPr/>
                    <a:lstStyle/>
                    <a:p>
                      <a:pPr algn="l" fontAlgn="b"/>
                      <a:r>
                        <a:rPr lang="fr-FR" sz="1100" u="none" strike="noStrike" dirty="0">
                          <a:effectLst/>
                          <a:latin typeface="Calibri" panose="020F0502020204030204" pitchFamily="34" charset="0"/>
                        </a:rPr>
                        <a:t>Ivan</a:t>
                      </a:r>
                      <a:endParaRPr lang="fr-FR" sz="11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7"/>
                  </a:ext>
                </a:extLst>
              </a:tr>
              <a:tr h="48867">
                <a:tc vMerge="1">
                  <a:txBody>
                    <a:bodyPr/>
                    <a:lstStyle/>
                    <a:p>
                      <a:endParaRPr lang="fr-FR"/>
                    </a:p>
                  </a:txBody>
                  <a:tcPr/>
                </a:tc>
                <a:tc>
                  <a:txBody>
                    <a:bodyPr/>
                    <a:lstStyle/>
                    <a:p>
                      <a:pPr algn="l" fontAlgn="b"/>
                      <a:r>
                        <a:rPr lang="fr-FR" sz="1100" u="none" strike="noStrike">
                          <a:effectLst/>
                          <a:latin typeface="Calibri" panose="020F0502020204030204" pitchFamily="34" charset="0"/>
                        </a:rPr>
                        <a:t>ZAHMOUL</a:t>
                      </a:r>
                      <a:endParaRPr lang="fr-FR" sz="1100" b="0" i="0" u="none" strike="noStrike">
                        <a:effectLst/>
                        <a:latin typeface="Calibri" panose="020F0502020204030204" pitchFamily="34" charset="0"/>
                      </a:endParaRPr>
                    </a:p>
                  </a:txBody>
                  <a:tcPr marL="0" marR="0" marT="0" marB="0" anchor="b"/>
                </a:tc>
                <a:tc>
                  <a:txBody>
                    <a:bodyPr/>
                    <a:lstStyle/>
                    <a:p>
                      <a:pPr algn="l" fontAlgn="b"/>
                      <a:r>
                        <a:rPr lang="fr-FR" sz="1100" u="none" strike="noStrike" dirty="0" err="1">
                          <a:effectLst/>
                          <a:latin typeface="Calibri" panose="020F0502020204030204" pitchFamily="34" charset="0"/>
                        </a:rPr>
                        <a:t>Massaoud</a:t>
                      </a:r>
                      <a:endParaRPr lang="fr-FR" sz="11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8"/>
                  </a:ext>
                </a:extLst>
              </a:tr>
            </a:tbl>
          </a:graphicData>
        </a:graphic>
      </p:graphicFrame>
      <p:sp>
        <p:nvSpPr>
          <p:cNvPr id="16" name="ZoneTexte 15"/>
          <p:cNvSpPr txBox="1"/>
          <p:nvPr/>
        </p:nvSpPr>
        <p:spPr>
          <a:xfrm>
            <a:off x="3944888" y="1495475"/>
            <a:ext cx="3312368" cy="369332"/>
          </a:xfrm>
          <a:prstGeom prst="rect">
            <a:avLst/>
          </a:prstGeom>
          <a:noFill/>
        </p:spPr>
        <p:txBody>
          <a:bodyPr wrap="square" rtlCol="0">
            <a:spAutoFit/>
          </a:bodyPr>
          <a:lstStyle/>
          <a:p>
            <a:r>
              <a:rPr lang="fr-FR" b="1" dirty="0" smtClean="0">
                <a:latin typeface="Calibri" panose="020F0502020204030204" pitchFamily="34" charset="0"/>
              </a:rPr>
              <a:t>7 équipes Emplois </a:t>
            </a:r>
            <a:r>
              <a:rPr lang="fr-FR" b="1" dirty="0">
                <a:latin typeface="Calibri" panose="020F0502020204030204" pitchFamily="34" charset="0"/>
              </a:rPr>
              <a:t>V</a:t>
            </a:r>
            <a:r>
              <a:rPr lang="fr-FR" b="1" dirty="0" smtClean="0">
                <a:latin typeface="Calibri" panose="020F0502020204030204" pitchFamily="34" charset="0"/>
              </a:rPr>
              <a:t>erts</a:t>
            </a:r>
            <a:endParaRPr lang="fr-FR" b="1" dirty="0">
              <a:latin typeface="Calibri" panose="020F0502020204030204" pitchFamily="34" charset="0"/>
            </a:endParaRPr>
          </a:p>
        </p:txBody>
      </p:sp>
      <p:graphicFrame>
        <p:nvGraphicFramePr>
          <p:cNvPr id="17" name="Tableau 16"/>
          <p:cNvGraphicFramePr>
            <a:graphicFrameLocks noGrp="1"/>
          </p:cNvGraphicFramePr>
          <p:nvPr>
            <p:extLst>
              <p:ext uri="{D42A27DB-BD31-4B8C-83A1-F6EECF244321}">
                <p14:modId xmlns:p14="http://schemas.microsoft.com/office/powerpoint/2010/main" val="787280816"/>
              </p:ext>
            </p:extLst>
          </p:nvPr>
        </p:nvGraphicFramePr>
        <p:xfrm>
          <a:off x="6111535" y="2132856"/>
          <a:ext cx="2936614" cy="3820448"/>
        </p:xfrm>
        <a:graphic>
          <a:graphicData uri="http://schemas.openxmlformats.org/drawingml/2006/table">
            <a:tbl>
              <a:tblPr>
                <a:tableStyleId>{5C22544A-7EE6-4342-B048-85BDC9FD1C3A}</a:tableStyleId>
              </a:tblPr>
              <a:tblGrid>
                <a:gridCol w="1025505">
                  <a:extLst>
                    <a:ext uri="{9D8B030D-6E8A-4147-A177-3AD203B41FA5}">
                      <a16:colId xmlns:a16="http://schemas.microsoft.com/office/drawing/2014/main" val="20000"/>
                    </a:ext>
                  </a:extLst>
                </a:gridCol>
                <a:gridCol w="992868">
                  <a:extLst>
                    <a:ext uri="{9D8B030D-6E8A-4147-A177-3AD203B41FA5}">
                      <a16:colId xmlns:a16="http://schemas.microsoft.com/office/drawing/2014/main" val="20001"/>
                    </a:ext>
                  </a:extLst>
                </a:gridCol>
                <a:gridCol w="918241">
                  <a:extLst>
                    <a:ext uri="{9D8B030D-6E8A-4147-A177-3AD203B41FA5}">
                      <a16:colId xmlns:a16="http://schemas.microsoft.com/office/drawing/2014/main" val="20002"/>
                    </a:ext>
                  </a:extLst>
                </a:gridCol>
              </a:tblGrid>
              <a:tr h="193058">
                <a:tc rowSpan="18">
                  <a:txBody>
                    <a:bodyPr/>
                    <a:lstStyle/>
                    <a:p>
                      <a:pPr algn="ctr" fontAlgn="ctr"/>
                      <a:r>
                        <a:rPr lang="fr-FR" sz="1200" u="none" strike="noStrike" dirty="0">
                          <a:effectLst/>
                          <a:latin typeface="Calibri" panose="020F0502020204030204" pitchFamily="34" charset="0"/>
                        </a:rPr>
                        <a:t>Agents de </a:t>
                      </a:r>
                      <a:br>
                        <a:rPr lang="fr-FR" sz="1200" u="none" strike="noStrike" dirty="0">
                          <a:effectLst/>
                          <a:latin typeface="Calibri" panose="020F0502020204030204" pitchFamily="34" charset="0"/>
                        </a:rPr>
                      </a:br>
                      <a:r>
                        <a:rPr lang="fr-FR" sz="1200" u="none" strike="noStrike" dirty="0">
                          <a:effectLst/>
                          <a:latin typeface="Calibri" panose="020F0502020204030204" pitchFamily="34" charset="0"/>
                        </a:rPr>
                        <a:t>l'environnement </a:t>
                      </a:r>
                      <a:br>
                        <a:rPr lang="fr-FR" sz="1200" u="none" strike="noStrike" dirty="0">
                          <a:effectLst/>
                          <a:latin typeface="Calibri" panose="020F0502020204030204" pitchFamily="34" charset="0"/>
                        </a:rPr>
                      </a:br>
                      <a:r>
                        <a:rPr lang="fr-FR" sz="1200" u="none" strike="noStrike" dirty="0">
                          <a:effectLst/>
                          <a:latin typeface="Calibri" panose="020F0502020204030204" pitchFamily="34" charset="0"/>
                        </a:rPr>
                        <a:t>équipe de MOREZ</a:t>
                      </a:r>
                      <a:endParaRPr lang="fr-FR" sz="1200" b="0" i="0" u="none" strike="noStrike" dirty="0">
                        <a:effectLst/>
                        <a:latin typeface="Calibri" panose="020F0502020204030204" pitchFamily="34" charset="0"/>
                      </a:endParaRPr>
                    </a:p>
                  </a:txBody>
                  <a:tcPr marL="0" marR="0" marT="0" marB="0" anchor="ctr"/>
                </a:tc>
                <a:tc>
                  <a:txBody>
                    <a:bodyPr/>
                    <a:lstStyle/>
                    <a:p>
                      <a:pPr algn="l" fontAlgn="b"/>
                      <a:r>
                        <a:rPr lang="fr-FR" sz="1200" u="none" strike="noStrike" dirty="0">
                          <a:effectLst/>
                          <a:latin typeface="Calibri" panose="020F0502020204030204" pitchFamily="34" charset="0"/>
                        </a:rPr>
                        <a:t>BELDJILALI</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Habib</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0"/>
                  </a:ext>
                </a:extLst>
              </a:tr>
              <a:tr h="193058">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BOUVERET</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a:effectLst/>
                          <a:latin typeface="Calibri" panose="020F0502020204030204" pitchFamily="34" charset="0"/>
                        </a:rPr>
                        <a:t>Thomy</a:t>
                      </a:r>
                      <a:endParaRPr lang="fr-FR" sz="12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01"/>
                  </a:ext>
                </a:extLst>
              </a:tr>
              <a:tr h="193058">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BURLET</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Patrick</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2"/>
                  </a:ext>
                </a:extLst>
              </a:tr>
              <a:tr h="193058">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CHIMA</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Mickael</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3"/>
                  </a:ext>
                </a:extLst>
              </a:tr>
              <a:tr h="193058">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CLOTILDE</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Benjamin</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4"/>
                  </a:ext>
                </a:extLst>
              </a:tr>
              <a:tr h="193058">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CRANCE</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dirty="0" err="1">
                          <a:effectLst/>
                          <a:latin typeface="Calibri" panose="020F0502020204030204" pitchFamily="34" charset="0"/>
                        </a:rPr>
                        <a:t>Loic</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5"/>
                  </a:ext>
                </a:extLst>
              </a:tr>
              <a:tr h="193058">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CRETIN MAITENAZ</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Alain</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6"/>
                  </a:ext>
                </a:extLst>
              </a:tr>
              <a:tr h="193058">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DEPAEMELAERE</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Sébastien</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7"/>
                  </a:ext>
                </a:extLst>
              </a:tr>
              <a:tr h="193058">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FERRAZZI</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Mickael</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8"/>
                  </a:ext>
                </a:extLst>
              </a:tr>
              <a:tr h="193058">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LAMSSIEH</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Fouad</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9"/>
                  </a:ext>
                </a:extLst>
              </a:tr>
              <a:tr h="193058">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METRAZ</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Théo</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0"/>
                  </a:ext>
                </a:extLst>
              </a:tr>
              <a:tr h="193058">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PUYFAGES</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Adrien</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1"/>
                  </a:ext>
                </a:extLst>
              </a:tr>
              <a:tr h="193058">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ROULIN</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Stéphane</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2"/>
                  </a:ext>
                </a:extLst>
              </a:tr>
              <a:tr h="193058">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RUFFEZ</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Yoan</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3"/>
                  </a:ext>
                </a:extLst>
              </a:tr>
              <a:tr h="193058">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SALMI</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Mohammed</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4"/>
                  </a:ext>
                </a:extLst>
              </a:tr>
              <a:tr h="193058">
                <a:tc vMerge="1">
                  <a:txBody>
                    <a:bodyPr/>
                    <a:lstStyle/>
                    <a:p>
                      <a:endParaRPr lang="fr-FR"/>
                    </a:p>
                  </a:txBody>
                  <a:tcPr/>
                </a:tc>
                <a:tc>
                  <a:txBody>
                    <a:bodyPr/>
                    <a:lstStyle/>
                    <a:p>
                      <a:pPr algn="l" fontAlgn="b"/>
                      <a:r>
                        <a:rPr lang="fr-FR" sz="1200" u="none" strike="noStrike">
                          <a:effectLst/>
                          <a:latin typeface="Calibri" panose="020F0502020204030204" pitchFamily="34" charset="0"/>
                        </a:rPr>
                        <a:t>SEGUIN</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Fabrice</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5"/>
                  </a:ext>
                </a:extLst>
              </a:tr>
              <a:tr h="193058">
                <a:tc vMerge="1">
                  <a:txBody>
                    <a:bodyPr/>
                    <a:lstStyle/>
                    <a:p>
                      <a:endParaRPr lang="fr-FR"/>
                    </a:p>
                  </a:txBody>
                  <a:tcPr/>
                </a:tc>
                <a:tc>
                  <a:txBody>
                    <a:bodyPr/>
                    <a:lstStyle/>
                    <a:p>
                      <a:pPr algn="l" fontAlgn="b"/>
                      <a:r>
                        <a:rPr lang="fr-FR" sz="1200" u="none" strike="noStrike">
                          <a:effectLst/>
                          <a:latin typeface="Calibri" panose="020F0502020204030204" pitchFamily="34" charset="0"/>
                        </a:rPr>
                        <a:t>SHUVO</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dirty="0" err="1">
                          <a:effectLst/>
                          <a:latin typeface="Calibri" panose="020F0502020204030204" pitchFamily="34" charset="0"/>
                        </a:rPr>
                        <a:t>Mosaraf</a:t>
                      </a:r>
                      <a:r>
                        <a:rPr lang="fr-FR" sz="1200" u="none" strike="noStrike" dirty="0">
                          <a:effectLst/>
                          <a:latin typeface="Calibri" panose="020F0502020204030204" pitchFamily="34" charset="0"/>
                        </a:rPr>
                        <a:t> </a:t>
                      </a:r>
                      <a:r>
                        <a:rPr lang="fr-FR" sz="1200" u="none" strike="noStrike" dirty="0" err="1">
                          <a:effectLst/>
                          <a:latin typeface="Calibri" panose="020F0502020204030204" pitchFamily="34" charset="0"/>
                        </a:rPr>
                        <a:t>Hossain</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6"/>
                  </a:ext>
                </a:extLst>
              </a:tr>
              <a:tr h="193058">
                <a:tc vMerge="1">
                  <a:txBody>
                    <a:bodyPr/>
                    <a:lstStyle/>
                    <a:p>
                      <a:endParaRPr lang="fr-FR"/>
                    </a:p>
                  </a:txBody>
                  <a:tcPr/>
                </a:tc>
                <a:tc>
                  <a:txBody>
                    <a:bodyPr/>
                    <a:lstStyle/>
                    <a:p>
                      <a:pPr algn="l" fontAlgn="b"/>
                      <a:r>
                        <a:rPr lang="fr-FR" sz="1200" u="none" strike="noStrike">
                          <a:effectLst/>
                          <a:latin typeface="Calibri" panose="020F0502020204030204" pitchFamily="34" charset="0"/>
                        </a:rPr>
                        <a:t>ZBOROWSKI</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dirty="0" err="1">
                          <a:effectLst/>
                          <a:latin typeface="Calibri" panose="020F0502020204030204" pitchFamily="34" charset="0"/>
                        </a:rPr>
                        <a:t>Rafal</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7"/>
                  </a:ext>
                </a:extLst>
              </a:tr>
            </a:tbl>
          </a:graphicData>
        </a:graphic>
      </p:graphicFrame>
      <p:sp>
        <p:nvSpPr>
          <p:cNvPr id="18" name="ZoneTexte 17"/>
          <p:cNvSpPr txBox="1"/>
          <p:nvPr/>
        </p:nvSpPr>
        <p:spPr>
          <a:xfrm>
            <a:off x="1612190" y="173504"/>
            <a:ext cx="6953348" cy="923330"/>
          </a:xfrm>
          <a:prstGeom prst="rect">
            <a:avLst/>
          </a:prstGeom>
          <a:noFill/>
        </p:spPr>
        <p:txBody>
          <a:bodyPr wrap="square" rtlCol="0">
            <a:spAutoFit/>
          </a:bodyPr>
          <a:lstStyle/>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AG 24 juin 2016 </a:t>
            </a:r>
            <a:r>
              <a:rPr lang="fr-FR" dirty="0" err="1" smtClean="0">
                <a:solidFill>
                  <a:schemeClr val="bg2">
                    <a:lumMod val="50000"/>
                  </a:schemeClr>
                </a:solidFill>
                <a:effectLst>
                  <a:reflection blurRad="6350" stA="55000" endA="300" endPos="45500" dir="5400000" sy="-100000" algn="bl" rotWithShape="0"/>
                </a:effectLst>
                <a:latin typeface="Calibri" panose="020F0502020204030204" pitchFamily="34" charset="0"/>
              </a:rPr>
              <a:t>Ounans</a:t>
            </a: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  </a:t>
            </a:r>
          </a:p>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Rapport d’activité</a:t>
            </a:r>
          </a:p>
          <a:p>
            <a:pPr algn="ctr"/>
            <a:r>
              <a:rPr lang="fr-FR" b="1" dirty="0" smtClean="0">
                <a:effectLst>
                  <a:reflection blurRad="6350" stA="55000" endA="300" endPos="45500" dir="5400000" sy="-100000" algn="bl" rotWithShape="0"/>
                </a:effectLst>
                <a:latin typeface="Calibri" panose="020F0502020204030204" pitchFamily="34" charset="0"/>
              </a:rPr>
              <a:t>II - Les Chantiers d’insertion</a:t>
            </a:r>
            <a:endParaRPr lang="fr-FR" b="1" dirty="0">
              <a:effectLst>
                <a:reflection blurRad="6350" stA="55000" endA="300" endPos="45500" dir="5400000" sy="-100000" algn="bl" rotWithShape="0"/>
              </a:effectLst>
              <a:latin typeface="Calibri" panose="020F0502020204030204" pitchFamily="34" charset="0"/>
            </a:endParaRPr>
          </a:p>
        </p:txBody>
      </p:sp>
    </p:spTree>
    <p:extLst>
      <p:ext uri="{BB962C8B-B14F-4D97-AF65-F5344CB8AC3E}">
        <p14:creationId xmlns:p14="http://schemas.microsoft.com/office/powerpoint/2010/main" val="2603992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4F8C95-9CFF-4050-AA33-7AE01EB79DB7}" type="slidenum">
              <a:rPr lang="fr-FR" altLang="fr-FR" smtClean="0"/>
              <a:pPr/>
              <a:t>12</a:t>
            </a:fld>
            <a:endParaRPr lang="fr-FR" altLang="fr-FR"/>
          </a:p>
        </p:txBody>
      </p:sp>
      <p:grpSp>
        <p:nvGrpSpPr>
          <p:cNvPr id="5" name="Groupe 4"/>
          <p:cNvGrpSpPr/>
          <p:nvPr/>
        </p:nvGrpSpPr>
        <p:grpSpPr>
          <a:xfrm>
            <a:off x="-96778" y="0"/>
            <a:ext cx="10002778" cy="6858000"/>
            <a:chOff x="-96778" y="0"/>
            <a:chExt cx="10002778" cy="6858000"/>
          </a:xfrm>
        </p:grpSpPr>
        <p:sp>
          <p:nvSpPr>
            <p:cNvPr id="6" name="Rectangle 17"/>
            <p:cNvSpPr>
              <a:spLocks noChangeArrowheads="1"/>
            </p:cNvSpPr>
            <p:nvPr/>
          </p:nvSpPr>
          <p:spPr bwMode="auto">
            <a:xfrm>
              <a:off x="1" y="0"/>
              <a:ext cx="271727" cy="6858000"/>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sp>
          <p:nvSpPr>
            <p:cNvPr id="7" name="Text Box 19"/>
            <p:cNvSpPr txBox="1">
              <a:spLocks noChangeArrowheads="1"/>
            </p:cNvSpPr>
            <p:nvPr/>
          </p:nvSpPr>
          <p:spPr bwMode="auto">
            <a:xfrm rot="10800000">
              <a:off x="-96778" y="838200"/>
              <a:ext cx="4308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fr-FR" altLang="fr-FR" sz="1600" i="1" dirty="0">
                  <a:latin typeface="Tahoma" pitchFamily="34" charset="0"/>
                </a:rPr>
                <a:t>www.terre-emplois.org</a:t>
              </a:r>
            </a:p>
          </p:txBody>
        </p:sp>
        <p:sp>
          <p:nvSpPr>
            <p:cNvPr id="8" name="Rectangle 7"/>
            <p:cNvSpPr>
              <a:spLocks noChangeArrowheads="1"/>
            </p:cNvSpPr>
            <p:nvPr/>
          </p:nvSpPr>
          <p:spPr bwMode="auto">
            <a:xfrm>
              <a:off x="271728" y="1272337"/>
              <a:ext cx="9634272" cy="78355"/>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pic>
          <p:nvPicPr>
            <p:cNvPr id="9" name="Image 8" descr="K:\DUI 2016 documents modifiables\Personnages vert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464" y="5651262"/>
              <a:ext cx="544636" cy="1046401"/>
            </a:xfrm>
            <a:prstGeom prst="rect">
              <a:avLst/>
            </a:prstGeom>
            <a:noFill/>
            <a:ln>
              <a:noFill/>
            </a:ln>
          </p:spPr>
        </p:pic>
        <p:grpSp>
          <p:nvGrpSpPr>
            <p:cNvPr id="10" name="Groupe 9"/>
            <p:cNvGrpSpPr/>
            <p:nvPr/>
          </p:nvGrpSpPr>
          <p:grpSpPr>
            <a:xfrm>
              <a:off x="271728" y="0"/>
              <a:ext cx="9634272" cy="1270339"/>
              <a:chOff x="271728" y="0"/>
              <a:chExt cx="9634272" cy="1270339"/>
            </a:xfrm>
          </p:grpSpPr>
          <p:pic>
            <p:nvPicPr>
              <p:cNvPr id="12" name="Picture 21" descr="K:\RAPPORT D'ACTIVITE 2016\logo-agate-perspecti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28" y="0"/>
                <a:ext cx="2270958" cy="127033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42686" y="0"/>
                <a:ext cx="7363314" cy="127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aphicFrame>
        <p:nvGraphicFramePr>
          <p:cNvPr id="3" name="Tableau 2"/>
          <p:cNvGraphicFramePr>
            <a:graphicFrameLocks noGrp="1"/>
          </p:cNvGraphicFramePr>
          <p:nvPr>
            <p:extLst>
              <p:ext uri="{D42A27DB-BD31-4B8C-83A1-F6EECF244321}">
                <p14:modId xmlns:p14="http://schemas.microsoft.com/office/powerpoint/2010/main" val="278306860"/>
              </p:ext>
            </p:extLst>
          </p:nvPr>
        </p:nvGraphicFramePr>
        <p:xfrm>
          <a:off x="848544" y="2176218"/>
          <a:ext cx="2555716" cy="3475044"/>
        </p:xfrm>
        <a:graphic>
          <a:graphicData uri="http://schemas.openxmlformats.org/drawingml/2006/table">
            <a:tbl>
              <a:tblPr>
                <a:tableStyleId>{5C22544A-7EE6-4342-B048-85BDC9FD1C3A}</a:tableStyleId>
              </a:tblPr>
              <a:tblGrid>
                <a:gridCol w="781424">
                  <a:extLst>
                    <a:ext uri="{9D8B030D-6E8A-4147-A177-3AD203B41FA5}">
                      <a16:colId xmlns:a16="http://schemas.microsoft.com/office/drawing/2014/main" val="20000"/>
                    </a:ext>
                  </a:extLst>
                </a:gridCol>
                <a:gridCol w="992868">
                  <a:extLst>
                    <a:ext uri="{9D8B030D-6E8A-4147-A177-3AD203B41FA5}">
                      <a16:colId xmlns:a16="http://schemas.microsoft.com/office/drawing/2014/main" val="20001"/>
                    </a:ext>
                  </a:extLst>
                </a:gridCol>
                <a:gridCol w="781424">
                  <a:extLst>
                    <a:ext uri="{9D8B030D-6E8A-4147-A177-3AD203B41FA5}">
                      <a16:colId xmlns:a16="http://schemas.microsoft.com/office/drawing/2014/main" val="20002"/>
                    </a:ext>
                  </a:extLst>
                </a:gridCol>
              </a:tblGrid>
              <a:tr h="193058">
                <a:tc rowSpan="18">
                  <a:txBody>
                    <a:bodyPr/>
                    <a:lstStyle/>
                    <a:p>
                      <a:pPr algn="ctr" fontAlgn="ctr"/>
                      <a:r>
                        <a:rPr lang="fr-FR" sz="1200" u="none" strike="noStrike" dirty="0">
                          <a:effectLst/>
                          <a:latin typeface="Calibri" panose="020F0502020204030204" pitchFamily="34" charset="0"/>
                        </a:rPr>
                        <a:t>Agents de </a:t>
                      </a:r>
                      <a:br>
                        <a:rPr lang="fr-FR" sz="1200" u="none" strike="noStrike" dirty="0">
                          <a:effectLst/>
                          <a:latin typeface="Calibri" panose="020F0502020204030204" pitchFamily="34" charset="0"/>
                        </a:rPr>
                      </a:br>
                      <a:r>
                        <a:rPr lang="fr-FR" sz="1200" u="none" strike="noStrike" dirty="0">
                          <a:effectLst/>
                          <a:latin typeface="Calibri" panose="020F0502020204030204" pitchFamily="34" charset="0"/>
                        </a:rPr>
                        <a:t>l'environnement </a:t>
                      </a:r>
                      <a:br>
                        <a:rPr lang="fr-FR" sz="1200" u="none" strike="noStrike" dirty="0">
                          <a:effectLst/>
                          <a:latin typeface="Calibri" panose="020F0502020204030204" pitchFamily="34" charset="0"/>
                        </a:rPr>
                      </a:br>
                      <a:r>
                        <a:rPr lang="fr-FR" sz="1200" u="none" strike="noStrike" dirty="0">
                          <a:effectLst/>
                          <a:latin typeface="Calibri" panose="020F0502020204030204" pitchFamily="34" charset="0"/>
                        </a:rPr>
                        <a:t>équipe de DOMBLANS</a:t>
                      </a:r>
                      <a:endParaRPr lang="fr-FR" sz="1200" b="0" i="0" u="none" strike="noStrike" dirty="0">
                        <a:effectLst/>
                        <a:latin typeface="Calibri" panose="020F0502020204030204" pitchFamily="34" charset="0"/>
                      </a:endParaRPr>
                    </a:p>
                  </a:txBody>
                  <a:tcPr marL="0" marR="0" marT="0" marB="0" anchor="ctr"/>
                </a:tc>
                <a:tc>
                  <a:txBody>
                    <a:bodyPr/>
                    <a:lstStyle/>
                    <a:p>
                      <a:pPr algn="l" fontAlgn="b"/>
                      <a:r>
                        <a:rPr lang="fr-FR" sz="1200" u="none" strike="noStrike">
                          <a:effectLst/>
                          <a:latin typeface="Calibri" panose="020F0502020204030204" pitchFamily="34" charset="0"/>
                        </a:rPr>
                        <a:t>BACAR</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a:effectLst/>
                          <a:latin typeface="Calibri" panose="020F0502020204030204" pitchFamily="34" charset="0"/>
                        </a:rPr>
                        <a:t>Attoumani</a:t>
                      </a:r>
                      <a:endParaRPr lang="fr-FR" sz="12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00"/>
                  </a:ext>
                </a:extLst>
              </a:tr>
              <a:tr h="193058">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BENKERROUM</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a:effectLst/>
                          <a:latin typeface="Calibri" panose="020F0502020204030204" pitchFamily="34" charset="0"/>
                        </a:rPr>
                        <a:t>Naoual</a:t>
                      </a:r>
                      <a:endParaRPr lang="fr-FR" sz="12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01"/>
                  </a:ext>
                </a:extLst>
              </a:tr>
              <a:tr h="193058">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DHIMEN</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Driss</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2"/>
                  </a:ext>
                </a:extLst>
              </a:tr>
              <a:tr h="193058">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DI DOMIZIO</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a:effectLst/>
                          <a:latin typeface="Calibri" panose="020F0502020204030204" pitchFamily="34" charset="0"/>
                        </a:rPr>
                        <a:t>Emmanuel</a:t>
                      </a:r>
                      <a:endParaRPr lang="fr-FR" sz="12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03"/>
                  </a:ext>
                </a:extLst>
              </a:tr>
              <a:tr h="193058">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EL AMRANI</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a:effectLst/>
                          <a:latin typeface="Calibri" panose="020F0502020204030204" pitchFamily="34" charset="0"/>
                        </a:rPr>
                        <a:t>Driss</a:t>
                      </a:r>
                      <a:endParaRPr lang="fr-FR" sz="12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04"/>
                  </a:ext>
                </a:extLst>
              </a:tr>
              <a:tr h="193058">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FRANCOIS</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a:effectLst/>
                          <a:latin typeface="Calibri" panose="020F0502020204030204" pitchFamily="34" charset="0"/>
                        </a:rPr>
                        <a:t>Sébastien</a:t>
                      </a:r>
                      <a:endParaRPr lang="fr-FR" sz="12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05"/>
                  </a:ext>
                </a:extLst>
              </a:tr>
              <a:tr h="193058">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GARCIN</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a:effectLst/>
                          <a:latin typeface="Calibri" panose="020F0502020204030204" pitchFamily="34" charset="0"/>
                        </a:rPr>
                        <a:t>Marina</a:t>
                      </a:r>
                      <a:endParaRPr lang="fr-FR" sz="12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06"/>
                  </a:ext>
                </a:extLst>
              </a:tr>
              <a:tr h="193058">
                <a:tc vMerge="1">
                  <a:txBody>
                    <a:bodyPr/>
                    <a:lstStyle/>
                    <a:p>
                      <a:endParaRPr lang="fr-FR"/>
                    </a:p>
                  </a:txBody>
                  <a:tcPr/>
                </a:tc>
                <a:tc>
                  <a:txBody>
                    <a:bodyPr/>
                    <a:lstStyle/>
                    <a:p>
                      <a:pPr algn="l" fontAlgn="b"/>
                      <a:r>
                        <a:rPr lang="fr-FR" sz="1200" u="none" strike="noStrike">
                          <a:effectLst/>
                          <a:latin typeface="Calibri" panose="020F0502020204030204" pitchFamily="34" charset="0"/>
                        </a:rPr>
                        <a:t>GAUTRON</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Johan</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7"/>
                  </a:ext>
                </a:extLst>
              </a:tr>
              <a:tr h="193058">
                <a:tc vMerge="1">
                  <a:txBody>
                    <a:bodyPr/>
                    <a:lstStyle/>
                    <a:p>
                      <a:endParaRPr lang="fr-FR"/>
                    </a:p>
                  </a:txBody>
                  <a:tcPr/>
                </a:tc>
                <a:tc>
                  <a:txBody>
                    <a:bodyPr/>
                    <a:lstStyle/>
                    <a:p>
                      <a:pPr algn="l" fontAlgn="b"/>
                      <a:r>
                        <a:rPr lang="fr-FR" sz="1200" u="none" strike="noStrike">
                          <a:effectLst/>
                          <a:latin typeface="Calibri" panose="020F0502020204030204" pitchFamily="34" charset="0"/>
                        </a:rPr>
                        <a:t>HUMBERT</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Brian</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8"/>
                  </a:ext>
                </a:extLst>
              </a:tr>
              <a:tr h="193058">
                <a:tc vMerge="1">
                  <a:txBody>
                    <a:bodyPr/>
                    <a:lstStyle/>
                    <a:p>
                      <a:endParaRPr lang="fr-FR"/>
                    </a:p>
                  </a:txBody>
                  <a:tcPr/>
                </a:tc>
                <a:tc>
                  <a:txBody>
                    <a:bodyPr/>
                    <a:lstStyle/>
                    <a:p>
                      <a:pPr algn="l" fontAlgn="b"/>
                      <a:r>
                        <a:rPr lang="fr-FR" sz="1200" u="none" strike="noStrike">
                          <a:effectLst/>
                          <a:latin typeface="Calibri" panose="020F0502020204030204" pitchFamily="34" charset="0"/>
                        </a:rPr>
                        <a:t>JANIEC</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Nathalie</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9"/>
                  </a:ext>
                </a:extLst>
              </a:tr>
              <a:tr h="193058">
                <a:tc vMerge="1">
                  <a:txBody>
                    <a:bodyPr/>
                    <a:lstStyle/>
                    <a:p>
                      <a:endParaRPr lang="fr-FR"/>
                    </a:p>
                  </a:txBody>
                  <a:tcPr/>
                </a:tc>
                <a:tc>
                  <a:txBody>
                    <a:bodyPr/>
                    <a:lstStyle/>
                    <a:p>
                      <a:pPr algn="l" fontAlgn="b"/>
                      <a:r>
                        <a:rPr lang="fr-FR" sz="1200" u="none" strike="noStrike">
                          <a:effectLst/>
                          <a:latin typeface="Calibri" panose="020F0502020204030204" pitchFamily="34" charset="0"/>
                        </a:rPr>
                        <a:t>JERSIER</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Frédéric</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0"/>
                  </a:ext>
                </a:extLst>
              </a:tr>
              <a:tr h="193058">
                <a:tc vMerge="1">
                  <a:txBody>
                    <a:bodyPr/>
                    <a:lstStyle/>
                    <a:p>
                      <a:endParaRPr lang="fr-FR"/>
                    </a:p>
                  </a:txBody>
                  <a:tcPr/>
                </a:tc>
                <a:tc>
                  <a:txBody>
                    <a:bodyPr/>
                    <a:lstStyle/>
                    <a:p>
                      <a:pPr algn="l" fontAlgn="b"/>
                      <a:r>
                        <a:rPr lang="fr-FR" sz="1200" u="none" strike="noStrike">
                          <a:effectLst/>
                          <a:latin typeface="Calibri" panose="020F0502020204030204" pitchFamily="34" charset="0"/>
                        </a:rPr>
                        <a:t>MAILLET</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Rémy</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1"/>
                  </a:ext>
                </a:extLst>
              </a:tr>
              <a:tr h="193058">
                <a:tc vMerge="1">
                  <a:txBody>
                    <a:bodyPr/>
                    <a:lstStyle/>
                    <a:p>
                      <a:endParaRPr lang="fr-FR"/>
                    </a:p>
                  </a:txBody>
                  <a:tcPr/>
                </a:tc>
                <a:tc>
                  <a:txBody>
                    <a:bodyPr/>
                    <a:lstStyle/>
                    <a:p>
                      <a:pPr algn="l" fontAlgn="b"/>
                      <a:r>
                        <a:rPr lang="fr-FR" sz="1200" u="none" strike="noStrike">
                          <a:effectLst/>
                          <a:latin typeface="Calibri" panose="020F0502020204030204" pitchFamily="34" charset="0"/>
                        </a:rPr>
                        <a:t>MESMAQUE</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David</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2"/>
                  </a:ext>
                </a:extLst>
              </a:tr>
              <a:tr h="193058">
                <a:tc vMerge="1">
                  <a:txBody>
                    <a:bodyPr/>
                    <a:lstStyle/>
                    <a:p>
                      <a:endParaRPr lang="fr-FR"/>
                    </a:p>
                  </a:txBody>
                  <a:tcPr/>
                </a:tc>
                <a:tc>
                  <a:txBody>
                    <a:bodyPr/>
                    <a:lstStyle/>
                    <a:p>
                      <a:pPr algn="l" fontAlgn="b"/>
                      <a:r>
                        <a:rPr lang="fr-FR" sz="1200" u="none" strike="noStrike">
                          <a:effectLst/>
                          <a:latin typeface="Calibri" panose="020F0502020204030204" pitchFamily="34" charset="0"/>
                        </a:rPr>
                        <a:t>SAÏSSI</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Atika</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3"/>
                  </a:ext>
                </a:extLst>
              </a:tr>
              <a:tr h="193058">
                <a:tc vMerge="1">
                  <a:txBody>
                    <a:bodyPr/>
                    <a:lstStyle/>
                    <a:p>
                      <a:endParaRPr lang="fr-FR"/>
                    </a:p>
                  </a:txBody>
                  <a:tcPr/>
                </a:tc>
                <a:tc>
                  <a:txBody>
                    <a:bodyPr/>
                    <a:lstStyle/>
                    <a:p>
                      <a:pPr algn="l" fontAlgn="b"/>
                      <a:r>
                        <a:rPr lang="fr-FR" sz="1200" u="none" strike="noStrike">
                          <a:effectLst/>
                          <a:latin typeface="Calibri" panose="020F0502020204030204" pitchFamily="34" charset="0"/>
                        </a:rPr>
                        <a:t>THIERRY</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Patrick</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4"/>
                  </a:ext>
                </a:extLst>
              </a:tr>
              <a:tr h="193058">
                <a:tc vMerge="1">
                  <a:txBody>
                    <a:bodyPr/>
                    <a:lstStyle/>
                    <a:p>
                      <a:endParaRPr lang="fr-FR"/>
                    </a:p>
                  </a:txBody>
                  <a:tcPr/>
                </a:tc>
                <a:tc>
                  <a:txBody>
                    <a:bodyPr/>
                    <a:lstStyle/>
                    <a:p>
                      <a:pPr algn="l" fontAlgn="b"/>
                      <a:r>
                        <a:rPr lang="fr-FR" sz="1200" u="none" strike="noStrike">
                          <a:effectLst/>
                          <a:latin typeface="Calibri" panose="020F0502020204030204" pitchFamily="34" charset="0"/>
                        </a:rPr>
                        <a:t>VAN GEERT</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Alain</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5"/>
                  </a:ext>
                </a:extLst>
              </a:tr>
              <a:tr h="193058">
                <a:tc vMerge="1">
                  <a:txBody>
                    <a:bodyPr/>
                    <a:lstStyle/>
                    <a:p>
                      <a:endParaRPr lang="fr-FR"/>
                    </a:p>
                  </a:txBody>
                  <a:tcPr/>
                </a:tc>
                <a:tc>
                  <a:txBody>
                    <a:bodyPr/>
                    <a:lstStyle/>
                    <a:p>
                      <a:pPr algn="l" fontAlgn="b"/>
                      <a:r>
                        <a:rPr lang="fr-FR" sz="1200" u="none" strike="noStrike">
                          <a:effectLst/>
                          <a:latin typeface="Calibri" panose="020F0502020204030204" pitchFamily="34" charset="0"/>
                        </a:rPr>
                        <a:t>VANTARD</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Sébastien</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6"/>
                  </a:ext>
                </a:extLst>
              </a:tr>
              <a:tr h="193058">
                <a:tc vMerge="1">
                  <a:txBody>
                    <a:bodyPr/>
                    <a:lstStyle/>
                    <a:p>
                      <a:endParaRPr lang="fr-FR"/>
                    </a:p>
                  </a:txBody>
                  <a:tcPr/>
                </a:tc>
                <a:tc>
                  <a:txBody>
                    <a:bodyPr/>
                    <a:lstStyle/>
                    <a:p>
                      <a:pPr algn="l" fontAlgn="b"/>
                      <a:r>
                        <a:rPr lang="fr-FR" sz="1200" u="none" strike="noStrike">
                          <a:effectLst/>
                          <a:latin typeface="Calibri" panose="020F0502020204030204" pitchFamily="34" charset="0"/>
                        </a:rPr>
                        <a:t>VERCEZ</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dirty="0" err="1">
                          <a:effectLst/>
                          <a:latin typeface="Calibri" panose="020F0502020204030204" pitchFamily="34" charset="0"/>
                        </a:rPr>
                        <a:t>Loic</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7"/>
                  </a:ext>
                </a:extLst>
              </a:tr>
            </a:tbl>
          </a:graphicData>
        </a:graphic>
      </p:graphicFrame>
      <p:graphicFrame>
        <p:nvGraphicFramePr>
          <p:cNvPr id="14" name="Tableau 13"/>
          <p:cNvGraphicFramePr>
            <a:graphicFrameLocks noGrp="1"/>
          </p:cNvGraphicFramePr>
          <p:nvPr>
            <p:extLst>
              <p:ext uri="{D42A27DB-BD31-4B8C-83A1-F6EECF244321}">
                <p14:modId xmlns:p14="http://schemas.microsoft.com/office/powerpoint/2010/main" val="3346396107"/>
              </p:ext>
            </p:extLst>
          </p:nvPr>
        </p:nvGraphicFramePr>
        <p:xfrm>
          <a:off x="3656856" y="1618486"/>
          <a:ext cx="2091040" cy="4572000"/>
        </p:xfrm>
        <a:graphic>
          <a:graphicData uri="http://schemas.openxmlformats.org/drawingml/2006/table">
            <a:tbl>
              <a:tblPr>
                <a:tableStyleId>{5C22544A-7EE6-4342-B048-85BDC9FD1C3A}</a:tableStyleId>
              </a:tblPr>
              <a:tblGrid>
                <a:gridCol w="639347">
                  <a:extLst>
                    <a:ext uri="{9D8B030D-6E8A-4147-A177-3AD203B41FA5}">
                      <a16:colId xmlns:a16="http://schemas.microsoft.com/office/drawing/2014/main" val="20000"/>
                    </a:ext>
                  </a:extLst>
                </a:gridCol>
                <a:gridCol w="812346">
                  <a:extLst>
                    <a:ext uri="{9D8B030D-6E8A-4147-A177-3AD203B41FA5}">
                      <a16:colId xmlns:a16="http://schemas.microsoft.com/office/drawing/2014/main" val="20001"/>
                    </a:ext>
                  </a:extLst>
                </a:gridCol>
                <a:gridCol w="639347">
                  <a:extLst>
                    <a:ext uri="{9D8B030D-6E8A-4147-A177-3AD203B41FA5}">
                      <a16:colId xmlns:a16="http://schemas.microsoft.com/office/drawing/2014/main" val="20002"/>
                    </a:ext>
                  </a:extLst>
                </a:gridCol>
              </a:tblGrid>
              <a:tr h="157956">
                <a:tc rowSpan="22">
                  <a:txBody>
                    <a:bodyPr/>
                    <a:lstStyle/>
                    <a:p>
                      <a:pPr algn="ctr" fontAlgn="ctr"/>
                      <a:r>
                        <a:rPr lang="fr-FR" sz="1200" u="none" strike="noStrike" dirty="0">
                          <a:effectLst/>
                          <a:latin typeface="Calibri" panose="020F0502020204030204" pitchFamily="34" charset="0"/>
                        </a:rPr>
                        <a:t>Agents de </a:t>
                      </a:r>
                      <a:br>
                        <a:rPr lang="fr-FR" sz="1200" u="none" strike="noStrike" dirty="0">
                          <a:effectLst/>
                          <a:latin typeface="Calibri" panose="020F0502020204030204" pitchFamily="34" charset="0"/>
                        </a:rPr>
                      </a:br>
                      <a:r>
                        <a:rPr lang="fr-FR" sz="1200" u="none" strike="noStrike" dirty="0">
                          <a:effectLst/>
                          <a:latin typeface="Calibri" panose="020F0502020204030204" pitchFamily="34" charset="0"/>
                        </a:rPr>
                        <a:t>l'environnement </a:t>
                      </a:r>
                      <a:br>
                        <a:rPr lang="fr-FR" sz="1200" u="none" strike="noStrike" dirty="0">
                          <a:effectLst/>
                          <a:latin typeface="Calibri" panose="020F0502020204030204" pitchFamily="34" charset="0"/>
                        </a:rPr>
                      </a:br>
                      <a:r>
                        <a:rPr lang="fr-FR" sz="1200" u="none" strike="noStrike" dirty="0">
                          <a:effectLst/>
                          <a:latin typeface="Calibri" panose="020F0502020204030204" pitchFamily="34" charset="0"/>
                        </a:rPr>
                        <a:t>équipe de MESSIA</a:t>
                      </a:r>
                      <a:endParaRPr lang="fr-FR" sz="1200" b="0" i="0" u="none" strike="noStrike" dirty="0">
                        <a:effectLst/>
                        <a:latin typeface="Calibri" panose="020F0502020204030204" pitchFamily="34" charset="0"/>
                      </a:endParaRPr>
                    </a:p>
                  </a:txBody>
                  <a:tcPr marL="0" marR="0" marT="0" marB="0" anchor="ctr"/>
                </a:tc>
                <a:tc>
                  <a:txBody>
                    <a:bodyPr/>
                    <a:lstStyle/>
                    <a:p>
                      <a:pPr algn="l" fontAlgn="b"/>
                      <a:r>
                        <a:rPr lang="fr-FR" sz="1200" u="none" strike="noStrike">
                          <a:effectLst/>
                          <a:latin typeface="Calibri" panose="020F0502020204030204" pitchFamily="34" charset="0"/>
                        </a:rPr>
                        <a:t>BALMER</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a:effectLst/>
                          <a:latin typeface="Calibri" panose="020F0502020204030204" pitchFamily="34" charset="0"/>
                        </a:rPr>
                        <a:t>Hervé</a:t>
                      </a:r>
                      <a:endParaRPr lang="fr-FR" sz="12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00"/>
                  </a:ext>
                </a:extLst>
              </a:tr>
              <a:tr h="157956">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BARACCO</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a:effectLst/>
                          <a:latin typeface="Calibri" panose="020F0502020204030204" pitchFamily="34" charset="0"/>
                        </a:rPr>
                        <a:t>Alban</a:t>
                      </a:r>
                      <a:endParaRPr lang="fr-FR" sz="12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01"/>
                  </a:ext>
                </a:extLst>
              </a:tr>
              <a:tr h="157956">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BARAOUZ</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a:effectLst/>
                          <a:latin typeface="Calibri" panose="020F0502020204030204" pitchFamily="34" charset="0"/>
                        </a:rPr>
                        <a:t>Hicham</a:t>
                      </a:r>
                      <a:endParaRPr lang="fr-FR" sz="12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02"/>
                  </a:ext>
                </a:extLst>
              </a:tr>
              <a:tr h="157956">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BARTHELET</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a:effectLst/>
                          <a:latin typeface="Calibri" panose="020F0502020204030204" pitchFamily="34" charset="0"/>
                        </a:rPr>
                        <a:t>Mickael</a:t>
                      </a:r>
                      <a:endParaRPr lang="fr-FR" sz="12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03"/>
                  </a:ext>
                </a:extLst>
              </a:tr>
              <a:tr h="157956">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BERNARDES CHAVARIN</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Geoffrey</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4"/>
                  </a:ext>
                </a:extLst>
              </a:tr>
              <a:tr h="157956">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BILLARD</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Elodie</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5"/>
                  </a:ext>
                </a:extLst>
              </a:tr>
              <a:tr h="157956">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CARRASCOSA</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Gaël</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6"/>
                  </a:ext>
                </a:extLst>
              </a:tr>
              <a:tr h="157956">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DEFERT</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Medhi</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7"/>
                  </a:ext>
                </a:extLst>
              </a:tr>
              <a:tr h="157956">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ERRARD</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Guillaume</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8"/>
                  </a:ext>
                </a:extLst>
              </a:tr>
              <a:tr h="157956">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FAYOLLES</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Georges </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9"/>
                  </a:ext>
                </a:extLst>
              </a:tr>
              <a:tr h="157956">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FRESQUET</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Cyril</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0"/>
                  </a:ext>
                </a:extLst>
              </a:tr>
              <a:tr h="157956">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FUTIN</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Sébastien</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1"/>
                  </a:ext>
                </a:extLst>
              </a:tr>
              <a:tr h="157956">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GRENIER</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dirty="0" err="1">
                          <a:effectLst/>
                          <a:latin typeface="Calibri" panose="020F0502020204030204" pitchFamily="34" charset="0"/>
                        </a:rPr>
                        <a:t>Steeven</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2"/>
                  </a:ext>
                </a:extLst>
              </a:tr>
              <a:tr h="157956">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GUENAT </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Michel</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3"/>
                  </a:ext>
                </a:extLst>
              </a:tr>
              <a:tr h="157956">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HENRY</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Cyril</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4"/>
                  </a:ext>
                </a:extLst>
              </a:tr>
              <a:tr h="157956">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LE BACHELEY</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Mickael</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5"/>
                  </a:ext>
                </a:extLst>
              </a:tr>
              <a:tr h="157956">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MAZUE</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Arnaud</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6"/>
                  </a:ext>
                </a:extLst>
              </a:tr>
              <a:tr h="157956">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PASCHE</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David</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7"/>
                  </a:ext>
                </a:extLst>
              </a:tr>
              <a:tr h="157956">
                <a:tc vMerge="1">
                  <a:txBody>
                    <a:bodyPr/>
                    <a:lstStyle/>
                    <a:p>
                      <a:endParaRPr lang="fr-FR"/>
                    </a:p>
                  </a:txBody>
                  <a:tcPr/>
                </a:tc>
                <a:tc>
                  <a:txBody>
                    <a:bodyPr/>
                    <a:lstStyle/>
                    <a:p>
                      <a:pPr algn="l" fontAlgn="b"/>
                      <a:r>
                        <a:rPr lang="fr-FR" sz="1200" u="none" strike="noStrike">
                          <a:effectLst/>
                          <a:latin typeface="Calibri" panose="020F0502020204030204" pitchFamily="34" charset="0"/>
                        </a:rPr>
                        <a:t>RAHMANI</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dirty="0" err="1">
                          <a:effectLst/>
                          <a:latin typeface="Calibri" panose="020F0502020204030204" pitchFamily="34" charset="0"/>
                        </a:rPr>
                        <a:t>Abdelmalik</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8"/>
                  </a:ext>
                </a:extLst>
              </a:tr>
              <a:tr h="157956">
                <a:tc vMerge="1">
                  <a:txBody>
                    <a:bodyPr/>
                    <a:lstStyle/>
                    <a:p>
                      <a:endParaRPr lang="fr-FR"/>
                    </a:p>
                  </a:txBody>
                  <a:tcPr/>
                </a:tc>
                <a:tc>
                  <a:txBody>
                    <a:bodyPr/>
                    <a:lstStyle/>
                    <a:p>
                      <a:pPr algn="l" fontAlgn="b"/>
                      <a:r>
                        <a:rPr lang="fr-FR" sz="1200" u="none" strike="noStrike">
                          <a:effectLst/>
                          <a:latin typeface="Calibri" panose="020F0502020204030204" pitchFamily="34" charset="0"/>
                        </a:rPr>
                        <a:t>SBURLINO</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Sandra</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9"/>
                  </a:ext>
                </a:extLst>
              </a:tr>
              <a:tr h="157956">
                <a:tc vMerge="1">
                  <a:txBody>
                    <a:bodyPr/>
                    <a:lstStyle/>
                    <a:p>
                      <a:endParaRPr lang="fr-FR"/>
                    </a:p>
                  </a:txBody>
                  <a:tcPr/>
                </a:tc>
                <a:tc>
                  <a:txBody>
                    <a:bodyPr/>
                    <a:lstStyle/>
                    <a:p>
                      <a:pPr algn="l" fontAlgn="b"/>
                      <a:r>
                        <a:rPr lang="fr-FR" sz="1200" u="none" strike="noStrike">
                          <a:effectLst/>
                          <a:latin typeface="Calibri" panose="020F0502020204030204" pitchFamily="34" charset="0"/>
                        </a:rPr>
                        <a:t>VALLET </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Jean Paul</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20"/>
                  </a:ext>
                </a:extLst>
              </a:tr>
              <a:tr h="157956">
                <a:tc vMerge="1">
                  <a:txBody>
                    <a:bodyPr/>
                    <a:lstStyle/>
                    <a:p>
                      <a:endParaRPr lang="fr-FR"/>
                    </a:p>
                  </a:txBody>
                  <a:tcPr/>
                </a:tc>
                <a:tc>
                  <a:txBody>
                    <a:bodyPr/>
                    <a:lstStyle/>
                    <a:p>
                      <a:pPr algn="l" fontAlgn="b"/>
                      <a:r>
                        <a:rPr lang="fr-FR" sz="1200" u="none" strike="noStrike">
                          <a:effectLst/>
                          <a:latin typeface="Calibri" panose="020F0502020204030204" pitchFamily="34" charset="0"/>
                        </a:rPr>
                        <a:t>VALLEUR</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Thomas</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21"/>
                  </a:ext>
                </a:extLst>
              </a:tr>
            </a:tbl>
          </a:graphicData>
        </a:graphic>
      </p:graphicFrame>
      <p:graphicFrame>
        <p:nvGraphicFramePr>
          <p:cNvPr id="17" name="Tableau 16"/>
          <p:cNvGraphicFramePr>
            <a:graphicFrameLocks noGrp="1"/>
          </p:cNvGraphicFramePr>
          <p:nvPr>
            <p:extLst>
              <p:ext uri="{D42A27DB-BD31-4B8C-83A1-F6EECF244321}">
                <p14:modId xmlns:p14="http://schemas.microsoft.com/office/powerpoint/2010/main" val="128034236"/>
              </p:ext>
            </p:extLst>
          </p:nvPr>
        </p:nvGraphicFramePr>
        <p:xfrm>
          <a:off x="6155973" y="1371600"/>
          <a:ext cx="2952328" cy="5486400"/>
        </p:xfrm>
        <a:graphic>
          <a:graphicData uri="http://schemas.openxmlformats.org/drawingml/2006/table">
            <a:tbl>
              <a:tblPr>
                <a:tableStyleId>{5C22544A-7EE6-4342-B048-85BDC9FD1C3A}</a:tableStyleId>
              </a:tblPr>
              <a:tblGrid>
                <a:gridCol w="801277">
                  <a:extLst>
                    <a:ext uri="{9D8B030D-6E8A-4147-A177-3AD203B41FA5}">
                      <a16:colId xmlns:a16="http://schemas.microsoft.com/office/drawing/2014/main" val="20000"/>
                    </a:ext>
                  </a:extLst>
                </a:gridCol>
                <a:gridCol w="1070931">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tblGrid>
              <a:tr h="115835">
                <a:tc rowSpan="30">
                  <a:txBody>
                    <a:bodyPr/>
                    <a:lstStyle/>
                    <a:p>
                      <a:pPr algn="ctr" fontAlgn="ctr"/>
                      <a:r>
                        <a:rPr lang="fr-FR" sz="1200" u="none" strike="noStrike" dirty="0">
                          <a:effectLst/>
                          <a:latin typeface="Calibri" panose="020F0502020204030204" pitchFamily="34" charset="0"/>
                        </a:rPr>
                        <a:t>Agents de </a:t>
                      </a:r>
                      <a:br>
                        <a:rPr lang="fr-FR" sz="1200" u="none" strike="noStrike" dirty="0">
                          <a:effectLst/>
                          <a:latin typeface="Calibri" panose="020F0502020204030204" pitchFamily="34" charset="0"/>
                        </a:rPr>
                      </a:br>
                      <a:r>
                        <a:rPr lang="fr-FR" sz="1200" u="none" strike="noStrike" dirty="0">
                          <a:effectLst/>
                          <a:latin typeface="Calibri" panose="020F0502020204030204" pitchFamily="34" charset="0"/>
                        </a:rPr>
                        <a:t>l'environnement </a:t>
                      </a:r>
                      <a:br>
                        <a:rPr lang="fr-FR" sz="1200" u="none" strike="noStrike" dirty="0">
                          <a:effectLst/>
                          <a:latin typeface="Calibri" panose="020F0502020204030204" pitchFamily="34" charset="0"/>
                        </a:rPr>
                      </a:br>
                      <a:r>
                        <a:rPr lang="fr-FR" sz="1200" u="none" strike="noStrike" dirty="0">
                          <a:effectLst/>
                          <a:latin typeface="Calibri" panose="020F0502020204030204" pitchFamily="34" charset="0"/>
                        </a:rPr>
                        <a:t>équipe de SALINS LES BAINS</a:t>
                      </a:r>
                      <a:endParaRPr lang="fr-FR" sz="1200" b="0" i="0" u="none" strike="noStrike" dirty="0">
                        <a:effectLst/>
                        <a:latin typeface="Calibri" panose="020F0502020204030204" pitchFamily="34" charset="0"/>
                      </a:endParaRPr>
                    </a:p>
                  </a:txBody>
                  <a:tcPr marL="0" marR="0" marT="0" marB="0" anchor="ctr"/>
                </a:tc>
                <a:tc>
                  <a:txBody>
                    <a:bodyPr/>
                    <a:lstStyle/>
                    <a:p>
                      <a:pPr algn="l" fontAlgn="b"/>
                      <a:r>
                        <a:rPr lang="fr-FR" sz="1200" u="none" strike="noStrike" dirty="0">
                          <a:effectLst/>
                          <a:latin typeface="Calibri" panose="020F0502020204030204" pitchFamily="34" charset="0"/>
                        </a:rPr>
                        <a:t>BERGER</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a:effectLst/>
                          <a:latin typeface="Calibri" panose="020F0502020204030204" pitchFamily="34" charset="0"/>
                        </a:rPr>
                        <a:t>Laëtitia</a:t>
                      </a:r>
                      <a:endParaRPr lang="fr-FR" sz="12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00"/>
                  </a:ext>
                </a:extLst>
              </a:tr>
              <a:tr h="115835">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BERTRAND</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a:effectLst/>
                          <a:latin typeface="Calibri" panose="020F0502020204030204" pitchFamily="34" charset="0"/>
                        </a:rPr>
                        <a:t>Cidjy</a:t>
                      </a:r>
                      <a:endParaRPr lang="fr-FR" sz="12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01"/>
                  </a:ext>
                </a:extLst>
              </a:tr>
              <a:tr h="115835">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BILLOD</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Elise</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2"/>
                  </a:ext>
                </a:extLst>
              </a:tr>
              <a:tr h="115835">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CHAMPLIAUD</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dirty="0" err="1">
                          <a:effectLst/>
                          <a:latin typeface="Calibri" panose="020F0502020204030204" pitchFamily="34" charset="0"/>
                        </a:rPr>
                        <a:t>Sebastien</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3"/>
                  </a:ext>
                </a:extLst>
              </a:tr>
              <a:tr h="115835">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CHEVIET</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Ludovic</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4"/>
                  </a:ext>
                </a:extLst>
              </a:tr>
              <a:tr h="115835">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CROLET</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Dylan</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5"/>
                  </a:ext>
                </a:extLst>
              </a:tr>
              <a:tr h="115835">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DELMER</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Martine</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6"/>
                  </a:ext>
                </a:extLst>
              </a:tr>
              <a:tr h="115835">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EMILE</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Nicolas</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7"/>
                  </a:ext>
                </a:extLst>
              </a:tr>
              <a:tr h="115835">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FAIVRE</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Michel</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8"/>
                  </a:ext>
                </a:extLst>
              </a:tr>
              <a:tr h="115835">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FOURNIER</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Mélanie</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9"/>
                  </a:ext>
                </a:extLst>
              </a:tr>
              <a:tr h="115835">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GODINHO</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Sylvain</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0"/>
                  </a:ext>
                </a:extLst>
              </a:tr>
              <a:tr h="115835">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GRANGEOT</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Claude-Louis</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1"/>
                  </a:ext>
                </a:extLst>
              </a:tr>
              <a:tr h="115835">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GRILLET</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Daniel</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2"/>
                  </a:ext>
                </a:extLst>
              </a:tr>
              <a:tr h="115835">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MAZZOLENI</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Jean</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3"/>
                  </a:ext>
                </a:extLst>
              </a:tr>
              <a:tr h="115835">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MICHELET</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Jean-Philippe</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4"/>
                  </a:ext>
                </a:extLst>
              </a:tr>
              <a:tr h="115835">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MONNEY</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Mélanie</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5"/>
                  </a:ext>
                </a:extLst>
              </a:tr>
              <a:tr h="115835">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MORARD</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Aurélien</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6"/>
                  </a:ext>
                </a:extLst>
              </a:tr>
              <a:tr h="115835">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MOUREAU</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Amandine </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7"/>
                  </a:ext>
                </a:extLst>
              </a:tr>
              <a:tr h="115835">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PASTEUR </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Enzo</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8"/>
                  </a:ext>
                </a:extLst>
              </a:tr>
              <a:tr h="115835">
                <a:tc vMerge="1">
                  <a:txBody>
                    <a:bodyPr/>
                    <a:lstStyle/>
                    <a:p>
                      <a:endParaRPr lang="fr-FR"/>
                    </a:p>
                  </a:txBody>
                  <a:tcPr/>
                </a:tc>
                <a:tc>
                  <a:txBody>
                    <a:bodyPr/>
                    <a:lstStyle/>
                    <a:p>
                      <a:pPr algn="l" fontAlgn="b"/>
                      <a:r>
                        <a:rPr lang="fr-FR" sz="1200" u="none" strike="noStrike">
                          <a:effectLst/>
                          <a:latin typeface="Calibri" panose="020F0502020204030204" pitchFamily="34" charset="0"/>
                        </a:rPr>
                        <a:t>PEREZ</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Roland</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9"/>
                  </a:ext>
                </a:extLst>
              </a:tr>
              <a:tr h="115835">
                <a:tc vMerge="1">
                  <a:txBody>
                    <a:bodyPr/>
                    <a:lstStyle/>
                    <a:p>
                      <a:endParaRPr lang="fr-FR"/>
                    </a:p>
                  </a:txBody>
                  <a:tcPr/>
                </a:tc>
                <a:tc>
                  <a:txBody>
                    <a:bodyPr/>
                    <a:lstStyle/>
                    <a:p>
                      <a:pPr algn="l" fontAlgn="b"/>
                      <a:r>
                        <a:rPr lang="fr-FR" sz="1200" u="none" strike="noStrike">
                          <a:effectLst/>
                          <a:latin typeface="Calibri" panose="020F0502020204030204" pitchFamily="34" charset="0"/>
                        </a:rPr>
                        <a:t>PESSÉ-GIROD</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Julien</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20"/>
                  </a:ext>
                </a:extLst>
              </a:tr>
              <a:tr h="115835">
                <a:tc vMerge="1">
                  <a:txBody>
                    <a:bodyPr/>
                    <a:lstStyle/>
                    <a:p>
                      <a:endParaRPr lang="fr-FR"/>
                    </a:p>
                  </a:txBody>
                  <a:tcPr/>
                </a:tc>
                <a:tc>
                  <a:txBody>
                    <a:bodyPr/>
                    <a:lstStyle/>
                    <a:p>
                      <a:pPr algn="l" fontAlgn="b"/>
                      <a:r>
                        <a:rPr lang="fr-FR" sz="1200" u="none" strike="noStrike">
                          <a:effectLst/>
                          <a:latin typeface="Calibri" panose="020F0502020204030204" pitchFamily="34" charset="0"/>
                        </a:rPr>
                        <a:t>RAHON</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Emmanuelle</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21"/>
                  </a:ext>
                </a:extLst>
              </a:tr>
              <a:tr h="115835">
                <a:tc vMerge="1">
                  <a:txBody>
                    <a:bodyPr/>
                    <a:lstStyle/>
                    <a:p>
                      <a:endParaRPr lang="fr-FR"/>
                    </a:p>
                  </a:txBody>
                  <a:tcPr/>
                </a:tc>
                <a:tc>
                  <a:txBody>
                    <a:bodyPr/>
                    <a:lstStyle/>
                    <a:p>
                      <a:pPr algn="l" fontAlgn="b"/>
                      <a:r>
                        <a:rPr lang="fr-FR" sz="1200" u="none" strike="noStrike">
                          <a:effectLst/>
                          <a:latin typeface="Calibri" panose="020F0502020204030204" pitchFamily="34" charset="0"/>
                        </a:rPr>
                        <a:t>ROUSSEAU</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Denis</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22"/>
                  </a:ext>
                </a:extLst>
              </a:tr>
              <a:tr h="115835">
                <a:tc vMerge="1">
                  <a:txBody>
                    <a:bodyPr/>
                    <a:lstStyle/>
                    <a:p>
                      <a:endParaRPr lang="fr-FR"/>
                    </a:p>
                  </a:txBody>
                  <a:tcPr/>
                </a:tc>
                <a:tc>
                  <a:txBody>
                    <a:bodyPr/>
                    <a:lstStyle/>
                    <a:p>
                      <a:pPr algn="l" fontAlgn="b"/>
                      <a:r>
                        <a:rPr lang="fr-FR" sz="1200" u="none" strike="noStrike">
                          <a:effectLst/>
                          <a:latin typeface="Calibri" panose="020F0502020204030204" pitchFamily="34" charset="0"/>
                        </a:rPr>
                        <a:t>SANTORO</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Gino</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23"/>
                  </a:ext>
                </a:extLst>
              </a:tr>
              <a:tr h="115835">
                <a:tc vMerge="1">
                  <a:txBody>
                    <a:bodyPr/>
                    <a:lstStyle/>
                    <a:p>
                      <a:endParaRPr lang="fr-FR"/>
                    </a:p>
                  </a:txBody>
                  <a:tcPr/>
                </a:tc>
                <a:tc>
                  <a:txBody>
                    <a:bodyPr/>
                    <a:lstStyle/>
                    <a:p>
                      <a:pPr algn="l" fontAlgn="b"/>
                      <a:r>
                        <a:rPr lang="fr-FR" sz="1200" u="none" strike="noStrike">
                          <a:effectLst/>
                          <a:latin typeface="Calibri" panose="020F0502020204030204" pitchFamily="34" charset="0"/>
                        </a:rPr>
                        <a:t>SCARAMOZZINO</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Olivier</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24"/>
                  </a:ext>
                </a:extLst>
              </a:tr>
              <a:tr h="115835">
                <a:tc vMerge="1">
                  <a:txBody>
                    <a:bodyPr/>
                    <a:lstStyle/>
                    <a:p>
                      <a:endParaRPr lang="fr-FR"/>
                    </a:p>
                  </a:txBody>
                  <a:tcPr/>
                </a:tc>
                <a:tc>
                  <a:txBody>
                    <a:bodyPr/>
                    <a:lstStyle/>
                    <a:p>
                      <a:pPr algn="l" fontAlgn="b"/>
                      <a:r>
                        <a:rPr lang="fr-FR" sz="1200" u="none" strike="noStrike">
                          <a:effectLst/>
                          <a:latin typeface="Calibri" panose="020F0502020204030204" pitchFamily="34" charset="0"/>
                        </a:rPr>
                        <a:t>SCHEIDECKER</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Jean-Hubert</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25"/>
                  </a:ext>
                </a:extLst>
              </a:tr>
              <a:tr h="115835">
                <a:tc vMerge="1">
                  <a:txBody>
                    <a:bodyPr/>
                    <a:lstStyle/>
                    <a:p>
                      <a:endParaRPr lang="fr-FR"/>
                    </a:p>
                  </a:txBody>
                  <a:tcPr/>
                </a:tc>
                <a:tc>
                  <a:txBody>
                    <a:bodyPr/>
                    <a:lstStyle/>
                    <a:p>
                      <a:pPr algn="l" fontAlgn="b"/>
                      <a:r>
                        <a:rPr lang="fr-FR" sz="1200" u="none" strike="noStrike">
                          <a:effectLst/>
                          <a:latin typeface="Calibri" panose="020F0502020204030204" pitchFamily="34" charset="0"/>
                        </a:rPr>
                        <a:t>SOM</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dirty="0" err="1">
                          <a:effectLst/>
                          <a:latin typeface="Calibri" panose="020F0502020204030204" pitchFamily="34" charset="0"/>
                        </a:rPr>
                        <a:t>Somnang</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26"/>
                  </a:ext>
                </a:extLst>
              </a:tr>
              <a:tr h="115835">
                <a:tc vMerge="1">
                  <a:txBody>
                    <a:bodyPr/>
                    <a:lstStyle/>
                    <a:p>
                      <a:endParaRPr lang="fr-FR"/>
                    </a:p>
                  </a:txBody>
                  <a:tcPr/>
                </a:tc>
                <a:tc>
                  <a:txBody>
                    <a:bodyPr/>
                    <a:lstStyle/>
                    <a:p>
                      <a:pPr algn="l" fontAlgn="b"/>
                      <a:r>
                        <a:rPr lang="fr-FR" sz="1200" u="none" strike="noStrike">
                          <a:effectLst/>
                          <a:latin typeface="Calibri" panose="020F0502020204030204" pitchFamily="34" charset="0"/>
                        </a:rPr>
                        <a:t>THOMAS</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Fabien</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27"/>
                  </a:ext>
                </a:extLst>
              </a:tr>
              <a:tr h="115835">
                <a:tc vMerge="1">
                  <a:txBody>
                    <a:bodyPr/>
                    <a:lstStyle/>
                    <a:p>
                      <a:endParaRPr lang="fr-FR"/>
                    </a:p>
                  </a:txBody>
                  <a:tcPr/>
                </a:tc>
                <a:tc>
                  <a:txBody>
                    <a:bodyPr/>
                    <a:lstStyle/>
                    <a:p>
                      <a:pPr algn="l" fontAlgn="b"/>
                      <a:r>
                        <a:rPr lang="fr-FR" sz="1200" u="none" strike="noStrike">
                          <a:effectLst/>
                          <a:latin typeface="Calibri" panose="020F0502020204030204" pitchFamily="34" charset="0"/>
                        </a:rPr>
                        <a:t>VADAM</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Jonathan</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28"/>
                  </a:ext>
                </a:extLst>
              </a:tr>
              <a:tr h="115835">
                <a:tc vMerge="1">
                  <a:txBody>
                    <a:bodyPr/>
                    <a:lstStyle/>
                    <a:p>
                      <a:endParaRPr lang="fr-FR"/>
                    </a:p>
                  </a:txBody>
                  <a:tcPr/>
                </a:tc>
                <a:tc>
                  <a:txBody>
                    <a:bodyPr/>
                    <a:lstStyle/>
                    <a:p>
                      <a:pPr algn="l" fontAlgn="b"/>
                      <a:r>
                        <a:rPr lang="fr-FR" sz="1200" u="none" strike="noStrike">
                          <a:effectLst/>
                          <a:latin typeface="Calibri" panose="020F0502020204030204" pitchFamily="34" charset="0"/>
                        </a:rPr>
                        <a:t>VERCEZ</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Hervé</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29"/>
                  </a:ext>
                </a:extLst>
              </a:tr>
            </a:tbl>
          </a:graphicData>
        </a:graphic>
      </p:graphicFrame>
      <p:sp>
        <p:nvSpPr>
          <p:cNvPr id="15" name="ZoneTexte 14"/>
          <p:cNvSpPr txBox="1"/>
          <p:nvPr/>
        </p:nvSpPr>
        <p:spPr>
          <a:xfrm>
            <a:off x="1352600" y="116632"/>
            <a:ext cx="6953348" cy="923330"/>
          </a:xfrm>
          <a:prstGeom prst="rect">
            <a:avLst/>
          </a:prstGeom>
          <a:noFill/>
        </p:spPr>
        <p:txBody>
          <a:bodyPr wrap="square" rtlCol="0">
            <a:spAutoFit/>
          </a:bodyPr>
          <a:lstStyle/>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AG 24 juin 2016 </a:t>
            </a:r>
            <a:r>
              <a:rPr lang="fr-FR" dirty="0" err="1" smtClean="0">
                <a:solidFill>
                  <a:schemeClr val="bg2">
                    <a:lumMod val="50000"/>
                  </a:schemeClr>
                </a:solidFill>
                <a:effectLst>
                  <a:reflection blurRad="6350" stA="55000" endA="300" endPos="45500" dir="5400000" sy="-100000" algn="bl" rotWithShape="0"/>
                </a:effectLst>
                <a:latin typeface="Calibri" panose="020F0502020204030204" pitchFamily="34" charset="0"/>
              </a:rPr>
              <a:t>Ounans</a:t>
            </a: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  </a:t>
            </a:r>
          </a:p>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Rapport d’activité</a:t>
            </a:r>
          </a:p>
          <a:p>
            <a:pPr algn="ctr"/>
            <a:r>
              <a:rPr lang="fr-FR" b="1" dirty="0" smtClean="0">
                <a:effectLst>
                  <a:reflection blurRad="6350" stA="55000" endA="300" endPos="45500" dir="5400000" sy="-100000" algn="bl" rotWithShape="0"/>
                </a:effectLst>
                <a:latin typeface="Calibri" panose="020F0502020204030204" pitchFamily="34" charset="0"/>
              </a:rPr>
              <a:t>II - Les Chantiers d’insertion</a:t>
            </a:r>
            <a:endParaRPr lang="fr-FR" b="1" dirty="0">
              <a:effectLst>
                <a:reflection blurRad="6350" stA="55000" endA="300" endPos="45500" dir="5400000" sy="-100000" algn="bl" rotWithShape="0"/>
              </a:effectLst>
              <a:latin typeface="Calibri" panose="020F0502020204030204" pitchFamily="34" charset="0"/>
            </a:endParaRPr>
          </a:p>
        </p:txBody>
      </p:sp>
    </p:spTree>
    <p:extLst>
      <p:ext uri="{BB962C8B-B14F-4D97-AF65-F5344CB8AC3E}">
        <p14:creationId xmlns:p14="http://schemas.microsoft.com/office/powerpoint/2010/main" val="1436008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4F8C95-9CFF-4050-AA33-7AE01EB79DB7}" type="slidenum">
              <a:rPr lang="fr-FR" altLang="fr-FR" smtClean="0"/>
              <a:pPr/>
              <a:t>13</a:t>
            </a:fld>
            <a:endParaRPr lang="fr-FR" altLang="fr-FR"/>
          </a:p>
        </p:txBody>
      </p:sp>
      <p:grpSp>
        <p:nvGrpSpPr>
          <p:cNvPr id="5" name="Groupe 4"/>
          <p:cNvGrpSpPr/>
          <p:nvPr/>
        </p:nvGrpSpPr>
        <p:grpSpPr>
          <a:xfrm>
            <a:off x="-96778" y="0"/>
            <a:ext cx="10002778" cy="6858000"/>
            <a:chOff x="-96778" y="0"/>
            <a:chExt cx="10002778" cy="6858000"/>
          </a:xfrm>
        </p:grpSpPr>
        <p:sp>
          <p:nvSpPr>
            <p:cNvPr id="6" name="Rectangle 17"/>
            <p:cNvSpPr>
              <a:spLocks noChangeArrowheads="1"/>
            </p:cNvSpPr>
            <p:nvPr/>
          </p:nvSpPr>
          <p:spPr bwMode="auto">
            <a:xfrm>
              <a:off x="1" y="0"/>
              <a:ext cx="271727" cy="6858000"/>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sp>
          <p:nvSpPr>
            <p:cNvPr id="7" name="Text Box 19"/>
            <p:cNvSpPr txBox="1">
              <a:spLocks noChangeArrowheads="1"/>
            </p:cNvSpPr>
            <p:nvPr/>
          </p:nvSpPr>
          <p:spPr bwMode="auto">
            <a:xfrm rot="10800000">
              <a:off x="-96778" y="838200"/>
              <a:ext cx="4308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fr-FR" altLang="fr-FR" sz="1600" i="1" dirty="0">
                  <a:latin typeface="Tahoma" pitchFamily="34" charset="0"/>
                </a:rPr>
                <a:t>www.terre-emplois.org</a:t>
              </a:r>
            </a:p>
          </p:txBody>
        </p:sp>
        <p:sp>
          <p:nvSpPr>
            <p:cNvPr id="8" name="Rectangle 7"/>
            <p:cNvSpPr>
              <a:spLocks noChangeArrowheads="1"/>
            </p:cNvSpPr>
            <p:nvPr/>
          </p:nvSpPr>
          <p:spPr bwMode="auto">
            <a:xfrm>
              <a:off x="271728" y="1272337"/>
              <a:ext cx="9634272" cy="78355"/>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pic>
          <p:nvPicPr>
            <p:cNvPr id="9" name="Image 8" descr="K:\DUI 2016 documents modifiables\Personnages vert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464" y="5651262"/>
              <a:ext cx="544636" cy="1046401"/>
            </a:xfrm>
            <a:prstGeom prst="rect">
              <a:avLst/>
            </a:prstGeom>
            <a:noFill/>
            <a:ln>
              <a:noFill/>
            </a:ln>
          </p:spPr>
        </p:pic>
        <p:grpSp>
          <p:nvGrpSpPr>
            <p:cNvPr id="10" name="Groupe 9"/>
            <p:cNvGrpSpPr/>
            <p:nvPr/>
          </p:nvGrpSpPr>
          <p:grpSpPr>
            <a:xfrm>
              <a:off x="271728" y="0"/>
              <a:ext cx="9634272" cy="1270339"/>
              <a:chOff x="271728" y="0"/>
              <a:chExt cx="9634272" cy="1270339"/>
            </a:xfrm>
          </p:grpSpPr>
          <p:pic>
            <p:nvPicPr>
              <p:cNvPr id="12" name="Picture 21" descr="K:\RAPPORT D'ACTIVITE 2016\logo-agate-perspecti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28" y="0"/>
                <a:ext cx="2270958" cy="127033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42686" y="0"/>
                <a:ext cx="7363314" cy="127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aphicFrame>
        <p:nvGraphicFramePr>
          <p:cNvPr id="3" name="Tableau 2"/>
          <p:cNvGraphicFramePr>
            <a:graphicFrameLocks noGrp="1"/>
          </p:cNvGraphicFramePr>
          <p:nvPr>
            <p:extLst>
              <p:ext uri="{D42A27DB-BD31-4B8C-83A1-F6EECF244321}">
                <p14:modId xmlns:p14="http://schemas.microsoft.com/office/powerpoint/2010/main" val="1189211242"/>
              </p:ext>
            </p:extLst>
          </p:nvPr>
        </p:nvGraphicFramePr>
        <p:xfrm>
          <a:off x="704528" y="2151305"/>
          <a:ext cx="2808312" cy="3475038"/>
        </p:xfrm>
        <a:graphic>
          <a:graphicData uri="http://schemas.openxmlformats.org/drawingml/2006/table">
            <a:tbl>
              <a:tblPr>
                <a:tableStyleId>{5C22544A-7EE6-4342-B048-85BDC9FD1C3A}</a:tableStyleId>
              </a:tblPr>
              <a:tblGrid>
                <a:gridCol w="1127878">
                  <a:extLst>
                    <a:ext uri="{9D8B030D-6E8A-4147-A177-3AD203B41FA5}">
                      <a16:colId xmlns:a16="http://schemas.microsoft.com/office/drawing/2014/main" val="20000"/>
                    </a:ext>
                  </a:extLst>
                </a:gridCol>
                <a:gridCol w="960354">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tblGrid>
              <a:tr h="248217">
                <a:tc rowSpan="14">
                  <a:txBody>
                    <a:bodyPr/>
                    <a:lstStyle/>
                    <a:p>
                      <a:pPr algn="ctr" fontAlgn="ctr"/>
                      <a:r>
                        <a:rPr lang="fr-FR" sz="1200" u="none" strike="noStrike" dirty="0">
                          <a:effectLst/>
                          <a:latin typeface="Calibri" panose="020F0502020204030204" pitchFamily="34" charset="0"/>
                        </a:rPr>
                        <a:t>Agents de </a:t>
                      </a:r>
                      <a:br>
                        <a:rPr lang="fr-FR" sz="1200" u="none" strike="noStrike" dirty="0">
                          <a:effectLst/>
                          <a:latin typeface="Calibri" panose="020F0502020204030204" pitchFamily="34" charset="0"/>
                        </a:rPr>
                      </a:br>
                      <a:r>
                        <a:rPr lang="fr-FR" sz="1200" u="none" strike="noStrike" dirty="0">
                          <a:effectLst/>
                          <a:latin typeface="Calibri" panose="020F0502020204030204" pitchFamily="34" charset="0"/>
                        </a:rPr>
                        <a:t>l'environnement </a:t>
                      </a:r>
                      <a:br>
                        <a:rPr lang="fr-FR" sz="1200" u="none" strike="noStrike" dirty="0">
                          <a:effectLst/>
                          <a:latin typeface="Calibri" panose="020F0502020204030204" pitchFamily="34" charset="0"/>
                        </a:rPr>
                      </a:br>
                      <a:r>
                        <a:rPr lang="fr-FR" sz="1200" u="none" strike="noStrike" dirty="0">
                          <a:effectLst/>
                          <a:latin typeface="Calibri" panose="020F0502020204030204" pitchFamily="34" charset="0"/>
                        </a:rPr>
                        <a:t>équipe de OUNANS</a:t>
                      </a:r>
                      <a:endParaRPr lang="fr-FR" sz="1200" b="0" i="0" u="none" strike="noStrike" dirty="0">
                        <a:effectLst/>
                        <a:latin typeface="Calibri" panose="020F0502020204030204" pitchFamily="34" charset="0"/>
                      </a:endParaRPr>
                    </a:p>
                  </a:txBody>
                  <a:tcPr marL="0" marR="0" marT="0" marB="0" anchor="ctr"/>
                </a:tc>
                <a:tc>
                  <a:txBody>
                    <a:bodyPr/>
                    <a:lstStyle/>
                    <a:p>
                      <a:pPr algn="l" fontAlgn="b"/>
                      <a:r>
                        <a:rPr lang="fr-FR" sz="1200" u="none" strike="noStrike">
                          <a:effectLst/>
                          <a:latin typeface="Calibri" panose="020F0502020204030204" pitchFamily="34" charset="0"/>
                        </a:rPr>
                        <a:t>BAUD</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Didier </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0"/>
                  </a:ext>
                </a:extLst>
              </a:tr>
              <a:tr h="248217">
                <a:tc vMerge="1">
                  <a:txBody>
                    <a:bodyPr/>
                    <a:lstStyle/>
                    <a:p>
                      <a:endParaRPr lang="fr-FR"/>
                    </a:p>
                  </a:txBody>
                  <a:tcPr/>
                </a:tc>
                <a:tc>
                  <a:txBody>
                    <a:bodyPr/>
                    <a:lstStyle/>
                    <a:p>
                      <a:pPr algn="l" fontAlgn="b"/>
                      <a:r>
                        <a:rPr lang="fr-FR" sz="1200" u="none" strike="noStrike">
                          <a:effectLst/>
                          <a:latin typeface="Calibri" panose="020F0502020204030204" pitchFamily="34" charset="0"/>
                        </a:rPr>
                        <a:t>BLAISON</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Philippe</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1"/>
                  </a:ext>
                </a:extLst>
              </a:tr>
              <a:tr h="248217">
                <a:tc vMerge="1">
                  <a:txBody>
                    <a:bodyPr/>
                    <a:lstStyle/>
                    <a:p>
                      <a:endParaRPr lang="fr-FR"/>
                    </a:p>
                  </a:txBody>
                  <a:tcPr/>
                </a:tc>
                <a:tc>
                  <a:txBody>
                    <a:bodyPr/>
                    <a:lstStyle/>
                    <a:p>
                      <a:pPr algn="l" fontAlgn="b"/>
                      <a:r>
                        <a:rPr lang="fr-FR" sz="1200" u="none" strike="noStrike">
                          <a:effectLst/>
                          <a:latin typeface="Calibri" panose="020F0502020204030204" pitchFamily="34" charset="0"/>
                        </a:rPr>
                        <a:t>CUBY</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a:effectLst/>
                          <a:latin typeface="Calibri" panose="020F0502020204030204" pitchFamily="34" charset="0"/>
                        </a:rPr>
                        <a:t>Hélène</a:t>
                      </a:r>
                      <a:endParaRPr lang="fr-FR" sz="12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02"/>
                  </a:ext>
                </a:extLst>
              </a:tr>
              <a:tr h="248217">
                <a:tc vMerge="1">
                  <a:txBody>
                    <a:bodyPr/>
                    <a:lstStyle/>
                    <a:p>
                      <a:endParaRPr lang="fr-FR"/>
                    </a:p>
                  </a:txBody>
                  <a:tcPr/>
                </a:tc>
                <a:tc>
                  <a:txBody>
                    <a:bodyPr/>
                    <a:lstStyle/>
                    <a:p>
                      <a:pPr algn="l" fontAlgn="b"/>
                      <a:r>
                        <a:rPr lang="fr-FR" sz="1200" u="none" strike="noStrike">
                          <a:effectLst/>
                          <a:latin typeface="Calibri" panose="020F0502020204030204" pitchFamily="34" charset="0"/>
                        </a:rPr>
                        <a:t>DELETTRE</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a:effectLst/>
                          <a:latin typeface="Calibri" panose="020F0502020204030204" pitchFamily="34" charset="0"/>
                        </a:rPr>
                        <a:t>Alexy</a:t>
                      </a:r>
                      <a:endParaRPr lang="fr-FR" sz="12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03"/>
                  </a:ext>
                </a:extLst>
              </a:tr>
              <a:tr h="248217">
                <a:tc vMerge="1">
                  <a:txBody>
                    <a:bodyPr/>
                    <a:lstStyle/>
                    <a:p>
                      <a:endParaRPr lang="fr-FR"/>
                    </a:p>
                  </a:txBody>
                  <a:tcPr/>
                </a:tc>
                <a:tc>
                  <a:txBody>
                    <a:bodyPr/>
                    <a:lstStyle/>
                    <a:p>
                      <a:pPr algn="l" fontAlgn="b"/>
                      <a:r>
                        <a:rPr lang="fr-FR" sz="1200" u="none" strike="noStrike">
                          <a:effectLst/>
                          <a:latin typeface="Calibri" panose="020F0502020204030204" pitchFamily="34" charset="0"/>
                        </a:rPr>
                        <a:t>HERVO</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a:effectLst/>
                          <a:latin typeface="Calibri" panose="020F0502020204030204" pitchFamily="34" charset="0"/>
                        </a:rPr>
                        <a:t>Jeannick</a:t>
                      </a:r>
                      <a:endParaRPr lang="fr-FR" sz="12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04"/>
                  </a:ext>
                </a:extLst>
              </a:tr>
              <a:tr h="248217">
                <a:tc vMerge="1">
                  <a:txBody>
                    <a:bodyPr/>
                    <a:lstStyle/>
                    <a:p>
                      <a:endParaRPr lang="fr-FR"/>
                    </a:p>
                  </a:txBody>
                  <a:tcPr/>
                </a:tc>
                <a:tc>
                  <a:txBody>
                    <a:bodyPr/>
                    <a:lstStyle/>
                    <a:p>
                      <a:pPr algn="l" fontAlgn="b"/>
                      <a:r>
                        <a:rPr lang="fr-FR" sz="1200" u="none" strike="noStrike">
                          <a:effectLst/>
                          <a:latin typeface="Calibri" panose="020F0502020204030204" pitchFamily="34" charset="0"/>
                        </a:rPr>
                        <a:t>HUMBLOT</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a:effectLst/>
                          <a:latin typeface="Calibri" panose="020F0502020204030204" pitchFamily="34" charset="0"/>
                        </a:rPr>
                        <a:t>Morgan</a:t>
                      </a:r>
                      <a:endParaRPr lang="fr-FR" sz="12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05"/>
                  </a:ext>
                </a:extLst>
              </a:tr>
              <a:tr h="248217">
                <a:tc vMerge="1">
                  <a:txBody>
                    <a:bodyPr/>
                    <a:lstStyle/>
                    <a:p>
                      <a:endParaRPr lang="fr-FR"/>
                    </a:p>
                  </a:txBody>
                  <a:tcPr/>
                </a:tc>
                <a:tc>
                  <a:txBody>
                    <a:bodyPr/>
                    <a:lstStyle/>
                    <a:p>
                      <a:pPr algn="l" fontAlgn="b"/>
                      <a:r>
                        <a:rPr lang="fr-FR" sz="1200" u="none" strike="noStrike">
                          <a:effectLst/>
                          <a:latin typeface="Calibri" panose="020F0502020204030204" pitchFamily="34" charset="0"/>
                        </a:rPr>
                        <a:t>JACQUEMOT</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a:effectLst/>
                          <a:latin typeface="Calibri" panose="020F0502020204030204" pitchFamily="34" charset="0"/>
                        </a:rPr>
                        <a:t>Thierry</a:t>
                      </a:r>
                      <a:endParaRPr lang="fr-FR" sz="12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06"/>
                  </a:ext>
                </a:extLst>
              </a:tr>
              <a:tr h="248217">
                <a:tc vMerge="1">
                  <a:txBody>
                    <a:bodyPr/>
                    <a:lstStyle/>
                    <a:p>
                      <a:endParaRPr lang="fr-FR"/>
                    </a:p>
                  </a:txBody>
                  <a:tcPr/>
                </a:tc>
                <a:tc>
                  <a:txBody>
                    <a:bodyPr/>
                    <a:lstStyle/>
                    <a:p>
                      <a:pPr algn="l" fontAlgn="b"/>
                      <a:r>
                        <a:rPr lang="fr-FR" sz="1200" u="none" strike="noStrike">
                          <a:effectLst/>
                          <a:latin typeface="Calibri" panose="020F0502020204030204" pitchFamily="34" charset="0"/>
                        </a:rPr>
                        <a:t>MAIROT</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a:effectLst/>
                          <a:latin typeface="Calibri" panose="020F0502020204030204" pitchFamily="34" charset="0"/>
                        </a:rPr>
                        <a:t>Serge</a:t>
                      </a:r>
                      <a:endParaRPr lang="fr-FR" sz="12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07"/>
                  </a:ext>
                </a:extLst>
              </a:tr>
              <a:tr h="248217">
                <a:tc vMerge="1">
                  <a:txBody>
                    <a:bodyPr/>
                    <a:lstStyle/>
                    <a:p>
                      <a:endParaRPr lang="fr-FR"/>
                    </a:p>
                  </a:txBody>
                  <a:tcPr/>
                </a:tc>
                <a:tc>
                  <a:txBody>
                    <a:bodyPr/>
                    <a:lstStyle/>
                    <a:p>
                      <a:pPr algn="l" fontAlgn="b"/>
                      <a:r>
                        <a:rPr lang="fr-FR" sz="1200" u="none" strike="noStrike">
                          <a:effectLst/>
                          <a:latin typeface="Calibri" panose="020F0502020204030204" pitchFamily="34" charset="0"/>
                        </a:rPr>
                        <a:t>MONNIER</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a:effectLst/>
                          <a:latin typeface="Calibri" panose="020F0502020204030204" pitchFamily="34" charset="0"/>
                        </a:rPr>
                        <a:t>André</a:t>
                      </a:r>
                      <a:endParaRPr lang="fr-FR" sz="12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08"/>
                  </a:ext>
                </a:extLst>
              </a:tr>
              <a:tr h="248217">
                <a:tc vMerge="1">
                  <a:txBody>
                    <a:bodyPr/>
                    <a:lstStyle/>
                    <a:p>
                      <a:endParaRPr lang="fr-FR"/>
                    </a:p>
                  </a:txBody>
                  <a:tcPr/>
                </a:tc>
                <a:tc>
                  <a:txBody>
                    <a:bodyPr/>
                    <a:lstStyle/>
                    <a:p>
                      <a:pPr algn="l" fontAlgn="b"/>
                      <a:r>
                        <a:rPr lang="fr-FR" sz="1200" u="none" strike="noStrike">
                          <a:effectLst/>
                          <a:latin typeface="Calibri" panose="020F0502020204030204" pitchFamily="34" charset="0"/>
                        </a:rPr>
                        <a:t>NICOLAS</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a:effectLst/>
                          <a:latin typeface="Calibri" panose="020F0502020204030204" pitchFamily="34" charset="0"/>
                        </a:rPr>
                        <a:t>André</a:t>
                      </a:r>
                      <a:endParaRPr lang="fr-FR" sz="12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09"/>
                  </a:ext>
                </a:extLst>
              </a:tr>
              <a:tr h="248217">
                <a:tc vMerge="1">
                  <a:txBody>
                    <a:bodyPr/>
                    <a:lstStyle/>
                    <a:p>
                      <a:endParaRPr lang="fr-FR"/>
                    </a:p>
                  </a:txBody>
                  <a:tcPr/>
                </a:tc>
                <a:tc>
                  <a:txBody>
                    <a:bodyPr/>
                    <a:lstStyle/>
                    <a:p>
                      <a:pPr algn="l" fontAlgn="b"/>
                      <a:r>
                        <a:rPr lang="fr-FR" sz="1200" u="none" strike="noStrike">
                          <a:effectLst/>
                          <a:latin typeface="Calibri" panose="020F0502020204030204" pitchFamily="34" charset="0"/>
                        </a:rPr>
                        <a:t>PLAISIER</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a:effectLst/>
                          <a:latin typeface="Calibri" panose="020F0502020204030204" pitchFamily="34" charset="0"/>
                        </a:rPr>
                        <a:t>Frédéric</a:t>
                      </a:r>
                      <a:endParaRPr lang="fr-FR" sz="12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10"/>
                  </a:ext>
                </a:extLst>
              </a:tr>
              <a:tr h="248217">
                <a:tc vMerge="1">
                  <a:txBody>
                    <a:bodyPr/>
                    <a:lstStyle/>
                    <a:p>
                      <a:endParaRPr lang="fr-FR"/>
                    </a:p>
                  </a:txBody>
                  <a:tcPr/>
                </a:tc>
                <a:tc>
                  <a:txBody>
                    <a:bodyPr/>
                    <a:lstStyle/>
                    <a:p>
                      <a:pPr algn="l" fontAlgn="b"/>
                      <a:r>
                        <a:rPr lang="fr-FR" sz="1200" u="none" strike="noStrike">
                          <a:effectLst/>
                          <a:latin typeface="Calibri" panose="020F0502020204030204" pitchFamily="34" charset="0"/>
                        </a:rPr>
                        <a:t>ROUET</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a:effectLst/>
                          <a:latin typeface="Calibri" panose="020F0502020204030204" pitchFamily="34" charset="0"/>
                        </a:rPr>
                        <a:t>Pascal</a:t>
                      </a:r>
                      <a:endParaRPr lang="fr-FR" sz="12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11"/>
                  </a:ext>
                </a:extLst>
              </a:tr>
              <a:tr h="248217">
                <a:tc vMerge="1">
                  <a:txBody>
                    <a:bodyPr/>
                    <a:lstStyle/>
                    <a:p>
                      <a:endParaRPr lang="fr-FR"/>
                    </a:p>
                  </a:txBody>
                  <a:tcPr/>
                </a:tc>
                <a:tc>
                  <a:txBody>
                    <a:bodyPr/>
                    <a:lstStyle/>
                    <a:p>
                      <a:pPr algn="l" fontAlgn="b"/>
                      <a:r>
                        <a:rPr lang="fr-FR" sz="1200" u="none" strike="noStrike">
                          <a:effectLst/>
                          <a:latin typeface="Calibri" panose="020F0502020204030204" pitchFamily="34" charset="0"/>
                        </a:rPr>
                        <a:t>TARDIEU</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a:effectLst/>
                          <a:latin typeface="Calibri" panose="020F0502020204030204" pitchFamily="34" charset="0"/>
                        </a:rPr>
                        <a:t>Emilie</a:t>
                      </a:r>
                      <a:endParaRPr lang="fr-FR" sz="12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12"/>
                  </a:ext>
                </a:extLst>
              </a:tr>
              <a:tr h="248217">
                <a:tc vMerge="1">
                  <a:txBody>
                    <a:bodyPr/>
                    <a:lstStyle/>
                    <a:p>
                      <a:endParaRPr lang="fr-FR"/>
                    </a:p>
                  </a:txBody>
                  <a:tcPr/>
                </a:tc>
                <a:tc>
                  <a:txBody>
                    <a:bodyPr/>
                    <a:lstStyle/>
                    <a:p>
                      <a:pPr algn="l" fontAlgn="b"/>
                      <a:r>
                        <a:rPr lang="fr-FR" sz="1200" u="none" strike="noStrike">
                          <a:effectLst/>
                          <a:latin typeface="Calibri" panose="020F0502020204030204" pitchFamily="34" charset="0"/>
                        </a:rPr>
                        <a:t>VALLAR</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Olivier</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3"/>
                  </a:ext>
                </a:extLst>
              </a:tr>
            </a:tbl>
          </a:graphicData>
        </a:graphic>
      </p:graphicFrame>
      <p:graphicFrame>
        <p:nvGraphicFramePr>
          <p:cNvPr id="14" name="Tableau 13"/>
          <p:cNvGraphicFramePr>
            <a:graphicFrameLocks noGrp="1"/>
          </p:cNvGraphicFramePr>
          <p:nvPr>
            <p:extLst>
              <p:ext uri="{D42A27DB-BD31-4B8C-83A1-F6EECF244321}">
                <p14:modId xmlns:p14="http://schemas.microsoft.com/office/powerpoint/2010/main" val="843980387"/>
              </p:ext>
            </p:extLst>
          </p:nvPr>
        </p:nvGraphicFramePr>
        <p:xfrm>
          <a:off x="6573748" y="2145189"/>
          <a:ext cx="2555716" cy="3475044"/>
        </p:xfrm>
        <a:graphic>
          <a:graphicData uri="http://schemas.openxmlformats.org/drawingml/2006/table">
            <a:tbl>
              <a:tblPr>
                <a:tableStyleId>{5C22544A-7EE6-4342-B048-85BDC9FD1C3A}</a:tableStyleId>
              </a:tblPr>
              <a:tblGrid>
                <a:gridCol w="781424">
                  <a:extLst>
                    <a:ext uri="{9D8B030D-6E8A-4147-A177-3AD203B41FA5}">
                      <a16:colId xmlns:a16="http://schemas.microsoft.com/office/drawing/2014/main" val="20000"/>
                    </a:ext>
                  </a:extLst>
                </a:gridCol>
                <a:gridCol w="992868">
                  <a:extLst>
                    <a:ext uri="{9D8B030D-6E8A-4147-A177-3AD203B41FA5}">
                      <a16:colId xmlns:a16="http://schemas.microsoft.com/office/drawing/2014/main" val="20001"/>
                    </a:ext>
                  </a:extLst>
                </a:gridCol>
                <a:gridCol w="781424">
                  <a:extLst>
                    <a:ext uri="{9D8B030D-6E8A-4147-A177-3AD203B41FA5}">
                      <a16:colId xmlns:a16="http://schemas.microsoft.com/office/drawing/2014/main" val="20002"/>
                    </a:ext>
                  </a:extLst>
                </a:gridCol>
              </a:tblGrid>
              <a:tr h="193058">
                <a:tc rowSpan="18">
                  <a:txBody>
                    <a:bodyPr/>
                    <a:lstStyle/>
                    <a:p>
                      <a:pPr algn="ctr" fontAlgn="ctr"/>
                      <a:r>
                        <a:rPr lang="fr-FR" sz="1200" u="none" strike="noStrike" dirty="0">
                          <a:effectLst/>
                          <a:latin typeface="Calibri" panose="020F0502020204030204" pitchFamily="34" charset="0"/>
                        </a:rPr>
                        <a:t>Ouvriers bucherons </a:t>
                      </a:r>
                      <a:br>
                        <a:rPr lang="fr-FR" sz="1200" u="none" strike="noStrike" dirty="0">
                          <a:effectLst/>
                          <a:latin typeface="Calibri" panose="020F0502020204030204" pitchFamily="34" charset="0"/>
                        </a:rPr>
                      </a:br>
                      <a:r>
                        <a:rPr lang="fr-FR" sz="1200" u="none" strike="noStrike" dirty="0">
                          <a:effectLst/>
                          <a:latin typeface="Calibri" panose="020F0502020204030204" pitchFamily="34" charset="0"/>
                        </a:rPr>
                        <a:t>équipe de DAMPIERRE</a:t>
                      </a:r>
                      <a:endParaRPr lang="fr-FR" sz="1200" b="0" i="0" u="none" strike="noStrike" dirty="0">
                        <a:effectLst/>
                        <a:latin typeface="Calibri" panose="020F0502020204030204" pitchFamily="34" charset="0"/>
                      </a:endParaRPr>
                    </a:p>
                  </a:txBody>
                  <a:tcPr marL="0" marR="0" marT="0" marB="0" anchor="ctr"/>
                </a:tc>
                <a:tc>
                  <a:txBody>
                    <a:bodyPr/>
                    <a:lstStyle/>
                    <a:p>
                      <a:pPr algn="l" fontAlgn="b"/>
                      <a:r>
                        <a:rPr lang="fr-FR" sz="1200" u="none" strike="noStrike">
                          <a:effectLst/>
                          <a:latin typeface="Calibri" panose="020F0502020204030204" pitchFamily="34" charset="0"/>
                        </a:rPr>
                        <a:t>BAILLY</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Roger</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0"/>
                  </a:ext>
                </a:extLst>
              </a:tr>
              <a:tr h="193058">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BALIT</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a:effectLst/>
                          <a:latin typeface="Calibri" panose="020F0502020204030204" pitchFamily="34" charset="0"/>
                        </a:rPr>
                        <a:t>Rabie</a:t>
                      </a:r>
                      <a:endParaRPr lang="fr-FR" sz="12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01"/>
                  </a:ext>
                </a:extLst>
              </a:tr>
              <a:tr h="193058">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BERTHET</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a:effectLst/>
                          <a:latin typeface="Calibri" panose="020F0502020204030204" pitchFamily="34" charset="0"/>
                        </a:rPr>
                        <a:t>Jordan</a:t>
                      </a:r>
                      <a:endParaRPr lang="fr-FR" sz="12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02"/>
                  </a:ext>
                </a:extLst>
              </a:tr>
              <a:tr h="193058">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BONGAIN</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a:effectLst/>
                          <a:latin typeface="Calibri" panose="020F0502020204030204" pitchFamily="34" charset="0"/>
                        </a:rPr>
                        <a:t>Christopher</a:t>
                      </a:r>
                      <a:endParaRPr lang="fr-FR" sz="12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03"/>
                  </a:ext>
                </a:extLst>
              </a:tr>
              <a:tr h="193058">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COURCENET</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a:effectLst/>
                          <a:latin typeface="Calibri" panose="020F0502020204030204" pitchFamily="34" charset="0"/>
                        </a:rPr>
                        <a:t>François</a:t>
                      </a:r>
                      <a:endParaRPr lang="fr-FR" sz="12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04"/>
                  </a:ext>
                </a:extLst>
              </a:tr>
              <a:tr h="193058">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DELIOT</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a:effectLst/>
                          <a:latin typeface="Calibri" panose="020F0502020204030204" pitchFamily="34" charset="0"/>
                        </a:rPr>
                        <a:t>Pascal </a:t>
                      </a:r>
                      <a:endParaRPr lang="fr-FR" sz="12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05"/>
                  </a:ext>
                </a:extLst>
              </a:tr>
              <a:tr h="193058">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DOUÇOT</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a:effectLst/>
                          <a:latin typeface="Calibri" panose="020F0502020204030204" pitchFamily="34" charset="0"/>
                        </a:rPr>
                        <a:t>François</a:t>
                      </a:r>
                      <a:endParaRPr lang="fr-FR" sz="12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006"/>
                  </a:ext>
                </a:extLst>
              </a:tr>
              <a:tr h="193058">
                <a:tc vMerge="1">
                  <a:txBody>
                    <a:bodyPr/>
                    <a:lstStyle/>
                    <a:p>
                      <a:endParaRPr lang="fr-FR"/>
                    </a:p>
                  </a:txBody>
                  <a:tcPr/>
                </a:tc>
                <a:tc>
                  <a:txBody>
                    <a:bodyPr/>
                    <a:lstStyle/>
                    <a:p>
                      <a:pPr algn="l" fontAlgn="b"/>
                      <a:r>
                        <a:rPr lang="fr-FR" sz="1200" u="none" strike="noStrike" dirty="0">
                          <a:effectLst/>
                          <a:latin typeface="Calibri" panose="020F0502020204030204" pitchFamily="34" charset="0"/>
                        </a:rPr>
                        <a:t>GASCHET</a:t>
                      </a:r>
                      <a:endParaRPr lang="fr-FR" sz="1200" b="0" i="0" u="none" strike="noStrike" dirty="0">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Pierrick</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7"/>
                  </a:ext>
                </a:extLst>
              </a:tr>
              <a:tr h="193058">
                <a:tc vMerge="1">
                  <a:txBody>
                    <a:bodyPr/>
                    <a:lstStyle/>
                    <a:p>
                      <a:endParaRPr lang="fr-FR"/>
                    </a:p>
                  </a:txBody>
                  <a:tcPr/>
                </a:tc>
                <a:tc>
                  <a:txBody>
                    <a:bodyPr/>
                    <a:lstStyle/>
                    <a:p>
                      <a:pPr algn="l" fontAlgn="b"/>
                      <a:r>
                        <a:rPr lang="fr-FR" sz="1200" u="none" strike="noStrike">
                          <a:effectLst/>
                          <a:latin typeface="Calibri" panose="020F0502020204030204" pitchFamily="34" charset="0"/>
                        </a:rPr>
                        <a:t>GILLE</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Steven </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8"/>
                  </a:ext>
                </a:extLst>
              </a:tr>
              <a:tr h="193058">
                <a:tc vMerge="1">
                  <a:txBody>
                    <a:bodyPr/>
                    <a:lstStyle/>
                    <a:p>
                      <a:endParaRPr lang="fr-FR"/>
                    </a:p>
                  </a:txBody>
                  <a:tcPr/>
                </a:tc>
                <a:tc>
                  <a:txBody>
                    <a:bodyPr/>
                    <a:lstStyle/>
                    <a:p>
                      <a:pPr algn="l" fontAlgn="b"/>
                      <a:r>
                        <a:rPr lang="fr-FR" sz="1200" u="none" strike="noStrike">
                          <a:effectLst/>
                          <a:latin typeface="Calibri" panose="020F0502020204030204" pitchFamily="34" charset="0"/>
                        </a:rPr>
                        <a:t>MAGOMEDOV</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Imran</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09"/>
                  </a:ext>
                </a:extLst>
              </a:tr>
              <a:tr h="193058">
                <a:tc vMerge="1">
                  <a:txBody>
                    <a:bodyPr/>
                    <a:lstStyle/>
                    <a:p>
                      <a:endParaRPr lang="fr-FR"/>
                    </a:p>
                  </a:txBody>
                  <a:tcPr/>
                </a:tc>
                <a:tc>
                  <a:txBody>
                    <a:bodyPr/>
                    <a:lstStyle/>
                    <a:p>
                      <a:pPr algn="l" fontAlgn="b"/>
                      <a:r>
                        <a:rPr lang="fr-FR" sz="1200" u="none" strike="noStrike">
                          <a:effectLst/>
                          <a:latin typeface="Calibri" panose="020F0502020204030204" pitchFamily="34" charset="0"/>
                        </a:rPr>
                        <a:t>MAIRE</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Christophe</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0"/>
                  </a:ext>
                </a:extLst>
              </a:tr>
              <a:tr h="193058">
                <a:tc vMerge="1">
                  <a:txBody>
                    <a:bodyPr/>
                    <a:lstStyle/>
                    <a:p>
                      <a:endParaRPr lang="fr-FR"/>
                    </a:p>
                  </a:txBody>
                  <a:tcPr/>
                </a:tc>
                <a:tc>
                  <a:txBody>
                    <a:bodyPr/>
                    <a:lstStyle/>
                    <a:p>
                      <a:pPr algn="l" fontAlgn="b"/>
                      <a:r>
                        <a:rPr lang="fr-FR" sz="1200" u="none" strike="noStrike">
                          <a:effectLst/>
                          <a:latin typeface="Calibri" panose="020F0502020204030204" pitchFamily="34" charset="0"/>
                        </a:rPr>
                        <a:t>MERME</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Jérôme</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1"/>
                  </a:ext>
                </a:extLst>
              </a:tr>
              <a:tr h="193058">
                <a:tc vMerge="1">
                  <a:txBody>
                    <a:bodyPr/>
                    <a:lstStyle/>
                    <a:p>
                      <a:endParaRPr lang="fr-FR"/>
                    </a:p>
                  </a:txBody>
                  <a:tcPr/>
                </a:tc>
                <a:tc>
                  <a:txBody>
                    <a:bodyPr/>
                    <a:lstStyle/>
                    <a:p>
                      <a:pPr algn="l" fontAlgn="b"/>
                      <a:r>
                        <a:rPr lang="fr-FR" sz="1200" u="none" strike="noStrike">
                          <a:effectLst/>
                          <a:latin typeface="Calibri" panose="020F0502020204030204" pitchFamily="34" charset="0"/>
                        </a:rPr>
                        <a:t>RENAUD</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Guillaume</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2"/>
                  </a:ext>
                </a:extLst>
              </a:tr>
              <a:tr h="193058">
                <a:tc vMerge="1">
                  <a:txBody>
                    <a:bodyPr/>
                    <a:lstStyle/>
                    <a:p>
                      <a:endParaRPr lang="fr-FR"/>
                    </a:p>
                  </a:txBody>
                  <a:tcPr/>
                </a:tc>
                <a:tc>
                  <a:txBody>
                    <a:bodyPr/>
                    <a:lstStyle/>
                    <a:p>
                      <a:pPr algn="l" fontAlgn="b"/>
                      <a:r>
                        <a:rPr lang="fr-FR" sz="1200" u="none" strike="noStrike">
                          <a:effectLst/>
                          <a:latin typeface="Calibri" panose="020F0502020204030204" pitchFamily="34" charset="0"/>
                        </a:rPr>
                        <a:t>RODRIGUES</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Gilles</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3"/>
                  </a:ext>
                </a:extLst>
              </a:tr>
              <a:tr h="193058">
                <a:tc vMerge="1">
                  <a:txBody>
                    <a:bodyPr/>
                    <a:lstStyle/>
                    <a:p>
                      <a:endParaRPr lang="fr-FR"/>
                    </a:p>
                  </a:txBody>
                  <a:tcPr/>
                </a:tc>
                <a:tc>
                  <a:txBody>
                    <a:bodyPr/>
                    <a:lstStyle/>
                    <a:p>
                      <a:pPr algn="l" fontAlgn="b"/>
                      <a:r>
                        <a:rPr lang="fr-FR" sz="1200" u="none" strike="noStrike">
                          <a:effectLst/>
                          <a:latin typeface="Calibri" panose="020F0502020204030204" pitchFamily="34" charset="0"/>
                        </a:rPr>
                        <a:t>TAHIRI</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dirty="0" err="1">
                          <a:effectLst/>
                          <a:latin typeface="Calibri" panose="020F0502020204030204" pitchFamily="34" charset="0"/>
                        </a:rPr>
                        <a:t>Fetah</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4"/>
                  </a:ext>
                </a:extLst>
              </a:tr>
              <a:tr h="193058">
                <a:tc vMerge="1">
                  <a:txBody>
                    <a:bodyPr/>
                    <a:lstStyle/>
                    <a:p>
                      <a:endParaRPr lang="fr-FR"/>
                    </a:p>
                  </a:txBody>
                  <a:tcPr/>
                </a:tc>
                <a:tc>
                  <a:txBody>
                    <a:bodyPr/>
                    <a:lstStyle/>
                    <a:p>
                      <a:pPr algn="l" fontAlgn="b"/>
                      <a:r>
                        <a:rPr lang="fr-FR" sz="1200" u="none" strike="noStrike">
                          <a:effectLst/>
                          <a:latin typeface="Calibri" panose="020F0502020204030204" pitchFamily="34" charset="0"/>
                        </a:rPr>
                        <a:t>TAHIRI</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dirty="0" err="1">
                          <a:effectLst/>
                          <a:latin typeface="Calibri" panose="020F0502020204030204" pitchFamily="34" charset="0"/>
                        </a:rPr>
                        <a:t>Maliq</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5"/>
                  </a:ext>
                </a:extLst>
              </a:tr>
              <a:tr h="193058">
                <a:tc vMerge="1">
                  <a:txBody>
                    <a:bodyPr/>
                    <a:lstStyle/>
                    <a:p>
                      <a:endParaRPr lang="fr-FR"/>
                    </a:p>
                  </a:txBody>
                  <a:tcPr/>
                </a:tc>
                <a:tc>
                  <a:txBody>
                    <a:bodyPr/>
                    <a:lstStyle/>
                    <a:p>
                      <a:pPr algn="l" fontAlgn="b"/>
                      <a:r>
                        <a:rPr lang="fr-FR" sz="1200" u="none" strike="noStrike">
                          <a:effectLst/>
                          <a:latin typeface="Calibri" panose="020F0502020204030204" pitchFamily="34" charset="0"/>
                        </a:rPr>
                        <a:t>TOURNIER</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Jean Luc</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6"/>
                  </a:ext>
                </a:extLst>
              </a:tr>
              <a:tr h="193058">
                <a:tc vMerge="1">
                  <a:txBody>
                    <a:bodyPr/>
                    <a:lstStyle/>
                    <a:p>
                      <a:endParaRPr lang="fr-FR"/>
                    </a:p>
                  </a:txBody>
                  <a:tcPr/>
                </a:tc>
                <a:tc>
                  <a:txBody>
                    <a:bodyPr/>
                    <a:lstStyle/>
                    <a:p>
                      <a:pPr algn="l" fontAlgn="b"/>
                      <a:r>
                        <a:rPr lang="fr-FR" sz="1200" u="none" strike="noStrike">
                          <a:effectLst/>
                          <a:latin typeface="Calibri" panose="020F0502020204030204" pitchFamily="34" charset="0"/>
                        </a:rPr>
                        <a:t>TUAL</a:t>
                      </a:r>
                      <a:endParaRPr lang="fr-FR" sz="1200" b="0" i="0" u="none" strike="noStrike">
                        <a:effectLst/>
                        <a:latin typeface="Calibri" panose="020F0502020204030204" pitchFamily="34" charset="0"/>
                      </a:endParaRPr>
                    </a:p>
                  </a:txBody>
                  <a:tcPr marL="0" marR="0" marT="0" marB="0" anchor="b"/>
                </a:tc>
                <a:tc>
                  <a:txBody>
                    <a:bodyPr/>
                    <a:lstStyle/>
                    <a:p>
                      <a:pPr algn="l" fontAlgn="b"/>
                      <a:r>
                        <a:rPr lang="fr-FR" sz="1200" u="none" strike="noStrike" dirty="0">
                          <a:effectLst/>
                          <a:latin typeface="Calibri" panose="020F0502020204030204" pitchFamily="34" charset="0"/>
                        </a:rPr>
                        <a:t>Fabrice</a:t>
                      </a:r>
                      <a:endParaRPr lang="fr-FR" sz="12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0017"/>
                  </a:ext>
                </a:extLst>
              </a:tr>
            </a:tbl>
          </a:graphicData>
        </a:graphic>
      </p:graphicFrame>
      <p:sp>
        <p:nvSpPr>
          <p:cNvPr id="17" name="ZoneTexte 16"/>
          <p:cNvSpPr txBox="1"/>
          <p:nvPr/>
        </p:nvSpPr>
        <p:spPr>
          <a:xfrm>
            <a:off x="6496982" y="1448850"/>
            <a:ext cx="2905122" cy="369332"/>
          </a:xfrm>
          <a:prstGeom prst="rect">
            <a:avLst/>
          </a:prstGeom>
          <a:noFill/>
        </p:spPr>
        <p:txBody>
          <a:bodyPr wrap="square" rtlCol="0">
            <a:spAutoFit/>
          </a:bodyPr>
          <a:lstStyle/>
          <a:p>
            <a:r>
              <a:rPr lang="fr-FR" b="1" dirty="0"/>
              <a:t>1</a:t>
            </a:r>
            <a:r>
              <a:rPr lang="fr-FR" b="1" dirty="0" smtClean="0"/>
              <a:t> équipe bucheronnage</a:t>
            </a:r>
            <a:endParaRPr lang="fr-FR" b="1" dirty="0"/>
          </a:p>
        </p:txBody>
      </p:sp>
      <p:sp>
        <p:nvSpPr>
          <p:cNvPr id="16" name="ZoneTexte 15"/>
          <p:cNvSpPr txBox="1"/>
          <p:nvPr/>
        </p:nvSpPr>
        <p:spPr>
          <a:xfrm>
            <a:off x="2786012" y="116632"/>
            <a:ext cx="6953348" cy="923330"/>
          </a:xfrm>
          <a:prstGeom prst="rect">
            <a:avLst/>
          </a:prstGeom>
          <a:noFill/>
        </p:spPr>
        <p:txBody>
          <a:bodyPr wrap="square" rtlCol="0">
            <a:spAutoFit/>
          </a:bodyPr>
          <a:lstStyle/>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AG 24 juin 2016 </a:t>
            </a:r>
            <a:r>
              <a:rPr lang="fr-FR" dirty="0" err="1" smtClean="0">
                <a:solidFill>
                  <a:schemeClr val="bg2">
                    <a:lumMod val="50000"/>
                  </a:schemeClr>
                </a:solidFill>
                <a:effectLst>
                  <a:reflection blurRad="6350" stA="55000" endA="300" endPos="45500" dir="5400000" sy="-100000" algn="bl" rotWithShape="0"/>
                </a:effectLst>
                <a:latin typeface="Calibri" panose="020F0502020204030204" pitchFamily="34" charset="0"/>
              </a:rPr>
              <a:t>Ounans</a:t>
            </a: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  </a:t>
            </a:r>
          </a:p>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Rapport d’activité</a:t>
            </a:r>
          </a:p>
          <a:p>
            <a:pPr algn="ctr"/>
            <a:r>
              <a:rPr lang="fr-FR" b="1" dirty="0" smtClean="0">
                <a:effectLst>
                  <a:reflection blurRad="6350" stA="55000" endA="300" endPos="45500" dir="5400000" sy="-100000" algn="bl" rotWithShape="0"/>
                </a:effectLst>
                <a:latin typeface="Calibri" panose="020F0502020204030204" pitchFamily="34" charset="0"/>
              </a:rPr>
              <a:t>II - Les Chantiers d’insertion</a:t>
            </a:r>
            <a:endParaRPr lang="fr-FR" b="1" dirty="0">
              <a:effectLst>
                <a:reflection blurRad="6350" stA="55000" endA="300" endPos="45500" dir="5400000" sy="-100000" algn="bl" rotWithShape="0"/>
              </a:effectLst>
              <a:latin typeface="Calibri" panose="020F0502020204030204" pitchFamily="34" charset="0"/>
            </a:endParaRPr>
          </a:p>
        </p:txBody>
      </p:sp>
    </p:spTree>
    <p:extLst>
      <p:ext uri="{BB962C8B-B14F-4D97-AF65-F5344CB8AC3E}">
        <p14:creationId xmlns:p14="http://schemas.microsoft.com/office/powerpoint/2010/main" val="19889764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4F8C95-9CFF-4050-AA33-7AE01EB79DB7}" type="slidenum">
              <a:rPr lang="fr-FR" altLang="fr-FR" smtClean="0"/>
              <a:pPr/>
              <a:t>14</a:t>
            </a:fld>
            <a:endParaRPr lang="fr-FR" altLang="fr-FR"/>
          </a:p>
        </p:txBody>
      </p:sp>
      <p:grpSp>
        <p:nvGrpSpPr>
          <p:cNvPr id="5" name="Groupe 4"/>
          <p:cNvGrpSpPr/>
          <p:nvPr/>
        </p:nvGrpSpPr>
        <p:grpSpPr>
          <a:xfrm>
            <a:off x="-96778" y="0"/>
            <a:ext cx="10002778" cy="6858000"/>
            <a:chOff x="-96778" y="0"/>
            <a:chExt cx="10002778" cy="6858000"/>
          </a:xfrm>
        </p:grpSpPr>
        <p:sp>
          <p:nvSpPr>
            <p:cNvPr id="6" name="Rectangle 17"/>
            <p:cNvSpPr>
              <a:spLocks noChangeArrowheads="1"/>
            </p:cNvSpPr>
            <p:nvPr/>
          </p:nvSpPr>
          <p:spPr bwMode="auto">
            <a:xfrm>
              <a:off x="1" y="0"/>
              <a:ext cx="271727" cy="6858000"/>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sp>
          <p:nvSpPr>
            <p:cNvPr id="7" name="Text Box 19"/>
            <p:cNvSpPr txBox="1">
              <a:spLocks noChangeArrowheads="1"/>
            </p:cNvSpPr>
            <p:nvPr/>
          </p:nvSpPr>
          <p:spPr bwMode="auto">
            <a:xfrm rot="10800000">
              <a:off x="-96778" y="838200"/>
              <a:ext cx="4308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fr-FR" altLang="fr-FR" sz="1600" i="1" dirty="0">
                  <a:latin typeface="Tahoma" pitchFamily="34" charset="0"/>
                </a:rPr>
                <a:t>www.terre-emplois.org</a:t>
              </a:r>
            </a:p>
          </p:txBody>
        </p:sp>
        <p:sp>
          <p:nvSpPr>
            <p:cNvPr id="8" name="Rectangle 7"/>
            <p:cNvSpPr>
              <a:spLocks noChangeArrowheads="1"/>
            </p:cNvSpPr>
            <p:nvPr/>
          </p:nvSpPr>
          <p:spPr bwMode="auto">
            <a:xfrm>
              <a:off x="271728" y="1272337"/>
              <a:ext cx="9634272" cy="78355"/>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pic>
          <p:nvPicPr>
            <p:cNvPr id="9" name="Image 8" descr="K:\DUI 2016 documents modifiables\Personnages vert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464" y="5651262"/>
              <a:ext cx="544636" cy="1046401"/>
            </a:xfrm>
            <a:prstGeom prst="rect">
              <a:avLst/>
            </a:prstGeom>
            <a:noFill/>
            <a:ln>
              <a:noFill/>
            </a:ln>
          </p:spPr>
        </p:pic>
        <p:grpSp>
          <p:nvGrpSpPr>
            <p:cNvPr id="10" name="Groupe 9"/>
            <p:cNvGrpSpPr/>
            <p:nvPr/>
          </p:nvGrpSpPr>
          <p:grpSpPr>
            <a:xfrm>
              <a:off x="271728" y="0"/>
              <a:ext cx="9634272" cy="1270339"/>
              <a:chOff x="271728" y="0"/>
              <a:chExt cx="9634272" cy="1270339"/>
            </a:xfrm>
          </p:grpSpPr>
          <p:pic>
            <p:nvPicPr>
              <p:cNvPr id="12" name="Picture 21" descr="K:\RAPPORT D'ACTIVITE 2016\logo-agate-perspecti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28" y="0"/>
                <a:ext cx="2270958" cy="127033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42686" y="0"/>
                <a:ext cx="7363314" cy="127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3" name="Rectangle 2"/>
          <p:cNvSpPr/>
          <p:nvPr/>
        </p:nvSpPr>
        <p:spPr>
          <a:xfrm>
            <a:off x="1064568" y="1988701"/>
            <a:ext cx="4953000" cy="4462760"/>
          </a:xfrm>
          <a:prstGeom prst="rect">
            <a:avLst/>
          </a:prstGeom>
        </p:spPr>
        <p:txBody>
          <a:bodyPr>
            <a:spAutoFit/>
          </a:bodyPr>
          <a:lstStyle/>
          <a:p>
            <a:pPr lvl="0" algn="ctr">
              <a:spcAft>
                <a:spcPts val="0"/>
              </a:spcAft>
            </a:pPr>
            <a:r>
              <a:rPr lang="fr-FR" sz="3200" b="1" dirty="0" smtClean="0">
                <a:solidFill>
                  <a:srgbClr val="0070C0"/>
                </a:solidFill>
                <a:latin typeface="Calibri" panose="020F0502020204030204" pitchFamily="34" charset="0"/>
                <a:ea typeface="Times New Roman"/>
              </a:rPr>
              <a:t>Deux FOCUS</a:t>
            </a:r>
            <a:endParaRPr lang="fr-FR" sz="3200" dirty="0">
              <a:solidFill>
                <a:prstClr val="black"/>
              </a:solidFill>
              <a:latin typeface="Calibri" panose="020F0502020204030204" pitchFamily="34" charset="0"/>
              <a:ea typeface="Times New Roman"/>
            </a:endParaRPr>
          </a:p>
          <a:p>
            <a:pPr lvl="0" algn="ctr">
              <a:spcAft>
                <a:spcPts val="0"/>
              </a:spcAft>
            </a:pPr>
            <a:r>
              <a:rPr lang="fr-FR" sz="2800" b="1" dirty="0">
                <a:solidFill>
                  <a:srgbClr val="0070C0"/>
                </a:solidFill>
                <a:latin typeface="Calibri" panose="020F0502020204030204" pitchFamily="34" charset="0"/>
                <a:ea typeface="Times New Roman"/>
              </a:rPr>
              <a:t> </a:t>
            </a:r>
            <a:endParaRPr lang="fr-FR" sz="2800" dirty="0">
              <a:solidFill>
                <a:prstClr val="black"/>
              </a:solidFill>
              <a:latin typeface="Calibri" panose="020F0502020204030204" pitchFamily="34" charset="0"/>
              <a:ea typeface="Times New Roman"/>
            </a:endParaRPr>
          </a:p>
          <a:p>
            <a:pPr lvl="0">
              <a:spcAft>
                <a:spcPts val="0"/>
              </a:spcAft>
            </a:pPr>
            <a:r>
              <a:rPr lang="fr-FR" sz="2800" b="1" dirty="0" smtClean="0">
                <a:solidFill>
                  <a:srgbClr val="0070C0"/>
                </a:solidFill>
                <a:latin typeface="Calibri" panose="020F0502020204030204" pitchFamily="34" charset="0"/>
                <a:ea typeface="Times New Roman"/>
              </a:rPr>
              <a:t>1</a:t>
            </a:r>
            <a:r>
              <a:rPr lang="fr-FR" sz="2800" b="1" baseline="30000" dirty="0" smtClean="0">
                <a:solidFill>
                  <a:srgbClr val="0070C0"/>
                </a:solidFill>
                <a:latin typeface="Calibri" panose="020F0502020204030204" pitchFamily="34" charset="0"/>
                <a:ea typeface="Times New Roman"/>
              </a:rPr>
              <a:t>er</a:t>
            </a:r>
            <a:r>
              <a:rPr lang="fr-FR" sz="2800" b="1" dirty="0" smtClean="0">
                <a:solidFill>
                  <a:srgbClr val="0070C0"/>
                </a:solidFill>
                <a:latin typeface="Calibri" panose="020F0502020204030204" pitchFamily="34" charset="0"/>
                <a:ea typeface="Times New Roman"/>
              </a:rPr>
              <a:t> FOCUS: Sur le matériel et l’équipement </a:t>
            </a:r>
          </a:p>
          <a:p>
            <a:pPr lvl="0">
              <a:spcAft>
                <a:spcPts val="0"/>
              </a:spcAft>
            </a:pPr>
            <a:r>
              <a:rPr lang="fr-FR" sz="2800" b="1" i="1" dirty="0" smtClean="0">
                <a:latin typeface="Calibri" panose="020F0502020204030204" pitchFamily="34" charset="0"/>
                <a:ea typeface="Times New Roman"/>
              </a:rPr>
              <a:t>par Christophe PARISOT</a:t>
            </a:r>
          </a:p>
          <a:p>
            <a:pPr lvl="0">
              <a:spcAft>
                <a:spcPts val="0"/>
              </a:spcAft>
            </a:pPr>
            <a:r>
              <a:rPr lang="fr-FR" sz="1200" i="1" dirty="0" smtClean="0">
                <a:latin typeface="Calibri" panose="020F0502020204030204" pitchFamily="34" charset="0"/>
                <a:ea typeface="Times New Roman"/>
              </a:rPr>
              <a:t>(Directeur technique des Chantiers d’insertion)</a:t>
            </a:r>
            <a:endParaRPr lang="fr-FR" sz="1200" i="1" dirty="0">
              <a:latin typeface="Calibri" panose="020F0502020204030204" pitchFamily="34" charset="0"/>
              <a:ea typeface="Times New Roman"/>
            </a:endParaRPr>
          </a:p>
          <a:p>
            <a:pPr lvl="0">
              <a:spcAft>
                <a:spcPts val="0"/>
              </a:spcAft>
            </a:pPr>
            <a:r>
              <a:rPr lang="fr-FR" sz="2800" b="1" dirty="0" smtClean="0">
                <a:solidFill>
                  <a:srgbClr val="0070C0"/>
                </a:solidFill>
                <a:latin typeface="Calibri" panose="020F0502020204030204" pitchFamily="34" charset="0"/>
                <a:ea typeface="Times New Roman"/>
              </a:rPr>
              <a:t>2ème </a:t>
            </a:r>
            <a:r>
              <a:rPr lang="fr-FR" sz="2800" b="1" dirty="0">
                <a:solidFill>
                  <a:srgbClr val="0070C0"/>
                </a:solidFill>
                <a:latin typeface="Calibri" panose="020F0502020204030204" pitchFamily="34" charset="0"/>
                <a:ea typeface="Times New Roman"/>
              </a:rPr>
              <a:t>FOCUS:</a:t>
            </a:r>
          </a:p>
          <a:p>
            <a:pPr lvl="0">
              <a:spcAft>
                <a:spcPts val="0"/>
              </a:spcAft>
            </a:pPr>
            <a:r>
              <a:rPr lang="fr-FR" sz="2800" b="1" dirty="0">
                <a:solidFill>
                  <a:srgbClr val="0070C0"/>
                </a:solidFill>
                <a:latin typeface="Calibri" panose="020F0502020204030204" pitchFamily="34" charset="0"/>
                <a:ea typeface="Times New Roman"/>
              </a:rPr>
              <a:t>Sur </a:t>
            </a:r>
            <a:r>
              <a:rPr lang="fr-FR" sz="2800" b="1" dirty="0" smtClean="0">
                <a:solidFill>
                  <a:srgbClr val="0070C0"/>
                </a:solidFill>
                <a:latin typeface="Calibri" panose="020F0502020204030204" pitchFamily="34" charset="0"/>
                <a:ea typeface="Times New Roman"/>
              </a:rPr>
              <a:t>la Renouée du Japon</a:t>
            </a:r>
          </a:p>
          <a:p>
            <a:pPr lvl="0">
              <a:spcAft>
                <a:spcPts val="0"/>
              </a:spcAft>
            </a:pPr>
            <a:r>
              <a:rPr lang="fr-FR" sz="2800" b="1" i="1" dirty="0" smtClean="0">
                <a:latin typeface="Calibri" panose="020F0502020204030204" pitchFamily="34" charset="0"/>
                <a:ea typeface="Times New Roman"/>
              </a:rPr>
              <a:t>par Claude ANCEDY</a:t>
            </a:r>
          </a:p>
          <a:p>
            <a:pPr lvl="0">
              <a:spcAft>
                <a:spcPts val="0"/>
              </a:spcAft>
            </a:pPr>
            <a:r>
              <a:rPr lang="fr-FR" sz="1200" i="1" dirty="0" smtClean="0">
                <a:latin typeface="Calibri" panose="020F0502020204030204" pitchFamily="34" charset="0"/>
                <a:ea typeface="Times New Roman"/>
              </a:rPr>
              <a:t>(Encadrant </a:t>
            </a:r>
            <a:r>
              <a:rPr lang="fr-FR" sz="1200" i="1" dirty="0">
                <a:latin typeface="Calibri" panose="020F0502020204030204" pitchFamily="34" charset="0"/>
                <a:ea typeface="Times New Roman"/>
              </a:rPr>
              <a:t>T</a:t>
            </a:r>
            <a:r>
              <a:rPr lang="fr-FR" sz="1200" i="1" dirty="0" smtClean="0">
                <a:latin typeface="Calibri" panose="020F0502020204030204" pitchFamily="34" charset="0"/>
                <a:ea typeface="Times New Roman"/>
              </a:rPr>
              <a:t>echnique équipe emplois verts CCCHS – DOMBLANS)</a:t>
            </a:r>
          </a:p>
          <a:p>
            <a:pPr lvl="0" algn="ctr">
              <a:spcAft>
                <a:spcPts val="0"/>
              </a:spcAft>
            </a:pPr>
            <a:endParaRPr lang="fr-FR" sz="2800" dirty="0">
              <a:solidFill>
                <a:prstClr val="black"/>
              </a:solidFill>
              <a:latin typeface="Calibri" panose="020F0502020204030204" pitchFamily="34" charset="0"/>
              <a:ea typeface="Times New Roman"/>
            </a:endParaRPr>
          </a:p>
        </p:txBody>
      </p:sp>
      <p:sp>
        <p:nvSpPr>
          <p:cNvPr id="4" name="ZoneTexte 3"/>
          <p:cNvSpPr txBox="1"/>
          <p:nvPr/>
        </p:nvSpPr>
        <p:spPr>
          <a:xfrm>
            <a:off x="6293837" y="2974166"/>
            <a:ext cx="2142390" cy="1077218"/>
          </a:xfrm>
          <a:prstGeom prst="rect">
            <a:avLst/>
          </a:prstGeom>
          <a:noFill/>
        </p:spPr>
        <p:txBody>
          <a:bodyPr wrap="square" rtlCol="0">
            <a:spAutoFit/>
          </a:bodyPr>
          <a:lstStyle/>
          <a:p>
            <a:pPr lvl="0" algn="ctr">
              <a:spcAft>
                <a:spcPts val="0"/>
              </a:spcAft>
            </a:pPr>
            <a:r>
              <a:rPr lang="fr-FR" sz="3200" b="1" i="1" dirty="0" smtClean="0">
                <a:latin typeface="Calibri" panose="020F0502020204030204" pitchFamily="34" charset="0"/>
                <a:ea typeface="Times New Roman"/>
              </a:rPr>
              <a:t>efficacité </a:t>
            </a:r>
            <a:r>
              <a:rPr lang="fr-FR" sz="3200" b="1" i="1" dirty="0">
                <a:latin typeface="Calibri" panose="020F0502020204030204" pitchFamily="34" charset="0"/>
                <a:ea typeface="Times New Roman"/>
              </a:rPr>
              <a:t>sécurité</a:t>
            </a:r>
          </a:p>
        </p:txBody>
      </p:sp>
      <p:sp>
        <p:nvSpPr>
          <p:cNvPr id="15" name="ZoneTexte 14"/>
          <p:cNvSpPr txBox="1"/>
          <p:nvPr/>
        </p:nvSpPr>
        <p:spPr>
          <a:xfrm>
            <a:off x="5727379" y="4501894"/>
            <a:ext cx="3287888" cy="1077218"/>
          </a:xfrm>
          <a:prstGeom prst="rect">
            <a:avLst/>
          </a:prstGeom>
          <a:noFill/>
          <a:ln w="57150">
            <a:solidFill>
              <a:srgbClr val="7CB400"/>
            </a:solidFill>
          </a:ln>
        </p:spPr>
        <p:txBody>
          <a:bodyPr wrap="none" rtlCol="0">
            <a:spAutoFit/>
          </a:bodyPr>
          <a:lstStyle/>
          <a:p>
            <a:pPr lvl="0">
              <a:spcAft>
                <a:spcPts val="0"/>
              </a:spcAft>
            </a:pPr>
            <a:r>
              <a:rPr lang="fr-FR" sz="3200" b="1" i="1" dirty="0" smtClean="0">
                <a:solidFill>
                  <a:prstClr val="black"/>
                </a:solidFill>
                <a:latin typeface="Calibri" panose="020F0502020204030204" pitchFamily="34" charset="0"/>
                <a:ea typeface="Times New Roman"/>
              </a:rPr>
              <a:t>Expertise </a:t>
            </a:r>
          </a:p>
          <a:p>
            <a:pPr lvl="0">
              <a:spcAft>
                <a:spcPts val="0"/>
              </a:spcAft>
            </a:pPr>
            <a:r>
              <a:rPr lang="fr-FR" sz="3200" b="1" i="1" dirty="0" smtClean="0">
                <a:solidFill>
                  <a:prstClr val="black"/>
                </a:solidFill>
                <a:latin typeface="Calibri" panose="020F0502020204030204" pitchFamily="34" charset="0"/>
                <a:ea typeface="Times New Roman"/>
              </a:rPr>
              <a:t>environnementale</a:t>
            </a:r>
            <a:endParaRPr lang="fr-FR" sz="3200" b="1" i="1" dirty="0">
              <a:solidFill>
                <a:prstClr val="black"/>
              </a:solidFill>
              <a:latin typeface="Calibri" panose="020F0502020204030204" pitchFamily="34" charset="0"/>
              <a:ea typeface="Times New Roman"/>
            </a:endParaRPr>
          </a:p>
        </p:txBody>
      </p:sp>
      <p:sp>
        <p:nvSpPr>
          <p:cNvPr id="16" name="Rectangle 15"/>
          <p:cNvSpPr/>
          <p:nvPr/>
        </p:nvSpPr>
        <p:spPr>
          <a:xfrm>
            <a:off x="6224343" y="2974166"/>
            <a:ext cx="2281378" cy="1107415"/>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856656" y="116632"/>
            <a:ext cx="6953348" cy="923330"/>
          </a:xfrm>
          <a:prstGeom prst="rect">
            <a:avLst/>
          </a:prstGeom>
          <a:noFill/>
        </p:spPr>
        <p:txBody>
          <a:bodyPr wrap="square" rtlCol="0">
            <a:spAutoFit/>
          </a:bodyPr>
          <a:lstStyle/>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AG 24 juin 2016 </a:t>
            </a:r>
            <a:r>
              <a:rPr lang="fr-FR" dirty="0" err="1" smtClean="0">
                <a:solidFill>
                  <a:schemeClr val="bg2">
                    <a:lumMod val="50000"/>
                  </a:schemeClr>
                </a:solidFill>
                <a:effectLst>
                  <a:reflection blurRad="6350" stA="55000" endA="300" endPos="45500" dir="5400000" sy="-100000" algn="bl" rotWithShape="0"/>
                </a:effectLst>
                <a:latin typeface="Calibri" panose="020F0502020204030204" pitchFamily="34" charset="0"/>
              </a:rPr>
              <a:t>Ounans</a:t>
            </a: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  </a:t>
            </a:r>
          </a:p>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Rapport d’activité</a:t>
            </a:r>
          </a:p>
          <a:p>
            <a:pPr algn="ctr"/>
            <a:r>
              <a:rPr lang="fr-FR" b="1" dirty="0" smtClean="0">
                <a:effectLst>
                  <a:reflection blurRad="6350" stA="55000" endA="300" endPos="45500" dir="5400000" sy="-100000" algn="bl" rotWithShape="0"/>
                </a:effectLst>
                <a:latin typeface="Calibri" panose="020F0502020204030204" pitchFamily="34" charset="0"/>
              </a:rPr>
              <a:t>II - Les Chantiers d’insertion</a:t>
            </a:r>
            <a:endParaRPr lang="fr-FR" b="1" dirty="0">
              <a:effectLst>
                <a:reflection blurRad="6350" stA="55000" endA="300" endPos="45500" dir="5400000" sy="-100000" algn="bl" rotWithShape="0"/>
              </a:effectLst>
              <a:latin typeface="Calibri" panose="020F0502020204030204" pitchFamily="34" charset="0"/>
            </a:endParaRPr>
          </a:p>
        </p:txBody>
      </p:sp>
    </p:spTree>
    <p:extLst>
      <p:ext uri="{BB962C8B-B14F-4D97-AF65-F5344CB8AC3E}">
        <p14:creationId xmlns:p14="http://schemas.microsoft.com/office/powerpoint/2010/main" val="8358248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4F8C95-9CFF-4050-AA33-7AE01EB79DB7}" type="slidenum">
              <a:rPr lang="fr-FR" altLang="fr-FR" smtClean="0"/>
              <a:pPr/>
              <a:t>15</a:t>
            </a:fld>
            <a:endParaRPr lang="fr-FR" altLang="fr-FR"/>
          </a:p>
        </p:txBody>
      </p:sp>
      <p:grpSp>
        <p:nvGrpSpPr>
          <p:cNvPr id="5" name="Groupe 4"/>
          <p:cNvGrpSpPr/>
          <p:nvPr/>
        </p:nvGrpSpPr>
        <p:grpSpPr>
          <a:xfrm>
            <a:off x="-96778" y="0"/>
            <a:ext cx="10002778" cy="6858000"/>
            <a:chOff x="-96778" y="0"/>
            <a:chExt cx="10002778" cy="6858000"/>
          </a:xfrm>
        </p:grpSpPr>
        <p:sp>
          <p:nvSpPr>
            <p:cNvPr id="6" name="Rectangle 17"/>
            <p:cNvSpPr>
              <a:spLocks noChangeArrowheads="1"/>
            </p:cNvSpPr>
            <p:nvPr/>
          </p:nvSpPr>
          <p:spPr bwMode="auto">
            <a:xfrm>
              <a:off x="1" y="0"/>
              <a:ext cx="271727" cy="6858000"/>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sp>
          <p:nvSpPr>
            <p:cNvPr id="7" name="Text Box 19"/>
            <p:cNvSpPr txBox="1">
              <a:spLocks noChangeArrowheads="1"/>
            </p:cNvSpPr>
            <p:nvPr/>
          </p:nvSpPr>
          <p:spPr bwMode="auto">
            <a:xfrm rot="10800000">
              <a:off x="-96778" y="838200"/>
              <a:ext cx="4308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fr-FR" altLang="fr-FR" sz="1600" i="1" dirty="0">
                  <a:latin typeface="Tahoma" pitchFamily="34" charset="0"/>
                </a:rPr>
                <a:t>www.terre-emplois.org</a:t>
              </a:r>
            </a:p>
          </p:txBody>
        </p:sp>
        <p:sp>
          <p:nvSpPr>
            <p:cNvPr id="8" name="Rectangle 7"/>
            <p:cNvSpPr>
              <a:spLocks noChangeArrowheads="1"/>
            </p:cNvSpPr>
            <p:nvPr/>
          </p:nvSpPr>
          <p:spPr bwMode="auto">
            <a:xfrm>
              <a:off x="271728" y="1272337"/>
              <a:ext cx="9634272" cy="78355"/>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pic>
          <p:nvPicPr>
            <p:cNvPr id="9" name="Image 8" descr="K:\DUI 2016 documents modifiables\Personnages vert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464" y="5651262"/>
              <a:ext cx="544636" cy="1046401"/>
            </a:xfrm>
            <a:prstGeom prst="rect">
              <a:avLst/>
            </a:prstGeom>
            <a:noFill/>
            <a:ln>
              <a:noFill/>
            </a:ln>
          </p:spPr>
        </p:pic>
        <p:grpSp>
          <p:nvGrpSpPr>
            <p:cNvPr id="10" name="Groupe 9"/>
            <p:cNvGrpSpPr/>
            <p:nvPr/>
          </p:nvGrpSpPr>
          <p:grpSpPr>
            <a:xfrm>
              <a:off x="271728" y="0"/>
              <a:ext cx="9634272" cy="1270339"/>
              <a:chOff x="271728" y="0"/>
              <a:chExt cx="9634272" cy="1270339"/>
            </a:xfrm>
          </p:grpSpPr>
          <p:pic>
            <p:nvPicPr>
              <p:cNvPr id="12" name="Picture 21" descr="K:\RAPPORT D'ACTIVITE 2016\logo-agate-perspecti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28" y="0"/>
                <a:ext cx="2270958" cy="127033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42686" y="0"/>
                <a:ext cx="7363314" cy="127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3" name="Rectangle 2"/>
          <p:cNvSpPr/>
          <p:nvPr/>
        </p:nvSpPr>
        <p:spPr>
          <a:xfrm>
            <a:off x="473856" y="1721217"/>
            <a:ext cx="9280282" cy="4093428"/>
          </a:xfrm>
          <a:prstGeom prst="rect">
            <a:avLst/>
          </a:prstGeom>
        </p:spPr>
        <p:txBody>
          <a:bodyPr wrap="square">
            <a:spAutoFit/>
          </a:bodyPr>
          <a:lstStyle/>
          <a:p>
            <a:pPr marL="342900" lvl="0" indent="-342900" algn="ctr">
              <a:lnSpc>
                <a:spcPct val="90000"/>
              </a:lnSpc>
              <a:spcBef>
                <a:spcPct val="20000"/>
              </a:spcBef>
              <a:buFontTx/>
              <a:buChar char="•"/>
            </a:pPr>
            <a:r>
              <a:rPr lang="fr-FR" altLang="fr-FR" sz="2000" kern="0" dirty="0">
                <a:solidFill>
                  <a:srgbClr val="0070C0"/>
                </a:solidFill>
                <a:latin typeface="Arial"/>
              </a:rPr>
              <a:t>Un accompagnement travaillé avec le </a:t>
            </a:r>
            <a:r>
              <a:rPr lang="fr-FR" altLang="fr-FR" sz="2000" kern="0" dirty="0" smtClean="0">
                <a:solidFill>
                  <a:srgbClr val="0070C0"/>
                </a:solidFill>
                <a:latin typeface="Arial"/>
              </a:rPr>
              <a:t>salarié</a:t>
            </a:r>
          </a:p>
          <a:p>
            <a:pPr lvl="0">
              <a:lnSpc>
                <a:spcPct val="90000"/>
              </a:lnSpc>
              <a:spcBef>
                <a:spcPct val="20000"/>
              </a:spcBef>
            </a:pPr>
            <a:endParaRPr lang="fr-FR" altLang="fr-FR" sz="2000" kern="0" dirty="0">
              <a:solidFill>
                <a:srgbClr val="0070C0"/>
              </a:solidFill>
              <a:latin typeface="Arial"/>
            </a:endParaRPr>
          </a:p>
          <a:p>
            <a:pPr marL="342900" lvl="0" indent="-342900" algn="ctr">
              <a:lnSpc>
                <a:spcPct val="90000"/>
              </a:lnSpc>
              <a:spcBef>
                <a:spcPct val="20000"/>
              </a:spcBef>
              <a:buFontTx/>
              <a:buChar char="•"/>
            </a:pPr>
            <a:r>
              <a:rPr lang="fr-FR" altLang="fr-FR" sz="2000" kern="0" dirty="0">
                <a:solidFill>
                  <a:srgbClr val="0070C0"/>
                </a:solidFill>
                <a:latin typeface="Arial"/>
              </a:rPr>
              <a:t>6 accompagnatrices </a:t>
            </a:r>
            <a:r>
              <a:rPr lang="fr-FR" altLang="fr-FR" sz="2000" kern="0" dirty="0" smtClean="0">
                <a:solidFill>
                  <a:srgbClr val="0070C0"/>
                </a:solidFill>
                <a:latin typeface="Arial"/>
              </a:rPr>
              <a:t>socioprofessionnelles (2,9 ETP)</a:t>
            </a:r>
          </a:p>
          <a:p>
            <a:pPr lvl="0">
              <a:lnSpc>
                <a:spcPct val="90000"/>
              </a:lnSpc>
              <a:spcBef>
                <a:spcPct val="20000"/>
              </a:spcBef>
            </a:pPr>
            <a:endParaRPr lang="fr-FR" altLang="fr-FR" sz="2000" kern="0" dirty="0">
              <a:solidFill>
                <a:srgbClr val="0070C0"/>
              </a:solidFill>
              <a:latin typeface="Arial"/>
            </a:endParaRPr>
          </a:p>
          <a:p>
            <a:pPr marL="342900" indent="-342900" algn="ctr">
              <a:lnSpc>
                <a:spcPct val="90000"/>
              </a:lnSpc>
              <a:spcBef>
                <a:spcPct val="20000"/>
              </a:spcBef>
              <a:buFontTx/>
              <a:buChar char="•"/>
            </a:pPr>
            <a:r>
              <a:rPr lang="fr-FR" altLang="fr-FR" sz="2000" kern="0" dirty="0">
                <a:solidFill>
                  <a:srgbClr val="0070C0"/>
                </a:solidFill>
                <a:latin typeface="Arial"/>
              </a:rPr>
              <a:t>Une coopération avec l’association </a:t>
            </a:r>
            <a:r>
              <a:rPr lang="fr-FR" altLang="fr-FR" sz="2000" kern="0" dirty="0" smtClean="0">
                <a:solidFill>
                  <a:srgbClr val="0070C0"/>
                </a:solidFill>
                <a:latin typeface="Arial"/>
              </a:rPr>
              <a:t>AIR (Lons)</a:t>
            </a:r>
          </a:p>
          <a:p>
            <a:pPr>
              <a:lnSpc>
                <a:spcPct val="90000"/>
              </a:lnSpc>
              <a:spcBef>
                <a:spcPct val="20000"/>
              </a:spcBef>
            </a:pPr>
            <a:endParaRPr lang="fr-FR" altLang="fr-FR" sz="2000" kern="0" dirty="0">
              <a:solidFill>
                <a:srgbClr val="0070C0"/>
              </a:solidFill>
              <a:latin typeface="Arial"/>
            </a:endParaRPr>
          </a:p>
          <a:p>
            <a:pPr marL="342900" lvl="0" indent="-342900" algn="ctr">
              <a:lnSpc>
                <a:spcPct val="90000"/>
              </a:lnSpc>
              <a:spcBef>
                <a:spcPct val="20000"/>
              </a:spcBef>
              <a:buFontTx/>
              <a:buChar char="•"/>
            </a:pPr>
            <a:r>
              <a:rPr lang="fr-FR" altLang="fr-FR" sz="2000" kern="0" dirty="0" smtClean="0">
                <a:solidFill>
                  <a:srgbClr val="0070C0"/>
                </a:solidFill>
                <a:latin typeface="Arial"/>
              </a:rPr>
              <a:t>Accompagnement </a:t>
            </a:r>
            <a:r>
              <a:rPr lang="fr-FR" altLang="fr-FR" sz="2000" kern="0" dirty="0">
                <a:solidFill>
                  <a:srgbClr val="0070C0"/>
                </a:solidFill>
                <a:latin typeface="Arial"/>
              </a:rPr>
              <a:t>individuel et collectif de chaque </a:t>
            </a:r>
            <a:r>
              <a:rPr lang="fr-FR" altLang="fr-FR" sz="2000" kern="0" dirty="0" smtClean="0">
                <a:solidFill>
                  <a:srgbClr val="0070C0"/>
                </a:solidFill>
                <a:latin typeface="Arial"/>
              </a:rPr>
              <a:t>salarié</a:t>
            </a:r>
          </a:p>
          <a:p>
            <a:pPr lvl="0" algn="just">
              <a:lnSpc>
                <a:spcPct val="90000"/>
              </a:lnSpc>
              <a:spcBef>
                <a:spcPct val="20000"/>
              </a:spcBef>
            </a:pPr>
            <a:endParaRPr lang="fr-FR" altLang="fr-FR" sz="2000" kern="0" dirty="0">
              <a:solidFill>
                <a:srgbClr val="0070C0"/>
              </a:solidFill>
              <a:latin typeface="Arial"/>
            </a:endParaRPr>
          </a:p>
          <a:p>
            <a:pPr marL="342900" lvl="0" indent="-342900" algn="ctr">
              <a:lnSpc>
                <a:spcPct val="90000"/>
              </a:lnSpc>
              <a:spcBef>
                <a:spcPct val="20000"/>
              </a:spcBef>
              <a:buFontTx/>
              <a:buChar char="•"/>
            </a:pPr>
            <a:r>
              <a:rPr lang="fr-FR" altLang="fr-FR" sz="2000" kern="0" dirty="0">
                <a:solidFill>
                  <a:srgbClr val="0070C0"/>
                </a:solidFill>
                <a:latin typeface="Arial"/>
              </a:rPr>
              <a:t>Encadré par la démarche qualité </a:t>
            </a:r>
            <a:r>
              <a:rPr lang="fr-FR" altLang="fr-FR" sz="2000" kern="0" dirty="0" smtClean="0">
                <a:solidFill>
                  <a:srgbClr val="0070C0"/>
                </a:solidFill>
                <a:latin typeface="Arial"/>
              </a:rPr>
              <a:t>CEDRE</a:t>
            </a:r>
          </a:p>
          <a:p>
            <a:pPr lvl="0">
              <a:lnSpc>
                <a:spcPct val="90000"/>
              </a:lnSpc>
              <a:spcBef>
                <a:spcPct val="20000"/>
              </a:spcBef>
            </a:pPr>
            <a:endParaRPr lang="fr-FR" altLang="fr-FR" sz="2000" kern="0" dirty="0">
              <a:solidFill>
                <a:srgbClr val="0070C0"/>
              </a:solidFill>
              <a:latin typeface="Arial"/>
            </a:endParaRPr>
          </a:p>
          <a:p>
            <a:pPr marL="342900" indent="-342900" algn="ctr">
              <a:lnSpc>
                <a:spcPct val="90000"/>
              </a:lnSpc>
              <a:spcBef>
                <a:spcPct val="20000"/>
              </a:spcBef>
              <a:buFontTx/>
              <a:buChar char="•"/>
            </a:pPr>
            <a:r>
              <a:rPr lang="fr-FR" altLang="fr-FR" sz="2000" kern="0" dirty="0" smtClean="0">
                <a:solidFill>
                  <a:srgbClr val="0070C0"/>
                </a:solidFill>
                <a:latin typeface="Arial"/>
              </a:rPr>
              <a:t>Accompagnement de proximité sur chaque site </a:t>
            </a:r>
            <a:r>
              <a:rPr lang="fr-FR" altLang="fr-FR" sz="2000" kern="0" dirty="0">
                <a:solidFill>
                  <a:srgbClr val="0070C0"/>
                </a:solidFill>
                <a:latin typeface="Arial"/>
              </a:rPr>
              <a:t>en lien avec les </a:t>
            </a:r>
            <a:r>
              <a:rPr lang="fr-FR" altLang="fr-FR" sz="2000" kern="0" dirty="0" smtClean="0">
                <a:solidFill>
                  <a:srgbClr val="0070C0"/>
                </a:solidFill>
                <a:latin typeface="Arial"/>
              </a:rPr>
              <a:t>Relais</a:t>
            </a:r>
          </a:p>
          <a:p>
            <a:pPr lvl="0">
              <a:lnSpc>
                <a:spcPct val="90000"/>
              </a:lnSpc>
              <a:spcBef>
                <a:spcPct val="20000"/>
              </a:spcBef>
            </a:pPr>
            <a:endParaRPr lang="fr-FR" altLang="fr-FR" sz="2000" kern="0" dirty="0">
              <a:solidFill>
                <a:srgbClr val="0070C0"/>
              </a:solidFill>
              <a:latin typeface="Arial"/>
            </a:endParaRPr>
          </a:p>
        </p:txBody>
      </p:sp>
      <p:pic>
        <p:nvPicPr>
          <p:cNvPr id="14" name="Picture 11" descr="Charte_Graphique_FC_F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5344" y="5908675"/>
            <a:ext cx="936625" cy="6556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FS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1112" y="5908675"/>
            <a:ext cx="1012825" cy="68738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7" descr="cedre_3COU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0552" y="6021388"/>
            <a:ext cx="20875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 17" descr="C:\Users\MRMONT~1\AppData\Local\Temp\Rar$DIa0.708\CD39_logo_2015_NB.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29264" y="5627593"/>
            <a:ext cx="1152129" cy="1093737"/>
          </a:xfrm>
          <a:prstGeom prst="rect">
            <a:avLst/>
          </a:prstGeom>
          <a:noFill/>
          <a:ln>
            <a:noFill/>
          </a:ln>
        </p:spPr>
      </p:pic>
      <p:sp>
        <p:nvSpPr>
          <p:cNvPr id="19" name="ZoneTexte 18"/>
          <p:cNvSpPr txBox="1"/>
          <p:nvPr/>
        </p:nvSpPr>
        <p:spPr>
          <a:xfrm>
            <a:off x="1712640" y="106388"/>
            <a:ext cx="6953348" cy="923330"/>
          </a:xfrm>
          <a:prstGeom prst="rect">
            <a:avLst/>
          </a:prstGeom>
          <a:noFill/>
        </p:spPr>
        <p:txBody>
          <a:bodyPr wrap="square" rtlCol="0">
            <a:spAutoFit/>
          </a:bodyPr>
          <a:lstStyle/>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AG 24 juin 2016 </a:t>
            </a:r>
            <a:r>
              <a:rPr lang="fr-FR" dirty="0" err="1" smtClean="0">
                <a:solidFill>
                  <a:schemeClr val="bg2">
                    <a:lumMod val="50000"/>
                  </a:schemeClr>
                </a:solidFill>
                <a:effectLst>
                  <a:reflection blurRad="6350" stA="55000" endA="300" endPos="45500" dir="5400000" sy="-100000" algn="bl" rotWithShape="0"/>
                </a:effectLst>
                <a:latin typeface="Calibri" panose="020F0502020204030204" pitchFamily="34" charset="0"/>
              </a:rPr>
              <a:t>Ounans</a:t>
            </a: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  </a:t>
            </a:r>
          </a:p>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Rapport d’activité</a:t>
            </a:r>
          </a:p>
          <a:p>
            <a:pPr algn="ctr"/>
            <a:r>
              <a:rPr lang="fr-FR" b="1" dirty="0" smtClean="0">
                <a:effectLst>
                  <a:reflection blurRad="6350" stA="55000" endA="300" endPos="45500" dir="5400000" sy="-100000" algn="bl" rotWithShape="0"/>
                </a:effectLst>
                <a:latin typeface="Calibri" panose="020F0502020204030204" pitchFamily="34" charset="0"/>
              </a:rPr>
              <a:t>II - Les Chantiers d’insertion</a:t>
            </a:r>
            <a:endParaRPr lang="fr-FR" b="1" dirty="0">
              <a:effectLst>
                <a:reflection blurRad="6350" stA="55000" endA="300" endPos="45500" dir="5400000" sy="-100000" algn="bl" rotWithShape="0"/>
              </a:effectLst>
              <a:latin typeface="Calibri" panose="020F0502020204030204" pitchFamily="34" charset="0"/>
            </a:endParaRPr>
          </a:p>
        </p:txBody>
      </p:sp>
    </p:spTree>
    <p:extLst>
      <p:ext uri="{BB962C8B-B14F-4D97-AF65-F5344CB8AC3E}">
        <p14:creationId xmlns:p14="http://schemas.microsoft.com/office/powerpoint/2010/main" val="28314864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4F8C95-9CFF-4050-AA33-7AE01EB79DB7}" type="slidenum">
              <a:rPr lang="fr-FR" altLang="fr-FR" smtClean="0"/>
              <a:pPr/>
              <a:t>16</a:t>
            </a:fld>
            <a:endParaRPr lang="fr-FR" altLang="fr-FR"/>
          </a:p>
        </p:txBody>
      </p:sp>
      <p:grpSp>
        <p:nvGrpSpPr>
          <p:cNvPr id="5" name="Groupe 4"/>
          <p:cNvGrpSpPr/>
          <p:nvPr/>
        </p:nvGrpSpPr>
        <p:grpSpPr>
          <a:xfrm>
            <a:off x="-96778" y="0"/>
            <a:ext cx="10002778" cy="6858000"/>
            <a:chOff x="-96778" y="0"/>
            <a:chExt cx="10002778" cy="6858000"/>
          </a:xfrm>
        </p:grpSpPr>
        <p:sp>
          <p:nvSpPr>
            <p:cNvPr id="6" name="Rectangle 17"/>
            <p:cNvSpPr>
              <a:spLocks noChangeArrowheads="1"/>
            </p:cNvSpPr>
            <p:nvPr/>
          </p:nvSpPr>
          <p:spPr bwMode="auto">
            <a:xfrm>
              <a:off x="1" y="0"/>
              <a:ext cx="271727" cy="6858000"/>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sp>
          <p:nvSpPr>
            <p:cNvPr id="7" name="Text Box 19"/>
            <p:cNvSpPr txBox="1">
              <a:spLocks noChangeArrowheads="1"/>
            </p:cNvSpPr>
            <p:nvPr/>
          </p:nvSpPr>
          <p:spPr bwMode="auto">
            <a:xfrm rot="10800000">
              <a:off x="-96778" y="838200"/>
              <a:ext cx="4308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fr-FR" altLang="fr-FR" sz="1600" i="1" dirty="0">
                  <a:latin typeface="Tahoma" pitchFamily="34" charset="0"/>
                </a:rPr>
                <a:t>www.terre-emplois.org</a:t>
              </a:r>
            </a:p>
          </p:txBody>
        </p:sp>
        <p:sp>
          <p:nvSpPr>
            <p:cNvPr id="8" name="Rectangle 7"/>
            <p:cNvSpPr>
              <a:spLocks noChangeArrowheads="1"/>
            </p:cNvSpPr>
            <p:nvPr/>
          </p:nvSpPr>
          <p:spPr bwMode="auto">
            <a:xfrm>
              <a:off x="271728" y="1272337"/>
              <a:ext cx="9634272" cy="78355"/>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pic>
          <p:nvPicPr>
            <p:cNvPr id="9" name="Image 8" descr="K:\DUI 2016 documents modifiables\Personnages vert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464" y="5651262"/>
              <a:ext cx="544636" cy="1046401"/>
            </a:xfrm>
            <a:prstGeom prst="rect">
              <a:avLst/>
            </a:prstGeom>
            <a:noFill/>
            <a:ln>
              <a:noFill/>
            </a:ln>
          </p:spPr>
        </p:pic>
        <p:grpSp>
          <p:nvGrpSpPr>
            <p:cNvPr id="10" name="Groupe 9"/>
            <p:cNvGrpSpPr/>
            <p:nvPr/>
          </p:nvGrpSpPr>
          <p:grpSpPr>
            <a:xfrm>
              <a:off x="271728" y="0"/>
              <a:ext cx="9634272" cy="1270339"/>
              <a:chOff x="271728" y="0"/>
              <a:chExt cx="9634272" cy="1270339"/>
            </a:xfrm>
          </p:grpSpPr>
          <p:pic>
            <p:nvPicPr>
              <p:cNvPr id="12" name="Picture 21" descr="K:\RAPPORT D'ACTIVITE 2016\logo-agate-perspecti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28" y="0"/>
                <a:ext cx="2270958" cy="127033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42686" y="0"/>
                <a:ext cx="7363314" cy="127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aphicFrame>
        <p:nvGraphicFramePr>
          <p:cNvPr id="16" name="Tableau 15"/>
          <p:cNvGraphicFramePr>
            <a:graphicFrameLocks noGrp="1"/>
          </p:cNvGraphicFramePr>
          <p:nvPr>
            <p:extLst>
              <p:ext uri="{D42A27DB-BD31-4B8C-83A1-F6EECF244321}">
                <p14:modId xmlns:p14="http://schemas.microsoft.com/office/powerpoint/2010/main" val="2747064208"/>
              </p:ext>
            </p:extLst>
          </p:nvPr>
        </p:nvGraphicFramePr>
        <p:xfrm>
          <a:off x="1704488" y="1272337"/>
          <a:ext cx="6768752" cy="5057401"/>
        </p:xfrm>
        <a:graphic>
          <a:graphicData uri="http://schemas.openxmlformats.org/drawingml/2006/table">
            <a:tbl>
              <a:tblPr>
                <a:effectLst>
                  <a:outerShdw blurRad="76200" dir="13500000" sy="23000" kx="1200000" algn="br" rotWithShape="0">
                    <a:prstClr val="black">
                      <a:alpha val="20000"/>
                    </a:prstClr>
                  </a:outerShdw>
                </a:effectLst>
                <a:tableStyleId>{5C22544A-7EE6-4342-B048-85BDC9FD1C3A}</a:tableStyleId>
              </a:tblPr>
              <a:tblGrid>
                <a:gridCol w="2154248">
                  <a:extLst>
                    <a:ext uri="{9D8B030D-6E8A-4147-A177-3AD203B41FA5}">
                      <a16:colId xmlns:a16="http://schemas.microsoft.com/office/drawing/2014/main" val="20000"/>
                    </a:ext>
                  </a:extLst>
                </a:gridCol>
                <a:gridCol w="1238280">
                  <a:extLst>
                    <a:ext uri="{9D8B030D-6E8A-4147-A177-3AD203B41FA5}">
                      <a16:colId xmlns:a16="http://schemas.microsoft.com/office/drawing/2014/main" val="20001"/>
                    </a:ext>
                  </a:extLst>
                </a:gridCol>
                <a:gridCol w="1529586">
                  <a:extLst>
                    <a:ext uri="{9D8B030D-6E8A-4147-A177-3AD203B41FA5}">
                      <a16:colId xmlns:a16="http://schemas.microsoft.com/office/drawing/2014/main" val="20002"/>
                    </a:ext>
                  </a:extLst>
                </a:gridCol>
                <a:gridCol w="1846638">
                  <a:extLst>
                    <a:ext uri="{9D8B030D-6E8A-4147-A177-3AD203B41FA5}">
                      <a16:colId xmlns:a16="http://schemas.microsoft.com/office/drawing/2014/main" val="20003"/>
                    </a:ext>
                  </a:extLst>
                </a:gridCol>
              </a:tblGrid>
              <a:tr h="159429">
                <a:tc rowSpan="3" gridSpan="2">
                  <a:txBody>
                    <a:bodyPr/>
                    <a:lstStyle/>
                    <a:p>
                      <a:pPr algn="ctr" fontAlgn="ctr"/>
                      <a:r>
                        <a:rPr lang="fr-FR" sz="1400" b="1" i="0" u="none" strike="noStrike" dirty="0" smtClean="0">
                          <a:solidFill>
                            <a:schemeClr val="dk1"/>
                          </a:solidFill>
                          <a:effectLst/>
                          <a:latin typeface="Calibri" panose="020F0502020204030204" pitchFamily="34" charset="0"/>
                        </a:rPr>
                        <a:t>Profils</a:t>
                      </a:r>
                      <a:r>
                        <a:rPr lang="fr-FR" sz="1400" b="1" i="0" u="none" strike="noStrike" baseline="0" dirty="0" smtClean="0">
                          <a:solidFill>
                            <a:schemeClr val="dk1"/>
                          </a:solidFill>
                          <a:effectLst/>
                          <a:latin typeface="Calibri" panose="020F0502020204030204" pitchFamily="34" charset="0"/>
                        </a:rPr>
                        <a:t> des personnes accueillies en parcours</a:t>
                      </a:r>
                      <a:endParaRPr lang="fr-FR" sz="1400" b="1" i="0" u="none" strike="noStrike" dirty="0">
                        <a:solidFill>
                          <a:srgbClr val="FF0000"/>
                        </a:solidFill>
                        <a:effectLst/>
                        <a:latin typeface="Calibri" panose="020F0502020204030204" pitchFamily="34" charset="0"/>
                      </a:endParaRPr>
                    </a:p>
                  </a:txBody>
                  <a:tcPr marL="6293" marR="6293" marT="6293" marB="0" anchor="ctr">
                    <a:solidFill>
                      <a:schemeClr val="accent1">
                        <a:lumMod val="40000"/>
                        <a:lumOff val="60000"/>
                      </a:schemeClr>
                    </a:solidFill>
                  </a:tcPr>
                </a:tc>
                <a:tc rowSpan="3" hMerge="1">
                  <a:txBody>
                    <a:bodyPr/>
                    <a:lstStyle/>
                    <a:p>
                      <a:endParaRPr lang="fr-FR"/>
                    </a:p>
                  </a:txBody>
                  <a:tcPr/>
                </a:tc>
                <a:tc gridSpan="2">
                  <a:txBody>
                    <a:bodyPr/>
                    <a:lstStyle/>
                    <a:p>
                      <a:pPr algn="ctr" fontAlgn="b"/>
                      <a:r>
                        <a:rPr lang="fr-FR" sz="1100" u="none" strike="noStrike" dirty="0" smtClean="0">
                          <a:effectLst/>
                          <a:latin typeface="Calibri" panose="020F0502020204030204" pitchFamily="34" charset="0"/>
                        </a:rPr>
                        <a:t>2015</a:t>
                      </a:r>
                      <a:endParaRPr lang="fr-FR" sz="1100" b="0" i="0" u="none" strike="noStrike" dirty="0">
                        <a:solidFill>
                          <a:srgbClr val="000000"/>
                        </a:solidFill>
                        <a:effectLst/>
                        <a:latin typeface="Calibri" panose="020F0502020204030204" pitchFamily="34" charset="0"/>
                      </a:endParaRPr>
                    </a:p>
                  </a:txBody>
                  <a:tcPr marL="6293" marR="6293" marT="6293" marB="0" anchor="b">
                    <a:solidFill>
                      <a:schemeClr val="accent1">
                        <a:lumMod val="40000"/>
                        <a:lumOff val="60000"/>
                      </a:schemeClr>
                    </a:solidFill>
                  </a:tcPr>
                </a:tc>
                <a:tc hMerge="1">
                  <a:txBody>
                    <a:bodyPr/>
                    <a:lstStyle/>
                    <a:p>
                      <a:endParaRPr lang="fr-FR"/>
                    </a:p>
                  </a:txBody>
                  <a:tcPr/>
                </a:tc>
                <a:extLst>
                  <a:ext uri="{0D108BD9-81ED-4DB2-BD59-A6C34878D82A}">
                    <a16:rowId xmlns:a16="http://schemas.microsoft.com/office/drawing/2014/main" val="10000"/>
                  </a:ext>
                </a:extLst>
              </a:tr>
              <a:tr h="159429">
                <a:tc gridSpan="2" vMerge="1">
                  <a:txBody>
                    <a:bodyPr/>
                    <a:lstStyle/>
                    <a:p>
                      <a:endParaRPr lang="fr-FR"/>
                    </a:p>
                  </a:txBody>
                  <a:tcPr/>
                </a:tc>
                <a:tc hMerge="1" vMerge="1">
                  <a:txBody>
                    <a:bodyPr/>
                    <a:lstStyle/>
                    <a:p>
                      <a:endParaRPr lang="fr-FR"/>
                    </a:p>
                  </a:txBody>
                  <a:tcPr/>
                </a:tc>
                <a:tc>
                  <a:txBody>
                    <a:bodyPr/>
                    <a:lstStyle/>
                    <a:p>
                      <a:pPr algn="ctr" fontAlgn="b"/>
                      <a:r>
                        <a:rPr lang="fr-FR" sz="1100" u="none" strike="noStrike" dirty="0">
                          <a:effectLst/>
                          <a:latin typeface="Calibri" panose="020F0502020204030204" pitchFamily="34" charset="0"/>
                        </a:rPr>
                        <a:t>Nombre de personnes</a:t>
                      </a:r>
                      <a:endParaRPr lang="fr-FR" sz="1100" b="0" i="0" u="none" strike="noStrike" dirty="0">
                        <a:solidFill>
                          <a:srgbClr val="000000"/>
                        </a:solidFill>
                        <a:effectLst/>
                        <a:latin typeface="Calibri" panose="020F0502020204030204" pitchFamily="34" charset="0"/>
                      </a:endParaRPr>
                    </a:p>
                  </a:txBody>
                  <a:tcPr marL="6293" marR="6293" marT="6293" marB="0" anchor="b">
                    <a:solidFill>
                      <a:schemeClr val="accent1">
                        <a:lumMod val="40000"/>
                        <a:lumOff val="60000"/>
                      </a:schemeClr>
                    </a:solidFill>
                  </a:tcPr>
                </a:tc>
                <a:tc>
                  <a:txBody>
                    <a:bodyPr/>
                    <a:lstStyle/>
                    <a:p>
                      <a:pPr algn="ctr" fontAlgn="b"/>
                      <a:r>
                        <a:rPr lang="fr-FR" sz="1100" u="none" strike="noStrike" dirty="0">
                          <a:effectLst/>
                          <a:latin typeface="Calibri" panose="020F0502020204030204" pitchFamily="34" charset="0"/>
                        </a:rPr>
                        <a:t>Poids</a:t>
                      </a:r>
                      <a:endParaRPr lang="fr-FR" sz="1100" b="0" i="0" u="none" strike="noStrike" dirty="0">
                        <a:solidFill>
                          <a:srgbClr val="000000"/>
                        </a:solidFill>
                        <a:effectLst/>
                        <a:latin typeface="Calibri" panose="020F0502020204030204" pitchFamily="34" charset="0"/>
                      </a:endParaRPr>
                    </a:p>
                  </a:txBody>
                  <a:tcPr marL="6293" marR="6293" marT="6293" marB="0" anchor="b">
                    <a:solidFill>
                      <a:schemeClr val="accent1">
                        <a:lumMod val="40000"/>
                        <a:lumOff val="60000"/>
                      </a:schemeClr>
                    </a:solidFill>
                  </a:tcPr>
                </a:tc>
                <a:extLst>
                  <a:ext uri="{0D108BD9-81ED-4DB2-BD59-A6C34878D82A}">
                    <a16:rowId xmlns:a16="http://schemas.microsoft.com/office/drawing/2014/main" val="10001"/>
                  </a:ext>
                </a:extLst>
              </a:tr>
              <a:tr h="382743">
                <a:tc gridSpan="2" vMerge="1">
                  <a:txBody>
                    <a:bodyPr/>
                    <a:lstStyle/>
                    <a:p>
                      <a:endParaRPr lang="fr-FR"/>
                    </a:p>
                  </a:txBody>
                  <a:tcPr/>
                </a:tc>
                <a:tc hMerge="1" vMerge="1">
                  <a:txBody>
                    <a:bodyPr/>
                    <a:lstStyle/>
                    <a:p>
                      <a:endParaRPr lang="fr-FR"/>
                    </a:p>
                  </a:txBody>
                  <a:tcPr/>
                </a:tc>
                <a:tc>
                  <a:txBody>
                    <a:bodyPr/>
                    <a:lstStyle/>
                    <a:p>
                      <a:pPr algn="ctr" fontAlgn="t"/>
                      <a:r>
                        <a:rPr lang="fr-FR" sz="1100" u="none" strike="noStrike">
                          <a:effectLst/>
                          <a:latin typeface="Calibri" panose="020F0502020204030204" pitchFamily="34" charset="0"/>
                        </a:rPr>
                        <a:t>(une personne peut cumuler plusieurs items)</a:t>
                      </a:r>
                      <a:endParaRPr lang="fr-FR" sz="1100" b="0" i="0" u="none" strike="noStrike">
                        <a:solidFill>
                          <a:srgbClr val="000000"/>
                        </a:solidFill>
                        <a:effectLst/>
                        <a:latin typeface="Calibri" panose="020F0502020204030204" pitchFamily="34" charset="0"/>
                      </a:endParaRPr>
                    </a:p>
                  </a:txBody>
                  <a:tcPr marL="6293" marR="6293" marT="6293" marB="0">
                    <a:solidFill>
                      <a:schemeClr val="accent1">
                        <a:lumMod val="40000"/>
                        <a:lumOff val="60000"/>
                      </a:schemeClr>
                    </a:solidFill>
                  </a:tcPr>
                </a:tc>
                <a:tc>
                  <a:txBody>
                    <a:bodyPr/>
                    <a:lstStyle/>
                    <a:p>
                      <a:pPr algn="ctr" fontAlgn="t"/>
                      <a:r>
                        <a:rPr lang="fr-FR" sz="1100" u="none" strike="noStrike" dirty="0">
                          <a:effectLst/>
                          <a:latin typeface="Calibri" panose="020F0502020204030204" pitchFamily="34" charset="0"/>
                        </a:rPr>
                        <a:t>Nombre de personnes par item/ le </a:t>
                      </a:r>
                      <a:r>
                        <a:rPr lang="fr-FR" sz="1100" u="none" strike="noStrike" dirty="0" err="1">
                          <a:effectLst/>
                          <a:latin typeface="Calibri" panose="020F0502020204030204" pitchFamily="34" charset="0"/>
                        </a:rPr>
                        <a:t>nbre</a:t>
                      </a:r>
                      <a:r>
                        <a:rPr lang="fr-FR" sz="1100" u="none" strike="noStrike" dirty="0">
                          <a:effectLst/>
                          <a:latin typeface="Calibri" panose="020F0502020204030204" pitchFamily="34" charset="0"/>
                        </a:rPr>
                        <a:t> total de salariés/100</a:t>
                      </a:r>
                      <a:endParaRPr lang="fr-FR" sz="1100" b="0" i="0" u="none" strike="noStrike" dirty="0">
                        <a:solidFill>
                          <a:srgbClr val="000000"/>
                        </a:solidFill>
                        <a:effectLst/>
                        <a:latin typeface="Calibri" panose="020F0502020204030204" pitchFamily="34" charset="0"/>
                      </a:endParaRPr>
                    </a:p>
                  </a:txBody>
                  <a:tcPr marL="6293" marR="6293" marT="6293" marB="0">
                    <a:solidFill>
                      <a:schemeClr val="accent1">
                        <a:lumMod val="40000"/>
                        <a:lumOff val="60000"/>
                      </a:schemeClr>
                    </a:solidFill>
                  </a:tcPr>
                </a:tc>
                <a:extLst>
                  <a:ext uri="{0D108BD9-81ED-4DB2-BD59-A6C34878D82A}">
                    <a16:rowId xmlns:a16="http://schemas.microsoft.com/office/drawing/2014/main" val="10002"/>
                  </a:ext>
                </a:extLst>
              </a:tr>
              <a:tr h="149862">
                <a:tc gridSpan="2">
                  <a:txBody>
                    <a:bodyPr/>
                    <a:lstStyle/>
                    <a:p>
                      <a:pPr algn="l" fontAlgn="b"/>
                      <a:r>
                        <a:rPr lang="fr-FR" sz="1100" u="none" strike="noStrike" dirty="0">
                          <a:effectLst/>
                          <a:latin typeface="Calibri" panose="020F0502020204030204" pitchFamily="34" charset="0"/>
                        </a:rPr>
                        <a:t>Salariés embauchés</a:t>
                      </a:r>
                      <a:endParaRPr lang="fr-FR" sz="1100" b="0" i="0" u="none" strike="noStrike" dirty="0">
                        <a:solidFill>
                          <a:srgbClr val="000000"/>
                        </a:solidFill>
                        <a:effectLst/>
                        <a:latin typeface="Calibri" panose="020F0502020204030204" pitchFamily="34" charset="0"/>
                      </a:endParaRPr>
                    </a:p>
                  </a:txBody>
                  <a:tcPr marL="6293" marR="6293" marT="6293" marB="0" anchor="b">
                    <a:solidFill>
                      <a:schemeClr val="accent1">
                        <a:lumMod val="40000"/>
                        <a:lumOff val="60000"/>
                      </a:schemeClr>
                    </a:solidFill>
                  </a:tcPr>
                </a:tc>
                <a:tc hMerge="1">
                  <a:txBody>
                    <a:bodyPr/>
                    <a:lstStyle/>
                    <a:p>
                      <a:endParaRPr lang="fr-FR"/>
                    </a:p>
                  </a:txBody>
                  <a:tcPr/>
                </a:tc>
                <a:tc>
                  <a:txBody>
                    <a:bodyPr/>
                    <a:lstStyle/>
                    <a:p>
                      <a:pPr algn="ctr" fontAlgn="t"/>
                      <a:r>
                        <a:rPr lang="fr-FR" sz="1100" u="none" strike="noStrike" dirty="0">
                          <a:solidFill>
                            <a:schemeClr val="tx1"/>
                          </a:solidFill>
                          <a:effectLst/>
                          <a:latin typeface="Calibri" panose="020F0502020204030204" pitchFamily="34" charset="0"/>
                        </a:rPr>
                        <a:t>170</a:t>
                      </a:r>
                      <a:endParaRPr lang="fr-FR" sz="1100" b="0" i="0" u="none" strike="noStrike" dirty="0">
                        <a:solidFill>
                          <a:schemeClr val="tx1"/>
                        </a:solidFill>
                        <a:effectLst/>
                        <a:latin typeface="Calibri" panose="020F0502020204030204" pitchFamily="34" charset="0"/>
                      </a:endParaRPr>
                    </a:p>
                  </a:txBody>
                  <a:tcPr marL="6293" marR="6293" marT="6293" marB="0">
                    <a:solidFill>
                      <a:schemeClr val="accent1">
                        <a:lumMod val="40000"/>
                        <a:lumOff val="60000"/>
                      </a:schemeClr>
                    </a:solidFill>
                  </a:tcPr>
                </a:tc>
                <a:tc>
                  <a:txBody>
                    <a:bodyPr/>
                    <a:lstStyle/>
                    <a:p>
                      <a:pPr algn="ctr" fontAlgn="t"/>
                      <a:r>
                        <a:rPr lang="fr-FR" sz="1100" u="none" strike="noStrike">
                          <a:effectLst/>
                          <a:latin typeface="Calibri" panose="020F0502020204030204" pitchFamily="34" charset="0"/>
                        </a:rPr>
                        <a:t>100%</a:t>
                      </a:r>
                      <a:endParaRPr lang="fr-FR" sz="1100" b="0" i="0" u="none" strike="noStrike">
                        <a:solidFill>
                          <a:srgbClr val="000000"/>
                        </a:solidFill>
                        <a:effectLst/>
                        <a:latin typeface="Calibri" panose="020F0502020204030204" pitchFamily="34" charset="0"/>
                      </a:endParaRPr>
                    </a:p>
                  </a:txBody>
                  <a:tcPr marL="6293" marR="6293" marT="6293" marB="0">
                    <a:solidFill>
                      <a:schemeClr val="accent1">
                        <a:lumMod val="40000"/>
                        <a:lumOff val="60000"/>
                      </a:schemeClr>
                    </a:solidFill>
                  </a:tcPr>
                </a:tc>
                <a:extLst>
                  <a:ext uri="{0D108BD9-81ED-4DB2-BD59-A6C34878D82A}">
                    <a16:rowId xmlns:a16="http://schemas.microsoft.com/office/drawing/2014/main" val="10003"/>
                  </a:ext>
                </a:extLst>
              </a:tr>
              <a:tr h="149862">
                <a:tc gridSpan="2">
                  <a:txBody>
                    <a:bodyPr/>
                    <a:lstStyle/>
                    <a:p>
                      <a:pPr algn="l" fontAlgn="b"/>
                      <a:r>
                        <a:rPr lang="fr-FR" sz="1100" u="none" strike="noStrike" dirty="0">
                          <a:effectLst/>
                          <a:latin typeface="Calibri" panose="020F0502020204030204" pitchFamily="34" charset="0"/>
                        </a:rPr>
                        <a:t>Dont agréés PE (AI)</a:t>
                      </a:r>
                      <a:endParaRPr lang="fr-FR" sz="1100" b="0" i="0" u="none" strike="noStrike" dirty="0">
                        <a:solidFill>
                          <a:srgbClr val="000000"/>
                        </a:solidFill>
                        <a:effectLst/>
                        <a:latin typeface="Calibri" panose="020F0502020204030204" pitchFamily="34" charset="0"/>
                      </a:endParaRPr>
                    </a:p>
                  </a:txBody>
                  <a:tcPr marL="6293" marR="6293" marT="6293" marB="0" anchor="b">
                    <a:solidFill>
                      <a:schemeClr val="accent1">
                        <a:lumMod val="40000"/>
                        <a:lumOff val="60000"/>
                      </a:schemeClr>
                    </a:solidFill>
                  </a:tcPr>
                </a:tc>
                <a:tc hMerge="1">
                  <a:txBody>
                    <a:bodyPr/>
                    <a:lstStyle/>
                    <a:p>
                      <a:endParaRPr lang="fr-FR"/>
                    </a:p>
                  </a:txBody>
                  <a:tcPr/>
                </a:tc>
                <a:tc>
                  <a:txBody>
                    <a:bodyPr/>
                    <a:lstStyle/>
                    <a:p>
                      <a:pPr algn="ctr" fontAlgn="t"/>
                      <a:r>
                        <a:rPr lang="fr-FR" sz="1100" u="none" strike="noStrike" dirty="0">
                          <a:solidFill>
                            <a:schemeClr val="tx1"/>
                          </a:solidFill>
                          <a:effectLst/>
                          <a:latin typeface="Calibri" panose="020F0502020204030204" pitchFamily="34" charset="0"/>
                        </a:rPr>
                        <a:t> </a:t>
                      </a:r>
                      <a:endParaRPr lang="fr-FR" sz="1100" b="0" i="0" u="none" strike="noStrike" dirty="0">
                        <a:solidFill>
                          <a:schemeClr val="tx1"/>
                        </a:solidFill>
                        <a:effectLst/>
                        <a:latin typeface="Calibri" panose="020F0502020204030204" pitchFamily="34" charset="0"/>
                      </a:endParaRPr>
                    </a:p>
                  </a:txBody>
                  <a:tcPr marL="6293" marR="6293" marT="6293" marB="0">
                    <a:solidFill>
                      <a:schemeClr val="accent1">
                        <a:lumMod val="40000"/>
                        <a:lumOff val="60000"/>
                      </a:schemeClr>
                    </a:solidFill>
                  </a:tcPr>
                </a:tc>
                <a:tc>
                  <a:txBody>
                    <a:bodyPr/>
                    <a:lstStyle/>
                    <a:p>
                      <a:pPr algn="ctr" fontAlgn="t"/>
                      <a:r>
                        <a:rPr lang="fr-FR" sz="1100" u="none" strike="noStrike">
                          <a:effectLst/>
                          <a:latin typeface="Calibri" panose="020F0502020204030204" pitchFamily="34" charset="0"/>
                        </a:rPr>
                        <a:t> </a:t>
                      </a:r>
                      <a:endParaRPr lang="fr-FR" sz="1100" b="0" i="0" u="none" strike="noStrike">
                        <a:solidFill>
                          <a:srgbClr val="000000"/>
                        </a:solidFill>
                        <a:effectLst/>
                        <a:latin typeface="Calibri" panose="020F0502020204030204" pitchFamily="34" charset="0"/>
                      </a:endParaRPr>
                    </a:p>
                  </a:txBody>
                  <a:tcPr marL="6293" marR="6293" marT="6293" marB="0">
                    <a:solidFill>
                      <a:schemeClr val="accent1">
                        <a:lumMod val="40000"/>
                        <a:lumOff val="60000"/>
                      </a:schemeClr>
                    </a:solidFill>
                  </a:tcPr>
                </a:tc>
                <a:extLst>
                  <a:ext uri="{0D108BD9-81ED-4DB2-BD59-A6C34878D82A}">
                    <a16:rowId xmlns:a16="http://schemas.microsoft.com/office/drawing/2014/main" val="10004"/>
                  </a:ext>
                </a:extLst>
              </a:tr>
              <a:tr h="149862">
                <a:tc gridSpan="2">
                  <a:txBody>
                    <a:bodyPr/>
                    <a:lstStyle/>
                    <a:p>
                      <a:pPr algn="l" fontAlgn="b"/>
                      <a:r>
                        <a:rPr lang="fr-FR" sz="1100" u="none" strike="noStrike" dirty="0">
                          <a:effectLst/>
                          <a:latin typeface="Calibri" panose="020F0502020204030204" pitchFamily="34" charset="0"/>
                        </a:rPr>
                        <a:t>Hommes</a:t>
                      </a:r>
                      <a:endParaRPr lang="fr-FR" sz="1100" b="0" i="0" u="none" strike="noStrike" dirty="0">
                        <a:solidFill>
                          <a:srgbClr val="000000"/>
                        </a:solidFill>
                        <a:effectLst/>
                        <a:latin typeface="Calibri" panose="020F0502020204030204" pitchFamily="34" charset="0"/>
                      </a:endParaRPr>
                    </a:p>
                  </a:txBody>
                  <a:tcPr marL="6293" marR="6293" marT="6293" marB="0" anchor="b">
                    <a:solidFill>
                      <a:schemeClr val="accent1">
                        <a:lumMod val="40000"/>
                        <a:lumOff val="60000"/>
                      </a:schemeClr>
                    </a:solidFill>
                  </a:tcPr>
                </a:tc>
                <a:tc hMerge="1">
                  <a:txBody>
                    <a:bodyPr/>
                    <a:lstStyle/>
                    <a:p>
                      <a:endParaRPr lang="fr-FR"/>
                    </a:p>
                  </a:txBody>
                  <a:tcPr/>
                </a:tc>
                <a:tc>
                  <a:txBody>
                    <a:bodyPr/>
                    <a:lstStyle/>
                    <a:p>
                      <a:pPr algn="ctr" fontAlgn="b"/>
                      <a:r>
                        <a:rPr lang="fr-FR" sz="1100" u="none" strike="noStrike" dirty="0">
                          <a:solidFill>
                            <a:schemeClr val="tx1"/>
                          </a:solidFill>
                          <a:effectLst/>
                          <a:latin typeface="Calibri" panose="020F0502020204030204" pitchFamily="34" charset="0"/>
                        </a:rPr>
                        <a:t>142</a:t>
                      </a:r>
                      <a:endParaRPr lang="fr-FR" sz="1100" b="0" i="0" u="none" strike="noStrike" dirty="0">
                        <a:solidFill>
                          <a:schemeClr val="tx1"/>
                        </a:solidFill>
                        <a:effectLst/>
                        <a:latin typeface="Calibri" panose="020F0502020204030204" pitchFamily="34" charset="0"/>
                      </a:endParaRPr>
                    </a:p>
                  </a:txBody>
                  <a:tcPr marL="6293" marR="6293" marT="6293" marB="0" anchor="b">
                    <a:solidFill>
                      <a:schemeClr val="accent1">
                        <a:lumMod val="40000"/>
                        <a:lumOff val="60000"/>
                      </a:schemeClr>
                    </a:solidFill>
                  </a:tcPr>
                </a:tc>
                <a:tc>
                  <a:txBody>
                    <a:bodyPr/>
                    <a:lstStyle/>
                    <a:p>
                      <a:pPr algn="ctr" fontAlgn="t"/>
                      <a:r>
                        <a:rPr lang="fr-FR" sz="1100" u="none" strike="noStrike">
                          <a:effectLst/>
                          <a:latin typeface="Calibri" panose="020F0502020204030204" pitchFamily="34" charset="0"/>
                        </a:rPr>
                        <a:t>84%</a:t>
                      </a:r>
                      <a:endParaRPr lang="fr-FR" sz="1100" b="0" i="0" u="none" strike="noStrike">
                        <a:solidFill>
                          <a:srgbClr val="000000"/>
                        </a:solidFill>
                        <a:effectLst/>
                        <a:latin typeface="Calibri" panose="020F0502020204030204" pitchFamily="34" charset="0"/>
                      </a:endParaRPr>
                    </a:p>
                  </a:txBody>
                  <a:tcPr marL="6293" marR="6293" marT="6293" marB="0">
                    <a:solidFill>
                      <a:schemeClr val="accent1">
                        <a:lumMod val="40000"/>
                        <a:lumOff val="60000"/>
                      </a:schemeClr>
                    </a:solidFill>
                  </a:tcPr>
                </a:tc>
                <a:extLst>
                  <a:ext uri="{0D108BD9-81ED-4DB2-BD59-A6C34878D82A}">
                    <a16:rowId xmlns:a16="http://schemas.microsoft.com/office/drawing/2014/main" val="10005"/>
                  </a:ext>
                </a:extLst>
              </a:tr>
              <a:tr h="149862">
                <a:tc gridSpan="2">
                  <a:txBody>
                    <a:bodyPr/>
                    <a:lstStyle/>
                    <a:p>
                      <a:pPr algn="l" fontAlgn="b"/>
                      <a:r>
                        <a:rPr lang="fr-FR" sz="1200" b="1" u="none" strike="noStrike" dirty="0">
                          <a:solidFill>
                            <a:srgbClr val="C00000"/>
                          </a:solidFill>
                          <a:effectLst/>
                          <a:latin typeface="Calibri" panose="020F0502020204030204" pitchFamily="34" charset="0"/>
                        </a:rPr>
                        <a:t>Femmes</a:t>
                      </a:r>
                      <a:endParaRPr lang="fr-FR" sz="1200" b="1" i="0" u="none" strike="noStrike" dirty="0">
                        <a:solidFill>
                          <a:srgbClr val="C00000"/>
                        </a:solidFill>
                        <a:effectLst/>
                        <a:latin typeface="Calibri" panose="020F0502020204030204" pitchFamily="34" charset="0"/>
                      </a:endParaRPr>
                    </a:p>
                  </a:txBody>
                  <a:tcPr marL="6293" marR="6293" marT="6293" marB="0" anchor="b">
                    <a:solidFill>
                      <a:schemeClr val="accent1">
                        <a:lumMod val="40000"/>
                        <a:lumOff val="60000"/>
                      </a:schemeClr>
                    </a:solidFill>
                  </a:tcPr>
                </a:tc>
                <a:tc hMerge="1">
                  <a:txBody>
                    <a:bodyPr/>
                    <a:lstStyle/>
                    <a:p>
                      <a:endParaRPr lang="fr-FR"/>
                    </a:p>
                  </a:txBody>
                  <a:tcPr/>
                </a:tc>
                <a:tc>
                  <a:txBody>
                    <a:bodyPr/>
                    <a:lstStyle/>
                    <a:p>
                      <a:pPr algn="ctr" fontAlgn="b"/>
                      <a:r>
                        <a:rPr lang="fr-FR" sz="1100" u="none" strike="noStrike" dirty="0">
                          <a:solidFill>
                            <a:schemeClr val="tx1"/>
                          </a:solidFill>
                          <a:effectLst/>
                          <a:latin typeface="Calibri" panose="020F0502020204030204" pitchFamily="34" charset="0"/>
                        </a:rPr>
                        <a:t>28</a:t>
                      </a:r>
                      <a:endParaRPr lang="fr-FR" sz="1100" b="0" i="0" u="none" strike="noStrike" dirty="0">
                        <a:solidFill>
                          <a:schemeClr val="tx1"/>
                        </a:solidFill>
                        <a:effectLst/>
                        <a:latin typeface="Calibri" panose="020F0502020204030204" pitchFamily="34" charset="0"/>
                      </a:endParaRPr>
                    </a:p>
                  </a:txBody>
                  <a:tcPr marL="6293" marR="6293" marT="6293" marB="0" anchor="b">
                    <a:solidFill>
                      <a:schemeClr val="accent1">
                        <a:lumMod val="40000"/>
                        <a:lumOff val="60000"/>
                      </a:schemeClr>
                    </a:solidFill>
                  </a:tcPr>
                </a:tc>
                <a:tc>
                  <a:txBody>
                    <a:bodyPr/>
                    <a:lstStyle/>
                    <a:p>
                      <a:pPr algn="ctr" fontAlgn="t"/>
                      <a:r>
                        <a:rPr lang="fr-FR" sz="1200" b="1" u="none" strike="noStrike" dirty="0">
                          <a:solidFill>
                            <a:srgbClr val="C00000"/>
                          </a:solidFill>
                          <a:effectLst/>
                          <a:latin typeface="Calibri" panose="020F0502020204030204" pitchFamily="34" charset="0"/>
                        </a:rPr>
                        <a:t>16%</a:t>
                      </a:r>
                      <a:endParaRPr lang="fr-FR" sz="1200" b="1" i="0" u="none" strike="noStrike" dirty="0">
                        <a:solidFill>
                          <a:srgbClr val="C00000"/>
                        </a:solidFill>
                        <a:effectLst/>
                        <a:latin typeface="Calibri" panose="020F0502020204030204" pitchFamily="34" charset="0"/>
                      </a:endParaRPr>
                    </a:p>
                  </a:txBody>
                  <a:tcPr marL="6293" marR="6293" marT="6293" marB="0">
                    <a:solidFill>
                      <a:schemeClr val="accent1">
                        <a:lumMod val="40000"/>
                        <a:lumOff val="60000"/>
                      </a:schemeClr>
                    </a:solidFill>
                  </a:tcPr>
                </a:tc>
                <a:extLst>
                  <a:ext uri="{0D108BD9-81ED-4DB2-BD59-A6C34878D82A}">
                    <a16:rowId xmlns:a16="http://schemas.microsoft.com/office/drawing/2014/main" val="10006"/>
                  </a:ext>
                </a:extLst>
              </a:tr>
              <a:tr h="149862">
                <a:tc gridSpan="2">
                  <a:txBody>
                    <a:bodyPr/>
                    <a:lstStyle/>
                    <a:p>
                      <a:pPr algn="l" fontAlgn="b"/>
                      <a:r>
                        <a:rPr lang="fr-FR" sz="1200" b="1" u="none" strike="noStrike" dirty="0">
                          <a:solidFill>
                            <a:srgbClr val="C00000"/>
                          </a:solidFill>
                          <a:effectLst/>
                          <a:latin typeface="Calibri" panose="020F0502020204030204" pitchFamily="34" charset="0"/>
                        </a:rPr>
                        <a:t>QPV</a:t>
                      </a:r>
                      <a:r>
                        <a:rPr lang="fr-FR" sz="1100" u="none" strike="noStrike" dirty="0">
                          <a:solidFill>
                            <a:srgbClr val="C00000"/>
                          </a:solidFill>
                          <a:effectLst/>
                          <a:latin typeface="Calibri" panose="020F0502020204030204" pitchFamily="34" charset="0"/>
                        </a:rPr>
                        <a:t> / ZRR</a:t>
                      </a:r>
                      <a:endParaRPr lang="fr-FR" sz="1100" b="0" i="0" u="none" strike="noStrike" dirty="0">
                        <a:solidFill>
                          <a:srgbClr val="C00000"/>
                        </a:solidFill>
                        <a:effectLst/>
                        <a:latin typeface="Calibri" panose="020F0502020204030204" pitchFamily="34" charset="0"/>
                      </a:endParaRPr>
                    </a:p>
                  </a:txBody>
                  <a:tcPr marL="6293" marR="6293" marT="6293" marB="0" anchor="b">
                    <a:solidFill>
                      <a:schemeClr val="accent1">
                        <a:lumMod val="40000"/>
                        <a:lumOff val="60000"/>
                      </a:schemeClr>
                    </a:solidFill>
                  </a:tcPr>
                </a:tc>
                <a:tc hMerge="1">
                  <a:txBody>
                    <a:bodyPr/>
                    <a:lstStyle/>
                    <a:p>
                      <a:endParaRPr lang="fr-FR"/>
                    </a:p>
                  </a:txBody>
                  <a:tcPr/>
                </a:tc>
                <a:tc>
                  <a:txBody>
                    <a:bodyPr/>
                    <a:lstStyle/>
                    <a:p>
                      <a:pPr algn="ctr" fontAlgn="b"/>
                      <a:r>
                        <a:rPr lang="fr-FR" sz="1100" u="none" strike="noStrike" dirty="0">
                          <a:solidFill>
                            <a:schemeClr val="tx1"/>
                          </a:solidFill>
                          <a:effectLst/>
                          <a:latin typeface="Calibri" panose="020F0502020204030204" pitchFamily="34" charset="0"/>
                        </a:rPr>
                        <a:t>48</a:t>
                      </a:r>
                      <a:endParaRPr lang="fr-FR" sz="1100" b="0" i="0" u="none" strike="noStrike" dirty="0">
                        <a:solidFill>
                          <a:schemeClr val="tx1"/>
                        </a:solidFill>
                        <a:effectLst/>
                        <a:latin typeface="Calibri" panose="020F0502020204030204" pitchFamily="34" charset="0"/>
                      </a:endParaRPr>
                    </a:p>
                  </a:txBody>
                  <a:tcPr marL="6293" marR="6293" marT="6293" marB="0" anchor="b">
                    <a:solidFill>
                      <a:schemeClr val="accent1">
                        <a:lumMod val="40000"/>
                        <a:lumOff val="60000"/>
                      </a:schemeClr>
                    </a:solidFill>
                  </a:tcPr>
                </a:tc>
                <a:tc>
                  <a:txBody>
                    <a:bodyPr/>
                    <a:lstStyle/>
                    <a:p>
                      <a:pPr algn="ctr" fontAlgn="t"/>
                      <a:r>
                        <a:rPr lang="fr-FR" sz="1200" b="1" u="none" strike="noStrike" dirty="0">
                          <a:solidFill>
                            <a:srgbClr val="C00000"/>
                          </a:solidFill>
                          <a:effectLst/>
                          <a:latin typeface="Calibri" panose="020F0502020204030204" pitchFamily="34" charset="0"/>
                        </a:rPr>
                        <a:t>28%</a:t>
                      </a:r>
                      <a:endParaRPr lang="fr-FR" sz="1200" b="1" i="0" u="none" strike="noStrike" dirty="0">
                        <a:solidFill>
                          <a:srgbClr val="C00000"/>
                        </a:solidFill>
                        <a:effectLst/>
                        <a:latin typeface="Calibri" panose="020F0502020204030204" pitchFamily="34" charset="0"/>
                      </a:endParaRPr>
                    </a:p>
                  </a:txBody>
                  <a:tcPr marL="6293" marR="6293" marT="6293" marB="0">
                    <a:solidFill>
                      <a:schemeClr val="accent1">
                        <a:lumMod val="40000"/>
                        <a:lumOff val="60000"/>
                      </a:schemeClr>
                    </a:solidFill>
                  </a:tcPr>
                </a:tc>
                <a:extLst>
                  <a:ext uri="{0D108BD9-81ED-4DB2-BD59-A6C34878D82A}">
                    <a16:rowId xmlns:a16="http://schemas.microsoft.com/office/drawing/2014/main" val="10007"/>
                  </a:ext>
                </a:extLst>
              </a:tr>
              <a:tr h="149862">
                <a:tc>
                  <a:txBody>
                    <a:bodyPr/>
                    <a:lstStyle/>
                    <a:p>
                      <a:pPr algn="l" fontAlgn="b"/>
                      <a:r>
                        <a:rPr lang="fr-FR" sz="1100" u="none" strike="noStrike">
                          <a:effectLst/>
                          <a:latin typeface="Calibri" panose="020F0502020204030204" pitchFamily="34" charset="0"/>
                        </a:rPr>
                        <a:t>RSA activité</a:t>
                      </a:r>
                      <a:endParaRPr lang="fr-FR" sz="1100" b="0" i="0" u="none" strike="noStrike">
                        <a:solidFill>
                          <a:srgbClr val="000000"/>
                        </a:solidFill>
                        <a:effectLst/>
                        <a:latin typeface="Calibri" panose="020F0502020204030204" pitchFamily="34" charset="0"/>
                      </a:endParaRPr>
                    </a:p>
                  </a:txBody>
                  <a:tcPr marL="6293" marR="6293" marT="6293" marB="0" anchor="b">
                    <a:solidFill>
                      <a:schemeClr val="accent1">
                        <a:lumMod val="40000"/>
                        <a:lumOff val="60000"/>
                      </a:schemeClr>
                    </a:solidFill>
                  </a:tcPr>
                </a:tc>
                <a:tc>
                  <a:txBody>
                    <a:bodyPr/>
                    <a:lstStyle/>
                    <a:p>
                      <a:pPr algn="l" fontAlgn="b"/>
                      <a:r>
                        <a:rPr lang="fr-FR" sz="1100" u="none" strike="noStrike" dirty="0">
                          <a:effectLst/>
                          <a:latin typeface="Calibri" panose="020F0502020204030204" pitchFamily="34" charset="0"/>
                        </a:rPr>
                        <a:t> </a:t>
                      </a:r>
                      <a:endParaRPr lang="fr-FR" sz="1100" b="0" i="0" u="none" strike="noStrike" dirty="0">
                        <a:solidFill>
                          <a:srgbClr val="000000"/>
                        </a:solidFill>
                        <a:effectLst/>
                        <a:latin typeface="Calibri" panose="020F0502020204030204" pitchFamily="34" charset="0"/>
                      </a:endParaRPr>
                    </a:p>
                  </a:txBody>
                  <a:tcPr marL="6293" marR="6293" marT="6293" marB="0" anchor="b">
                    <a:solidFill>
                      <a:schemeClr val="accent1">
                        <a:lumMod val="40000"/>
                        <a:lumOff val="60000"/>
                      </a:schemeClr>
                    </a:solidFill>
                  </a:tcPr>
                </a:tc>
                <a:tc>
                  <a:txBody>
                    <a:bodyPr/>
                    <a:lstStyle/>
                    <a:p>
                      <a:pPr algn="ctr" fontAlgn="b"/>
                      <a:r>
                        <a:rPr lang="fr-FR" sz="1100" u="none" strike="noStrike" dirty="0">
                          <a:solidFill>
                            <a:schemeClr val="tx1"/>
                          </a:solidFill>
                          <a:effectLst/>
                          <a:latin typeface="Calibri" panose="020F0502020204030204" pitchFamily="34" charset="0"/>
                        </a:rPr>
                        <a:t>3</a:t>
                      </a:r>
                      <a:endParaRPr lang="fr-FR" sz="1100" b="0" i="0" u="none" strike="noStrike" dirty="0">
                        <a:solidFill>
                          <a:schemeClr val="tx1"/>
                        </a:solidFill>
                        <a:effectLst/>
                        <a:latin typeface="Calibri" panose="020F0502020204030204" pitchFamily="34" charset="0"/>
                      </a:endParaRPr>
                    </a:p>
                  </a:txBody>
                  <a:tcPr marL="6293" marR="6293" marT="6293" marB="0" anchor="b">
                    <a:solidFill>
                      <a:schemeClr val="accent1">
                        <a:lumMod val="40000"/>
                        <a:lumOff val="60000"/>
                      </a:schemeClr>
                    </a:solidFill>
                  </a:tcPr>
                </a:tc>
                <a:tc>
                  <a:txBody>
                    <a:bodyPr/>
                    <a:lstStyle/>
                    <a:p>
                      <a:pPr algn="ctr" fontAlgn="t"/>
                      <a:r>
                        <a:rPr lang="fr-FR" sz="1100" u="none" strike="noStrike">
                          <a:effectLst/>
                          <a:latin typeface="Calibri" panose="020F0502020204030204" pitchFamily="34" charset="0"/>
                        </a:rPr>
                        <a:t>2%</a:t>
                      </a:r>
                      <a:endParaRPr lang="fr-FR" sz="1100" b="0" i="0" u="none" strike="noStrike">
                        <a:solidFill>
                          <a:srgbClr val="000000"/>
                        </a:solidFill>
                        <a:effectLst/>
                        <a:latin typeface="Calibri" panose="020F0502020204030204" pitchFamily="34" charset="0"/>
                      </a:endParaRPr>
                    </a:p>
                  </a:txBody>
                  <a:tcPr marL="6293" marR="6293" marT="6293" marB="0">
                    <a:solidFill>
                      <a:schemeClr val="accent1">
                        <a:lumMod val="40000"/>
                        <a:lumOff val="60000"/>
                      </a:schemeClr>
                    </a:solidFill>
                  </a:tcPr>
                </a:tc>
                <a:extLst>
                  <a:ext uri="{0D108BD9-81ED-4DB2-BD59-A6C34878D82A}">
                    <a16:rowId xmlns:a16="http://schemas.microsoft.com/office/drawing/2014/main" val="10008"/>
                  </a:ext>
                </a:extLst>
              </a:tr>
              <a:tr h="149862">
                <a:tc gridSpan="2">
                  <a:txBody>
                    <a:bodyPr/>
                    <a:lstStyle/>
                    <a:p>
                      <a:pPr algn="l" fontAlgn="b"/>
                      <a:r>
                        <a:rPr lang="fr-FR" sz="1200" b="1" u="none" strike="noStrike" dirty="0">
                          <a:solidFill>
                            <a:srgbClr val="C00000"/>
                          </a:solidFill>
                          <a:effectLst/>
                          <a:latin typeface="Calibri" panose="020F0502020204030204" pitchFamily="34" charset="0"/>
                        </a:rPr>
                        <a:t>RSA socle</a:t>
                      </a:r>
                      <a:endParaRPr lang="fr-FR" sz="1200" b="1" i="0" u="none" strike="noStrike" dirty="0">
                        <a:solidFill>
                          <a:srgbClr val="C00000"/>
                        </a:solidFill>
                        <a:effectLst/>
                        <a:latin typeface="Calibri" panose="020F0502020204030204" pitchFamily="34" charset="0"/>
                      </a:endParaRPr>
                    </a:p>
                  </a:txBody>
                  <a:tcPr marL="6293" marR="6293" marT="6293" marB="0" anchor="b">
                    <a:solidFill>
                      <a:schemeClr val="accent1">
                        <a:lumMod val="40000"/>
                        <a:lumOff val="60000"/>
                      </a:schemeClr>
                    </a:solidFill>
                  </a:tcPr>
                </a:tc>
                <a:tc hMerge="1">
                  <a:txBody>
                    <a:bodyPr/>
                    <a:lstStyle/>
                    <a:p>
                      <a:endParaRPr lang="fr-FR"/>
                    </a:p>
                  </a:txBody>
                  <a:tcPr/>
                </a:tc>
                <a:tc>
                  <a:txBody>
                    <a:bodyPr/>
                    <a:lstStyle/>
                    <a:p>
                      <a:pPr algn="ctr" fontAlgn="b"/>
                      <a:r>
                        <a:rPr lang="fr-FR" sz="1100" u="none" strike="noStrike" dirty="0">
                          <a:solidFill>
                            <a:schemeClr val="tx1"/>
                          </a:solidFill>
                          <a:effectLst/>
                          <a:latin typeface="Calibri" panose="020F0502020204030204" pitchFamily="34" charset="0"/>
                        </a:rPr>
                        <a:t>84</a:t>
                      </a:r>
                      <a:endParaRPr lang="fr-FR" sz="1100" b="0" i="0" u="none" strike="noStrike" dirty="0">
                        <a:solidFill>
                          <a:schemeClr val="tx1"/>
                        </a:solidFill>
                        <a:effectLst/>
                        <a:latin typeface="Calibri" panose="020F0502020204030204" pitchFamily="34" charset="0"/>
                      </a:endParaRPr>
                    </a:p>
                  </a:txBody>
                  <a:tcPr marL="6293" marR="6293" marT="6293" marB="0" anchor="b">
                    <a:solidFill>
                      <a:schemeClr val="accent1">
                        <a:lumMod val="40000"/>
                        <a:lumOff val="60000"/>
                      </a:schemeClr>
                    </a:solidFill>
                  </a:tcPr>
                </a:tc>
                <a:tc>
                  <a:txBody>
                    <a:bodyPr/>
                    <a:lstStyle/>
                    <a:p>
                      <a:pPr algn="ctr" fontAlgn="t"/>
                      <a:r>
                        <a:rPr lang="fr-FR" sz="1200" b="1" u="none" strike="noStrike" dirty="0">
                          <a:solidFill>
                            <a:srgbClr val="C00000"/>
                          </a:solidFill>
                          <a:effectLst/>
                          <a:latin typeface="Calibri" panose="020F0502020204030204" pitchFamily="34" charset="0"/>
                        </a:rPr>
                        <a:t>49%</a:t>
                      </a:r>
                      <a:endParaRPr lang="fr-FR" sz="1200" b="1" i="0" u="none" strike="noStrike" dirty="0">
                        <a:solidFill>
                          <a:srgbClr val="C00000"/>
                        </a:solidFill>
                        <a:effectLst/>
                        <a:latin typeface="Calibri" panose="020F0502020204030204" pitchFamily="34" charset="0"/>
                      </a:endParaRPr>
                    </a:p>
                  </a:txBody>
                  <a:tcPr marL="6293" marR="6293" marT="6293" marB="0">
                    <a:solidFill>
                      <a:schemeClr val="accent1">
                        <a:lumMod val="40000"/>
                        <a:lumOff val="60000"/>
                      </a:schemeClr>
                    </a:solidFill>
                  </a:tcPr>
                </a:tc>
                <a:extLst>
                  <a:ext uri="{0D108BD9-81ED-4DB2-BD59-A6C34878D82A}">
                    <a16:rowId xmlns:a16="http://schemas.microsoft.com/office/drawing/2014/main" val="10009"/>
                  </a:ext>
                </a:extLst>
              </a:tr>
              <a:tr h="149862">
                <a:tc gridSpan="2">
                  <a:txBody>
                    <a:bodyPr/>
                    <a:lstStyle/>
                    <a:p>
                      <a:pPr algn="l" fontAlgn="b"/>
                      <a:r>
                        <a:rPr lang="fr-FR" sz="1100" u="none" strike="noStrike">
                          <a:effectLst/>
                          <a:latin typeface="Calibri" panose="020F0502020204030204" pitchFamily="34" charset="0"/>
                        </a:rPr>
                        <a:t>ASS</a:t>
                      </a:r>
                      <a:endParaRPr lang="fr-FR" sz="1100" b="0" i="0" u="none" strike="noStrike">
                        <a:solidFill>
                          <a:srgbClr val="000000"/>
                        </a:solidFill>
                        <a:effectLst/>
                        <a:latin typeface="Calibri" panose="020F0502020204030204" pitchFamily="34" charset="0"/>
                      </a:endParaRPr>
                    </a:p>
                  </a:txBody>
                  <a:tcPr marL="6293" marR="6293" marT="6293" marB="0" anchor="b">
                    <a:solidFill>
                      <a:schemeClr val="accent1">
                        <a:lumMod val="40000"/>
                        <a:lumOff val="60000"/>
                      </a:schemeClr>
                    </a:solidFill>
                  </a:tcPr>
                </a:tc>
                <a:tc hMerge="1">
                  <a:txBody>
                    <a:bodyPr/>
                    <a:lstStyle/>
                    <a:p>
                      <a:endParaRPr lang="fr-FR"/>
                    </a:p>
                  </a:txBody>
                  <a:tcPr/>
                </a:tc>
                <a:tc>
                  <a:txBody>
                    <a:bodyPr/>
                    <a:lstStyle/>
                    <a:p>
                      <a:pPr algn="ctr" fontAlgn="b"/>
                      <a:r>
                        <a:rPr lang="fr-FR" sz="1100" u="none" strike="noStrike" dirty="0">
                          <a:solidFill>
                            <a:schemeClr val="tx1"/>
                          </a:solidFill>
                          <a:effectLst/>
                          <a:latin typeface="Calibri" panose="020F0502020204030204" pitchFamily="34" charset="0"/>
                        </a:rPr>
                        <a:t>22</a:t>
                      </a:r>
                      <a:endParaRPr lang="fr-FR" sz="1100" b="0" i="0" u="none" strike="noStrike" dirty="0">
                        <a:solidFill>
                          <a:schemeClr val="tx1"/>
                        </a:solidFill>
                        <a:effectLst/>
                        <a:latin typeface="Calibri" panose="020F0502020204030204" pitchFamily="34" charset="0"/>
                      </a:endParaRPr>
                    </a:p>
                  </a:txBody>
                  <a:tcPr marL="6293" marR="6293" marT="6293" marB="0" anchor="b">
                    <a:solidFill>
                      <a:schemeClr val="accent1">
                        <a:lumMod val="40000"/>
                        <a:lumOff val="60000"/>
                      </a:schemeClr>
                    </a:solidFill>
                  </a:tcPr>
                </a:tc>
                <a:tc>
                  <a:txBody>
                    <a:bodyPr/>
                    <a:lstStyle/>
                    <a:p>
                      <a:pPr algn="ctr" fontAlgn="t"/>
                      <a:r>
                        <a:rPr lang="fr-FR" sz="1100" u="none" strike="noStrike">
                          <a:effectLst/>
                          <a:latin typeface="Calibri" panose="020F0502020204030204" pitchFamily="34" charset="0"/>
                        </a:rPr>
                        <a:t>14%</a:t>
                      </a:r>
                      <a:endParaRPr lang="fr-FR" sz="1100" b="0" i="0" u="none" strike="noStrike">
                        <a:solidFill>
                          <a:srgbClr val="000000"/>
                        </a:solidFill>
                        <a:effectLst/>
                        <a:latin typeface="Calibri" panose="020F0502020204030204" pitchFamily="34" charset="0"/>
                      </a:endParaRPr>
                    </a:p>
                  </a:txBody>
                  <a:tcPr marL="6293" marR="6293" marT="6293" marB="0">
                    <a:solidFill>
                      <a:schemeClr val="accent1">
                        <a:lumMod val="40000"/>
                        <a:lumOff val="60000"/>
                      </a:schemeClr>
                    </a:solidFill>
                  </a:tcPr>
                </a:tc>
                <a:extLst>
                  <a:ext uri="{0D108BD9-81ED-4DB2-BD59-A6C34878D82A}">
                    <a16:rowId xmlns:a16="http://schemas.microsoft.com/office/drawing/2014/main" val="10010"/>
                  </a:ext>
                </a:extLst>
              </a:tr>
              <a:tr h="149862">
                <a:tc gridSpan="2">
                  <a:txBody>
                    <a:bodyPr/>
                    <a:lstStyle/>
                    <a:p>
                      <a:pPr algn="l" fontAlgn="b"/>
                      <a:r>
                        <a:rPr lang="fr-FR" sz="1100" u="none" strike="noStrike">
                          <a:effectLst/>
                          <a:latin typeface="Calibri" panose="020F0502020204030204" pitchFamily="34" charset="0"/>
                        </a:rPr>
                        <a:t>AAH</a:t>
                      </a:r>
                      <a:endParaRPr lang="fr-FR" sz="1100" b="0" i="0" u="none" strike="noStrike">
                        <a:solidFill>
                          <a:srgbClr val="000000"/>
                        </a:solidFill>
                        <a:effectLst/>
                        <a:latin typeface="Calibri" panose="020F0502020204030204" pitchFamily="34" charset="0"/>
                      </a:endParaRPr>
                    </a:p>
                  </a:txBody>
                  <a:tcPr marL="6293" marR="6293" marT="6293" marB="0" anchor="b">
                    <a:solidFill>
                      <a:schemeClr val="accent1">
                        <a:lumMod val="40000"/>
                        <a:lumOff val="60000"/>
                      </a:schemeClr>
                    </a:solidFill>
                  </a:tcPr>
                </a:tc>
                <a:tc hMerge="1">
                  <a:txBody>
                    <a:bodyPr/>
                    <a:lstStyle/>
                    <a:p>
                      <a:endParaRPr lang="fr-FR"/>
                    </a:p>
                  </a:txBody>
                  <a:tcPr/>
                </a:tc>
                <a:tc>
                  <a:txBody>
                    <a:bodyPr/>
                    <a:lstStyle/>
                    <a:p>
                      <a:pPr algn="ctr" fontAlgn="b"/>
                      <a:r>
                        <a:rPr lang="fr-FR" sz="1100" u="none" strike="noStrike" dirty="0">
                          <a:solidFill>
                            <a:schemeClr val="tx1"/>
                          </a:solidFill>
                          <a:effectLst/>
                          <a:latin typeface="Calibri" panose="020F0502020204030204" pitchFamily="34" charset="0"/>
                        </a:rPr>
                        <a:t>3</a:t>
                      </a:r>
                      <a:endParaRPr lang="fr-FR" sz="1100" b="0" i="0" u="none" strike="noStrike" dirty="0">
                        <a:solidFill>
                          <a:schemeClr val="tx1"/>
                        </a:solidFill>
                        <a:effectLst/>
                        <a:latin typeface="Calibri" panose="020F0502020204030204" pitchFamily="34" charset="0"/>
                      </a:endParaRPr>
                    </a:p>
                  </a:txBody>
                  <a:tcPr marL="6293" marR="6293" marT="6293" marB="0" anchor="b">
                    <a:solidFill>
                      <a:schemeClr val="accent1">
                        <a:lumMod val="40000"/>
                        <a:lumOff val="60000"/>
                      </a:schemeClr>
                    </a:solidFill>
                  </a:tcPr>
                </a:tc>
                <a:tc>
                  <a:txBody>
                    <a:bodyPr/>
                    <a:lstStyle/>
                    <a:p>
                      <a:pPr algn="ctr" fontAlgn="t"/>
                      <a:r>
                        <a:rPr lang="fr-FR" sz="1100" u="none" strike="noStrike">
                          <a:effectLst/>
                          <a:latin typeface="Calibri" panose="020F0502020204030204" pitchFamily="34" charset="0"/>
                        </a:rPr>
                        <a:t>1%</a:t>
                      </a:r>
                      <a:endParaRPr lang="fr-FR" sz="1100" b="0" i="0" u="none" strike="noStrike">
                        <a:solidFill>
                          <a:srgbClr val="000000"/>
                        </a:solidFill>
                        <a:effectLst/>
                        <a:latin typeface="Calibri" panose="020F0502020204030204" pitchFamily="34" charset="0"/>
                      </a:endParaRPr>
                    </a:p>
                  </a:txBody>
                  <a:tcPr marL="6293" marR="6293" marT="6293" marB="0">
                    <a:solidFill>
                      <a:schemeClr val="accent1">
                        <a:lumMod val="40000"/>
                        <a:lumOff val="60000"/>
                      </a:schemeClr>
                    </a:solidFill>
                  </a:tcPr>
                </a:tc>
                <a:extLst>
                  <a:ext uri="{0D108BD9-81ED-4DB2-BD59-A6C34878D82A}">
                    <a16:rowId xmlns:a16="http://schemas.microsoft.com/office/drawing/2014/main" val="10011"/>
                  </a:ext>
                </a:extLst>
              </a:tr>
              <a:tr h="149862">
                <a:tc gridSpan="2">
                  <a:txBody>
                    <a:bodyPr/>
                    <a:lstStyle/>
                    <a:p>
                      <a:pPr algn="l" fontAlgn="b"/>
                      <a:r>
                        <a:rPr lang="fr-FR" sz="1100" u="none" strike="noStrike">
                          <a:effectLst/>
                          <a:latin typeface="Calibri" panose="020F0502020204030204" pitchFamily="34" charset="0"/>
                        </a:rPr>
                        <a:t>Résidant QPV</a:t>
                      </a:r>
                      <a:endParaRPr lang="fr-FR" sz="1100" b="0" i="0" u="none" strike="noStrike">
                        <a:solidFill>
                          <a:srgbClr val="000000"/>
                        </a:solidFill>
                        <a:effectLst/>
                        <a:latin typeface="Calibri" panose="020F0502020204030204" pitchFamily="34" charset="0"/>
                      </a:endParaRPr>
                    </a:p>
                  </a:txBody>
                  <a:tcPr marL="6293" marR="6293" marT="6293" marB="0" anchor="b">
                    <a:solidFill>
                      <a:schemeClr val="accent1">
                        <a:lumMod val="40000"/>
                        <a:lumOff val="60000"/>
                      </a:schemeClr>
                    </a:solidFill>
                  </a:tcPr>
                </a:tc>
                <a:tc hMerge="1">
                  <a:txBody>
                    <a:bodyPr/>
                    <a:lstStyle/>
                    <a:p>
                      <a:endParaRPr lang="fr-FR"/>
                    </a:p>
                  </a:txBody>
                  <a:tcPr/>
                </a:tc>
                <a:tc>
                  <a:txBody>
                    <a:bodyPr/>
                    <a:lstStyle/>
                    <a:p>
                      <a:pPr algn="ctr" fontAlgn="b"/>
                      <a:r>
                        <a:rPr lang="fr-FR" sz="1100" u="none" strike="noStrike" dirty="0">
                          <a:solidFill>
                            <a:schemeClr val="tx1"/>
                          </a:solidFill>
                          <a:effectLst/>
                          <a:latin typeface="Calibri" panose="020F0502020204030204" pitchFamily="34" charset="0"/>
                        </a:rPr>
                        <a:t>18</a:t>
                      </a:r>
                      <a:endParaRPr lang="fr-FR" sz="1100" b="0" i="0" u="none" strike="noStrike" dirty="0">
                        <a:solidFill>
                          <a:schemeClr val="tx1"/>
                        </a:solidFill>
                        <a:effectLst/>
                        <a:latin typeface="Calibri" panose="020F0502020204030204" pitchFamily="34" charset="0"/>
                      </a:endParaRPr>
                    </a:p>
                  </a:txBody>
                  <a:tcPr marL="6293" marR="6293" marT="6293" marB="0" anchor="b">
                    <a:solidFill>
                      <a:schemeClr val="accent1">
                        <a:lumMod val="40000"/>
                        <a:lumOff val="60000"/>
                      </a:schemeClr>
                    </a:solidFill>
                  </a:tcPr>
                </a:tc>
                <a:tc>
                  <a:txBody>
                    <a:bodyPr/>
                    <a:lstStyle/>
                    <a:p>
                      <a:pPr algn="ctr" fontAlgn="t"/>
                      <a:r>
                        <a:rPr lang="fr-FR" sz="1100" u="none" strike="noStrike" dirty="0">
                          <a:effectLst/>
                          <a:latin typeface="Calibri" panose="020F0502020204030204" pitchFamily="34" charset="0"/>
                        </a:rPr>
                        <a:t>11%</a:t>
                      </a:r>
                      <a:endParaRPr lang="fr-FR" sz="1100" b="0" i="0" u="none" strike="noStrike" dirty="0">
                        <a:solidFill>
                          <a:srgbClr val="000000"/>
                        </a:solidFill>
                        <a:effectLst/>
                        <a:latin typeface="Calibri" panose="020F0502020204030204" pitchFamily="34" charset="0"/>
                      </a:endParaRPr>
                    </a:p>
                  </a:txBody>
                  <a:tcPr marL="6293" marR="6293" marT="6293" marB="0">
                    <a:solidFill>
                      <a:schemeClr val="accent1">
                        <a:lumMod val="40000"/>
                        <a:lumOff val="60000"/>
                      </a:schemeClr>
                    </a:solidFill>
                  </a:tcPr>
                </a:tc>
                <a:extLst>
                  <a:ext uri="{0D108BD9-81ED-4DB2-BD59-A6C34878D82A}">
                    <a16:rowId xmlns:a16="http://schemas.microsoft.com/office/drawing/2014/main" val="10012"/>
                  </a:ext>
                </a:extLst>
              </a:tr>
              <a:tr h="149862">
                <a:tc gridSpan="2">
                  <a:txBody>
                    <a:bodyPr/>
                    <a:lstStyle/>
                    <a:p>
                      <a:pPr algn="l" fontAlgn="b"/>
                      <a:r>
                        <a:rPr lang="fr-FR" sz="1100" u="none" strike="noStrike" dirty="0">
                          <a:solidFill>
                            <a:srgbClr val="C00000"/>
                          </a:solidFill>
                          <a:effectLst/>
                          <a:latin typeface="Calibri" panose="020F0502020204030204" pitchFamily="34" charset="0"/>
                        </a:rPr>
                        <a:t>Dont </a:t>
                      </a:r>
                      <a:r>
                        <a:rPr lang="fr-FR" sz="1200" b="1" u="none" strike="noStrike" dirty="0">
                          <a:solidFill>
                            <a:srgbClr val="C00000"/>
                          </a:solidFill>
                          <a:effectLst/>
                          <a:latin typeface="Calibri" panose="020F0502020204030204" pitchFamily="34" charset="0"/>
                        </a:rPr>
                        <a:t>inscrits PE</a:t>
                      </a:r>
                      <a:endParaRPr lang="fr-FR" sz="1200" b="1" i="0" u="none" strike="noStrike" dirty="0">
                        <a:solidFill>
                          <a:srgbClr val="C00000"/>
                        </a:solidFill>
                        <a:effectLst/>
                        <a:latin typeface="Calibri" panose="020F0502020204030204" pitchFamily="34" charset="0"/>
                      </a:endParaRPr>
                    </a:p>
                  </a:txBody>
                  <a:tcPr marL="6293" marR="6293" marT="6293" marB="0" anchor="b">
                    <a:solidFill>
                      <a:schemeClr val="accent1">
                        <a:lumMod val="40000"/>
                        <a:lumOff val="60000"/>
                      </a:schemeClr>
                    </a:solidFill>
                  </a:tcPr>
                </a:tc>
                <a:tc hMerge="1">
                  <a:txBody>
                    <a:bodyPr/>
                    <a:lstStyle/>
                    <a:p>
                      <a:endParaRPr lang="fr-FR"/>
                    </a:p>
                  </a:txBody>
                  <a:tcPr/>
                </a:tc>
                <a:tc>
                  <a:txBody>
                    <a:bodyPr/>
                    <a:lstStyle/>
                    <a:p>
                      <a:pPr algn="ctr" fontAlgn="b"/>
                      <a:r>
                        <a:rPr lang="fr-FR" sz="1100" u="none" strike="noStrike" dirty="0">
                          <a:solidFill>
                            <a:schemeClr val="tx1"/>
                          </a:solidFill>
                          <a:effectLst/>
                          <a:latin typeface="Calibri" panose="020F0502020204030204" pitchFamily="34" charset="0"/>
                        </a:rPr>
                        <a:t>154</a:t>
                      </a:r>
                      <a:endParaRPr lang="fr-FR" sz="1100" b="0" i="0" u="none" strike="noStrike" dirty="0">
                        <a:solidFill>
                          <a:schemeClr val="tx1"/>
                        </a:solidFill>
                        <a:effectLst/>
                        <a:latin typeface="Calibri" panose="020F0502020204030204" pitchFamily="34" charset="0"/>
                      </a:endParaRPr>
                    </a:p>
                  </a:txBody>
                  <a:tcPr marL="6293" marR="6293" marT="6293" marB="0" anchor="b">
                    <a:solidFill>
                      <a:schemeClr val="accent1">
                        <a:lumMod val="40000"/>
                        <a:lumOff val="60000"/>
                      </a:schemeClr>
                    </a:solidFill>
                  </a:tcPr>
                </a:tc>
                <a:tc>
                  <a:txBody>
                    <a:bodyPr/>
                    <a:lstStyle/>
                    <a:p>
                      <a:pPr algn="ctr" fontAlgn="t"/>
                      <a:r>
                        <a:rPr lang="fr-FR" sz="1200" b="1" u="none" strike="noStrike" dirty="0">
                          <a:solidFill>
                            <a:srgbClr val="C00000"/>
                          </a:solidFill>
                          <a:effectLst/>
                          <a:latin typeface="Calibri" panose="020F0502020204030204" pitchFamily="34" charset="0"/>
                        </a:rPr>
                        <a:t>88%</a:t>
                      </a:r>
                      <a:endParaRPr lang="fr-FR" sz="1200" b="1" i="0" u="none" strike="noStrike" dirty="0">
                        <a:solidFill>
                          <a:srgbClr val="C00000"/>
                        </a:solidFill>
                        <a:effectLst/>
                        <a:latin typeface="Calibri" panose="020F0502020204030204" pitchFamily="34" charset="0"/>
                      </a:endParaRPr>
                    </a:p>
                  </a:txBody>
                  <a:tcPr marL="6293" marR="6293" marT="6293" marB="0">
                    <a:solidFill>
                      <a:schemeClr val="accent1">
                        <a:lumMod val="40000"/>
                        <a:lumOff val="60000"/>
                      </a:schemeClr>
                    </a:solidFill>
                  </a:tcPr>
                </a:tc>
                <a:extLst>
                  <a:ext uri="{0D108BD9-81ED-4DB2-BD59-A6C34878D82A}">
                    <a16:rowId xmlns:a16="http://schemas.microsoft.com/office/drawing/2014/main" val="10013"/>
                  </a:ext>
                </a:extLst>
              </a:tr>
              <a:tr h="149862">
                <a:tc gridSpan="2">
                  <a:txBody>
                    <a:bodyPr/>
                    <a:lstStyle/>
                    <a:p>
                      <a:pPr algn="l" fontAlgn="b"/>
                      <a:r>
                        <a:rPr lang="fr-FR" sz="1100" u="none" strike="noStrike">
                          <a:effectLst/>
                          <a:latin typeface="Calibri" panose="020F0502020204030204" pitchFamily="34" charset="0"/>
                        </a:rPr>
                        <a:t>Dont sans emploi depuis moins d'1 an</a:t>
                      </a:r>
                      <a:endParaRPr lang="fr-FR" sz="1100" b="0" i="0" u="none" strike="noStrike">
                        <a:solidFill>
                          <a:srgbClr val="000000"/>
                        </a:solidFill>
                        <a:effectLst/>
                        <a:latin typeface="Calibri" panose="020F0502020204030204" pitchFamily="34" charset="0"/>
                      </a:endParaRPr>
                    </a:p>
                  </a:txBody>
                  <a:tcPr marL="6293" marR="6293" marT="6293" marB="0" anchor="b">
                    <a:solidFill>
                      <a:schemeClr val="accent1">
                        <a:lumMod val="40000"/>
                        <a:lumOff val="60000"/>
                      </a:schemeClr>
                    </a:solidFill>
                  </a:tcPr>
                </a:tc>
                <a:tc hMerge="1">
                  <a:txBody>
                    <a:bodyPr/>
                    <a:lstStyle/>
                    <a:p>
                      <a:endParaRPr lang="fr-FR"/>
                    </a:p>
                  </a:txBody>
                  <a:tcPr/>
                </a:tc>
                <a:tc>
                  <a:txBody>
                    <a:bodyPr/>
                    <a:lstStyle/>
                    <a:p>
                      <a:pPr algn="ctr" fontAlgn="b"/>
                      <a:r>
                        <a:rPr lang="fr-FR" sz="1100" u="none" strike="noStrike" dirty="0">
                          <a:solidFill>
                            <a:schemeClr val="tx1"/>
                          </a:solidFill>
                          <a:effectLst/>
                          <a:latin typeface="Calibri" panose="020F0502020204030204" pitchFamily="34" charset="0"/>
                        </a:rPr>
                        <a:t>24</a:t>
                      </a:r>
                      <a:endParaRPr lang="fr-FR" sz="1100" b="0" i="0" u="none" strike="noStrike" dirty="0">
                        <a:solidFill>
                          <a:schemeClr val="tx1"/>
                        </a:solidFill>
                        <a:effectLst/>
                        <a:latin typeface="Calibri" panose="020F0502020204030204" pitchFamily="34" charset="0"/>
                      </a:endParaRPr>
                    </a:p>
                  </a:txBody>
                  <a:tcPr marL="6293" marR="6293" marT="6293" marB="0" anchor="b">
                    <a:solidFill>
                      <a:schemeClr val="accent1">
                        <a:lumMod val="40000"/>
                        <a:lumOff val="60000"/>
                      </a:schemeClr>
                    </a:solidFill>
                  </a:tcPr>
                </a:tc>
                <a:tc>
                  <a:txBody>
                    <a:bodyPr/>
                    <a:lstStyle/>
                    <a:p>
                      <a:pPr algn="ctr" fontAlgn="t"/>
                      <a:r>
                        <a:rPr lang="fr-FR" sz="1100" u="none" strike="noStrike" dirty="0">
                          <a:effectLst/>
                          <a:latin typeface="Calibri" panose="020F0502020204030204" pitchFamily="34" charset="0"/>
                        </a:rPr>
                        <a:t>24%</a:t>
                      </a:r>
                      <a:endParaRPr lang="fr-FR" sz="1100" b="0" i="0" u="none" strike="noStrike" dirty="0">
                        <a:solidFill>
                          <a:srgbClr val="000000"/>
                        </a:solidFill>
                        <a:effectLst/>
                        <a:latin typeface="Calibri" panose="020F0502020204030204" pitchFamily="34" charset="0"/>
                      </a:endParaRPr>
                    </a:p>
                  </a:txBody>
                  <a:tcPr marL="6293" marR="6293" marT="6293" marB="0">
                    <a:solidFill>
                      <a:schemeClr val="accent1">
                        <a:lumMod val="40000"/>
                        <a:lumOff val="60000"/>
                      </a:schemeClr>
                    </a:solidFill>
                  </a:tcPr>
                </a:tc>
                <a:extLst>
                  <a:ext uri="{0D108BD9-81ED-4DB2-BD59-A6C34878D82A}">
                    <a16:rowId xmlns:a16="http://schemas.microsoft.com/office/drawing/2014/main" val="10014"/>
                  </a:ext>
                </a:extLst>
              </a:tr>
              <a:tr h="149862">
                <a:tc gridSpan="2">
                  <a:txBody>
                    <a:bodyPr/>
                    <a:lstStyle/>
                    <a:p>
                      <a:pPr algn="l" fontAlgn="b"/>
                      <a:r>
                        <a:rPr lang="fr-FR" sz="1100" u="none" strike="noStrike">
                          <a:solidFill>
                            <a:srgbClr val="C00000"/>
                          </a:solidFill>
                          <a:effectLst/>
                          <a:latin typeface="Calibri" panose="020F0502020204030204" pitchFamily="34" charset="0"/>
                        </a:rPr>
                        <a:t>Dont sans emploi depuis 1 an à moins de 2 ans</a:t>
                      </a:r>
                      <a:endParaRPr lang="fr-FR" sz="1100" b="0" i="0" u="none" strike="noStrike">
                        <a:solidFill>
                          <a:srgbClr val="C00000"/>
                        </a:solidFill>
                        <a:effectLst/>
                        <a:latin typeface="Calibri" panose="020F0502020204030204" pitchFamily="34" charset="0"/>
                      </a:endParaRPr>
                    </a:p>
                  </a:txBody>
                  <a:tcPr marL="6293" marR="6293" marT="6293" marB="0" anchor="b">
                    <a:solidFill>
                      <a:schemeClr val="accent1">
                        <a:lumMod val="40000"/>
                        <a:lumOff val="60000"/>
                      </a:schemeClr>
                    </a:solidFill>
                  </a:tcPr>
                </a:tc>
                <a:tc hMerge="1">
                  <a:txBody>
                    <a:bodyPr/>
                    <a:lstStyle/>
                    <a:p>
                      <a:endParaRPr lang="fr-FR"/>
                    </a:p>
                  </a:txBody>
                  <a:tcPr/>
                </a:tc>
                <a:tc>
                  <a:txBody>
                    <a:bodyPr/>
                    <a:lstStyle/>
                    <a:p>
                      <a:pPr algn="ctr" fontAlgn="b"/>
                      <a:r>
                        <a:rPr lang="fr-FR" sz="1100" u="none" strike="noStrike" dirty="0">
                          <a:solidFill>
                            <a:schemeClr val="tx1"/>
                          </a:solidFill>
                          <a:effectLst/>
                          <a:latin typeface="Calibri" panose="020F0502020204030204" pitchFamily="34" charset="0"/>
                        </a:rPr>
                        <a:t>16</a:t>
                      </a:r>
                      <a:endParaRPr lang="fr-FR" sz="1100" b="0" i="0" u="none" strike="noStrike" dirty="0">
                        <a:solidFill>
                          <a:schemeClr val="tx1"/>
                        </a:solidFill>
                        <a:effectLst/>
                        <a:latin typeface="Calibri" panose="020F0502020204030204" pitchFamily="34" charset="0"/>
                      </a:endParaRPr>
                    </a:p>
                  </a:txBody>
                  <a:tcPr marL="6293" marR="6293" marT="6293" marB="0" anchor="b">
                    <a:solidFill>
                      <a:schemeClr val="accent1">
                        <a:lumMod val="40000"/>
                        <a:lumOff val="60000"/>
                      </a:schemeClr>
                    </a:solidFill>
                  </a:tcPr>
                </a:tc>
                <a:tc>
                  <a:txBody>
                    <a:bodyPr/>
                    <a:lstStyle/>
                    <a:p>
                      <a:pPr algn="ctr" fontAlgn="t"/>
                      <a:r>
                        <a:rPr lang="fr-FR" sz="1200" b="1" u="none" strike="noStrike" dirty="0">
                          <a:solidFill>
                            <a:srgbClr val="C00000"/>
                          </a:solidFill>
                          <a:effectLst/>
                          <a:latin typeface="Calibri" panose="020F0502020204030204" pitchFamily="34" charset="0"/>
                        </a:rPr>
                        <a:t>19%</a:t>
                      </a:r>
                      <a:endParaRPr lang="fr-FR" sz="1200" b="1" i="0" u="none" strike="noStrike" dirty="0">
                        <a:solidFill>
                          <a:srgbClr val="C00000"/>
                        </a:solidFill>
                        <a:effectLst/>
                        <a:latin typeface="Calibri" panose="020F0502020204030204" pitchFamily="34" charset="0"/>
                      </a:endParaRPr>
                    </a:p>
                  </a:txBody>
                  <a:tcPr marL="6293" marR="6293" marT="6293" marB="0">
                    <a:solidFill>
                      <a:schemeClr val="accent1">
                        <a:lumMod val="40000"/>
                        <a:lumOff val="60000"/>
                      </a:schemeClr>
                    </a:solidFill>
                  </a:tcPr>
                </a:tc>
                <a:extLst>
                  <a:ext uri="{0D108BD9-81ED-4DB2-BD59-A6C34878D82A}">
                    <a16:rowId xmlns:a16="http://schemas.microsoft.com/office/drawing/2014/main" val="10015"/>
                  </a:ext>
                </a:extLst>
              </a:tr>
              <a:tr h="149862">
                <a:tc gridSpan="2">
                  <a:txBody>
                    <a:bodyPr/>
                    <a:lstStyle/>
                    <a:p>
                      <a:pPr algn="l" fontAlgn="b"/>
                      <a:r>
                        <a:rPr lang="fr-FR" sz="1100" u="none" strike="noStrike">
                          <a:solidFill>
                            <a:srgbClr val="C00000"/>
                          </a:solidFill>
                          <a:effectLst/>
                          <a:latin typeface="Calibri" panose="020F0502020204030204" pitchFamily="34" charset="0"/>
                        </a:rPr>
                        <a:t>Dont sans emploi depuis 2 ans et plus</a:t>
                      </a:r>
                      <a:endParaRPr lang="fr-FR" sz="1100" b="0" i="0" u="none" strike="noStrike">
                        <a:solidFill>
                          <a:srgbClr val="C00000"/>
                        </a:solidFill>
                        <a:effectLst/>
                        <a:latin typeface="Calibri" panose="020F0502020204030204" pitchFamily="34" charset="0"/>
                      </a:endParaRPr>
                    </a:p>
                  </a:txBody>
                  <a:tcPr marL="6293" marR="6293" marT="6293" marB="0" anchor="b">
                    <a:solidFill>
                      <a:schemeClr val="accent1">
                        <a:lumMod val="40000"/>
                        <a:lumOff val="60000"/>
                      </a:schemeClr>
                    </a:solidFill>
                  </a:tcPr>
                </a:tc>
                <a:tc hMerge="1">
                  <a:txBody>
                    <a:bodyPr/>
                    <a:lstStyle/>
                    <a:p>
                      <a:endParaRPr lang="fr-FR"/>
                    </a:p>
                  </a:txBody>
                  <a:tcPr/>
                </a:tc>
                <a:tc>
                  <a:txBody>
                    <a:bodyPr/>
                    <a:lstStyle/>
                    <a:p>
                      <a:pPr algn="ctr" fontAlgn="b"/>
                      <a:r>
                        <a:rPr lang="fr-FR" sz="1100" u="none" strike="noStrike" dirty="0">
                          <a:solidFill>
                            <a:schemeClr val="tx1"/>
                          </a:solidFill>
                          <a:effectLst/>
                          <a:latin typeface="Calibri" panose="020F0502020204030204" pitchFamily="34" charset="0"/>
                        </a:rPr>
                        <a:t>20</a:t>
                      </a:r>
                      <a:endParaRPr lang="fr-FR" sz="1100" b="0" i="0" u="none" strike="noStrike" dirty="0">
                        <a:solidFill>
                          <a:schemeClr val="tx1"/>
                        </a:solidFill>
                        <a:effectLst/>
                        <a:latin typeface="Calibri" panose="020F0502020204030204" pitchFamily="34" charset="0"/>
                      </a:endParaRPr>
                    </a:p>
                  </a:txBody>
                  <a:tcPr marL="6293" marR="6293" marT="6293" marB="0" anchor="b">
                    <a:solidFill>
                      <a:schemeClr val="accent1">
                        <a:lumMod val="40000"/>
                        <a:lumOff val="60000"/>
                      </a:schemeClr>
                    </a:solidFill>
                  </a:tcPr>
                </a:tc>
                <a:tc>
                  <a:txBody>
                    <a:bodyPr/>
                    <a:lstStyle/>
                    <a:p>
                      <a:pPr algn="ctr" fontAlgn="t"/>
                      <a:r>
                        <a:rPr lang="fr-FR" sz="1200" b="1" u="none" strike="noStrike" dirty="0">
                          <a:solidFill>
                            <a:srgbClr val="C00000"/>
                          </a:solidFill>
                          <a:effectLst/>
                          <a:latin typeface="Calibri" panose="020F0502020204030204" pitchFamily="34" charset="0"/>
                        </a:rPr>
                        <a:t>22%</a:t>
                      </a:r>
                      <a:endParaRPr lang="fr-FR" sz="1200" b="1" i="0" u="none" strike="noStrike" dirty="0">
                        <a:solidFill>
                          <a:srgbClr val="C00000"/>
                        </a:solidFill>
                        <a:effectLst/>
                        <a:latin typeface="Calibri" panose="020F0502020204030204" pitchFamily="34" charset="0"/>
                      </a:endParaRPr>
                    </a:p>
                  </a:txBody>
                  <a:tcPr marL="6293" marR="6293" marT="6293" marB="0">
                    <a:solidFill>
                      <a:schemeClr val="accent1">
                        <a:lumMod val="40000"/>
                        <a:lumOff val="60000"/>
                      </a:schemeClr>
                    </a:solidFill>
                  </a:tcPr>
                </a:tc>
                <a:extLst>
                  <a:ext uri="{0D108BD9-81ED-4DB2-BD59-A6C34878D82A}">
                    <a16:rowId xmlns:a16="http://schemas.microsoft.com/office/drawing/2014/main" val="10016"/>
                  </a:ext>
                </a:extLst>
              </a:tr>
              <a:tr h="149862">
                <a:tc gridSpan="2">
                  <a:txBody>
                    <a:bodyPr/>
                    <a:lstStyle/>
                    <a:p>
                      <a:pPr algn="l" fontAlgn="b"/>
                      <a:r>
                        <a:rPr lang="fr-FR" sz="1100" u="none" strike="noStrike">
                          <a:effectLst/>
                          <a:latin typeface="Calibri" panose="020F0502020204030204" pitchFamily="34" charset="0"/>
                        </a:rPr>
                        <a:t>- 26 ans</a:t>
                      </a:r>
                      <a:endParaRPr lang="fr-FR" sz="1100" b="0" i="0" u="none" strike="noStrike">
                        <a:solidFill>
                          <a:srgbClr val="000000"/>
                        </a:solidFill>
                        <a:effectLst/>
                        <a:latin typeface="Calibri" panose="020F0502020204030204" pitchFamily="34" charset="0"/>
                      </a:endParaRPr>
                    </a:p>
                  </a:txBody>
                  <a:tcPr marL="6293" marR="6293" marT="6293" marB="0" anchor="b">
                    <a:solidFill>
                      <a:schemeClr val="accent1">
                        <a:lumMod val="40000"/>
                        <a:lumOff val="60000"/>
                      </a:schemeClr>
                    </a:solidFill>
                  </a:tcPr>
                </a:tc>
                <a:tc hMerge="1">
                  <a:txBody>
                    <a:bodyPr/>
                    <a:lstStyle/>
                    <a:p>
                      <a:endParaRPr lang="fr-FR"/>
                    </a:p>
                  </a:txBody>
                  <a:tcPr/>
                </a:tc>
                <a:tc>
                  <a:txBody>
                    <a:bodyPr/>
                    <a:lstStyle/>
                    <a:p>
                      <a:pPr algn="ctr" fontAlgn="b"/>
                      <a:r>
                        <a:rPr lang="fr-FR" sz="1100" u="none" strike="noStrike" dirty="0">
                          <a:solidFill>
                            <a:schemeClr val="tx1"/>
                          </a:solidFill>
                          <a:effectLst/>
                          <a:latin typeface="Calibri" panose="020F0502020204030204" pitchFamily="34" charset="0"/>
                        </a:rPr>
                        <a:t>28</a:t>
                      </a:r>
                      <a:endParaRPr lang="fr-FR" sz="1100" b="0" i="0" u="none" strike="noStrike" dirty="0">
                        <a:solidFill>
                          <a:schemeClr val="tx1"/>
                        </a:solidFill>
                        <a:effectLst/>
                        <a:latin typeface="Calibri" panose="020F0502020204030204" pitchFamily="34" charset="0"/>
                      </a:endParaRPr>
                    </a:p>
                  </a:txBody>
                  <a:tcPr marL="6293" marR="6293" marT="6293" marB="0" anchor="b">
                    <a:solidFill>
                      <a:schemeClr val="accent1">
                        <a:lumMod val="40000"/>
                        <a:lumOff val="60000"/>
                      </a:schemeClr>
                    </a:solidFill>
                  </a:tcPr>
                </a:tc>
                <a:tc>
                  <a:txBody>
                    <a:bodyPr/>
                    <a:lstStyle/>
                    <a:p>
                      <a:pPr algn="ctr" fontAlgn="t"/>
                      <a:r>
                        <a:rPr lang="fr-FR" sz="1100" u="none" strike="noStrike" dirty="0">
                          <a:effectLst/>
                          <a:latin typeface="Calibri" panose="020F0502020204030204" pitchFamily="34" charset="0"/>
                        </a:rPr>
                        <a:t>17%</a:t>
                      </a:r>
                      <a:endParaRPr lang="fr-FR" sz="1100" b="0" i="0" u="none" strike="noStrike" dirty="0">
                        <a:solidFill>
                          <a:srgbClr val="000000"/>
                        </a:solidFill>
                        <a:effectLst/>
                        <a:latin typeface="Calibri" panose="020F0502020204030204" pitchFamily="34" charset="0"/>
                      </a:endParaRPr>
                    </a:p>
                  </a:txBody>
                  <a:tcPr marL="6293" marR="6293" marT="6293" marB="0">
                    <a:solidFill>
                      <a:schemeClr val="accent1">
                        <a:lumMod val="40000"/>
                        <a:lumOff val="60000"/>
                      </a:schemeClr>
                    </a:solidFill>
                  </a:tcPr>
                </a:tc>
                <a:extLst>
                  <a:ext uri="{0D108BD9-81ED-4DB2-BD59-A6C34878D82A}">
                    <a16:rowId xmlns:a16="http://schemas.microsoft.com/office/drawing/2014/main" val="10017"/>
                  </a:ext>
                </a:extLst>
              </a:tr>
              <a:tr h="149862">
                <a:tc gridSpan="2">
                  <a:txBody>
                    <a:bodyPr/>
                    <a:lstStyle/>
                    <a:p>
                      <a:pPr algn="l" fontAlgn="b"/>
                      <a:r>
                        <a:rPr lang="fr-FR" sz="1100" u="none" strike="noStrike">
                          <a:effectLst/>
                          <a:latin typeface="Calibri" panose="020F0502020204030204" pitchFamily="34" charset="0"/>
                        </a:rPr>
                        <a:t>- 26 ans peu qualifiés</a:t>
                      </a:r>
                      <a:endParaRPr lang="fr-FR" sz="1100" b="0" i="0" u="none" strike="noStrike">
                        <a:solidFill>
                          <a:srgbClr val="000000"/>
                        </a:solidFill>
                        <a:effectLst/>
                        <a:latin typeface="Calibri" panose="020F0502020204030204" pitchFamily="34" charset="0"/>
                      </a:endParaRPr>
                    </a:p>
                  </a:txBody>
                  <a:tcPr marL="6293" marR="6293" marT="6293" marB="0" anchor="b">
                    <a:solidFill>
                      <a:schemeClr val="accent1">
                        <a:lumMod val="40000"/>
                        <a:lumOff val="60000"/>
                      </a:schemeClr>
                    </a:solidFill>
                  </a:tcPr>
                </a:tc>
                <a:tc hMerge="1">
                  <a:txBody>
                    <a:bodyPr/>
                    <a:lstStyle/>
                    <a:p>
                      <a:endParaRPr lang="fr-FR"/>
                    </a:p>
                  </a:txBody>
                  <a:tcPr/>
                </a:tc>
                <a:tc>
                  <a:txBody>
                    <a:bodyPr/>
                    <a:lstStyle/>
                    <a:p>
                      <a:pPr algn="ctr" fontAlgn="b"/>
                      <a:r>
                        <a:rPr lang="fr-FR" sz="1100" u="none" strike="noStrike" dirty="0">
                          <a:solidFill>
                            <a:schemeClr val="tx1"/>
                          </a:solidFill>
                          <a:effectLst/>
                          <a:latin typeface="Calibri" panose="020F0502020204030204" pitchFamily="34" charset="0"/>
                        </a:rPr>
                        <a:t>14</a:t>
                      </a:r>
                      <a:endParaRPr lang="fr-FR" sz="1100" b="0" i="0" u="none" strike="noStrike" dirty="0">
                        <a:solidFill>
                          <a:schemeClr val="tx1"/>
                        </a:solidFill>
                        <a:effectLst/>
                        <a:latin typeface="Calibri" panose="020F0502020204030204" pitchFamily="34" charset="0"/>
                      </a:endParaRPr>
                    </a:p>
                  </a:txBody>
                  <a:tcPr marL="6293" marR="6293" marT="6293" marB="0" anchor="b">
                    <a:solidFill>
                      <a:schemeClr val="accent1">
                        <a:lumMod val="40000"/>
                        <a:lumOff val="60000"/>
                      </a:schemeClr>
                    </a:solidFill>
                  </a:tcPr>
                </a:tc>
                <a:tc>
                  <a:txBody>
                    <a:bodyPr/>
                    <a:lstStyle/>
                    <a:p>
                      <a:pPr algn="ctr" fontAlgn="t"/>
                      <a:r>
                        <a:rPr lang="fr-FR" sz="1100" u="none" strike="noStrike" dirty="0">
                          <a:effectLst/>
                          <a:latin typeface="Calibri" panose="020F0502020204030204" pitchFamily="34" charset="0"/>
                        </a:rPr>
                        <a:t>9%</a:t>
                      </a:r>
                      <a:endParaRPr lang="fr-FR" sz="1100" b="0" i="0" u="none" strike="noStrike" dirty="0">
                        <a:solidFill>
                          <a:srgbClr val="000000"/>
                        </a:solidFill>
                        <a:effectLst/>
                        <a:latin typeface="Calibri" panose="020F0502020204030204" pitchFamily="34" charset="0"/>
                      </a:endParaRPr>
                    </a:p>
                  </a:txBody>
                  <a:tcPr marL="6293" marR="6293" marT="6293" marB="0">
                    <a:solidFill>
                      <a:schemeClr val="accent1">
                        <a:lumMod val="40000"/>
                        <a:lumOff val="60000"/>
                      </a:schemeClr>
                    </a:solidFill>
                  </a:tcPr>
                </a:tc>
                <a:extLst>
                  <a:ext uri="{0D108BD9-81ED-4DB2-BD59-A6C34878D82A}">
                    <a16:rowId xmlns:a16="http://schemas.microsoft.com/office/drawing/2014/main" val="10018"/>
                  </a:ext>
                </a:extLst>
              </a:tr>
              <a:tr h="149862">
                <a:tc gridSpan="2">
                  <a:txBody>
                    <a:bodyPr/>
                    <a:lstStyle/>
                    <a:p>
                      <a:pPr algn="l" fontAlgn="b"/>
                      <a:r>
                        <a:rPr lang="fr-FR" sz="1100" u="none" strike="noStrike">
                          <a:solidFill>
                            <a:srgbClr val="C00000"/>
                          </a:solidFill>
                          <a:effectLst/>
                          <a:latin typeface="Calibri" panose="020F0502020204030204" pitchFamily="34" charset="0"/>
                        </a:rPr>
                        <a:t>Dont personnes sans emploi de 50 ans et plus</a:t>
                      </a:r>
                      <a:endParaRPr lang="fr-FR" sz="1100" b="0" i="0" u="none" strike="noStrike">
                        <a:solidFill>
                          <a:srgbClr val="C00000"/>
                        </a:solidFill>
                        <a:effectLst/>
                        <a:latin typeface="Calibri" panose="020F0502020204030204" pitchFamily="34" charset="0"/>
                      </a:endParaRPr>
                    </a:p>
                  </a:txBody>
                  <a:tcPr marL="6293" marR="6293" marT="6293" marB="0" anchor="b">
                    <a:solidFill>
                      <a:schemeClr val="accent1">
                        <a:lumMod val="40000"/>
                        <a:lumOff val="60000"/>
                      </a:schemeClr>
                    </a:solidFill>
                  </a:tcPr>
                </a:tc>
                <a:tc hMerge="1">
                  <a:txBody>
                    <a:bodyPr/>
                    <a:lstStyle/>
                    <a:p>
                      <a:endParaRPr lang="fr-FR"/>
                    </a:p>
                  </a:txBody>
                  <a:tcPr/>
                </a:tc>
                <a:tc>
                  <a:txBody>
                    <a:bodyPr/>
                    <a:lstStyle/>
                    <a:p>
                      <a:pPr algn="ctr" fontAlgn="b"/>
                      <a:r>
                        <a:rPr lang="fr-FR" sz="1100" u="none" strike="noStrike" dirty="0">
                          <a:solidFill>
                            <a:schemeClr val="tx1"/>
                          </a:solidFill>
                          <a:effectLst/>
                          <a:latin typeface="Calibri" panose="020F0502020204030204" pitchFamily="34" charset="0"/>
                        </a:rPr>
                        <a:t>37</a:t>
                      </a:r>
                      <a:endParaRPr lang="fr-FR" sz="1100" b="0" i="0" u="none" strike="noStrike" dirty="0">
                        <a:solidFill>
                          <a:schemeClr val="tx1"/>
                        </a:solidFill>
                        <a:effectLst/>
                        <a:latin typeface="Calibri" panose="020F0502020204030204" pitchFamily="34" charset="0"/>
                      </a:endParaRPr>
                    </a:p>
                  </a:txBody>
                  <a:tcPr marL="6293" marR="6293" marT="6293" marB="0" anchor="b">
                    <a:solidFill>
                      <a:schemeClr val="accent1">
                        <a:lumMod val="40000"/>
                        <a:lumOff val="60000"/>
                      </a:schemeClr>
                    </a:solidFill>
                  </a:tcPr>
                </a:tc>
                <a:tc>
                  <a:txBody>
                    <a:bodyPr/>
                    <a:lstStyle/>
                    <a:p>
                      <a:pPr algn="ctr" fontAlgn="t"/>
                      <a:r>
                        <a:rPr lang="fr-FR" sz="1200" b="1" u="none" strike="noStrike" dirty="0">
                          <a:solidFill>
                            <a:srgbClr val="C00000"/>
                          </a:solidFill>
                          <a:effectLst/>
                          <a:latin typeface="Calibri" panose="020F0502020204030204" pitchFamily="34" charset="0"/>
                        </a:rPr>
                        <a:t>21%</a:t>
                      </a:r>
                      <a:endParaRPr lang="fr-FR" sz="1200" b="1" i="0" u="none" strike="noStrike" dirty="0">
                        <a:solidFill>
                          <a:srgbClr val="C00000"/>
                        </a:solidFill>
                        <a:effectLst/>
                        <a:latin typeface="Calibri" panose="020F0502020204030204" pitchFamily="34" charset="0"/>
                      </a:endParaRPr>
                    </a:p>
                  </a:txBody>
                  <a:tcPr marL="6293" marR="6293" marT="6293" marB="0">
                    <a:solidFill>
                      <a:schemeClr val="accent1">
                        <a:lumMod val="40000"/>
                        <a:lumOff val="60000"/>
                      </a:schemeClr>
                    </a:solidFill>
                  </a:tcPr>
                </a:tc>
                <a:extLst>
                  <a:ext uri="{0D108BD9-81ED-4DB2-BD59-A6C34878D82A}">
                    <a16:rowId xmlns:a16="http://schemas.microsoft.com/office/drawing/2014/main" val="10019"/>
                  </a:ext>
                </a:extLst>
              </a:tr>
              <a:tr h="149862">
                <a:tc gridSpan="2">
                  <a:txBody>
                    <a:bodyPr/>
                    <a:lstStyle/>
                    <a:p>
                      <a:pPr algn="l" fontAlgn="b"/>
                      <a:r>
                        <a:rPr lang="fr-FR" sz="1100" u="none" strike="noStrike">
                          <a:effectLst/>
                          <a:latin typeface="Calibri" panose="020F0502020204030204" pitchFamily="34" charset="0"/>
                        </a:rPr>
                        <a:t>personnes reconnues TH</a:t>
                      </a:r>
                      <a:endParaRPr lang="fr-FR" sz="1100" b="0" i="0" u="none" strike="noStrike">
                        <a:solidFill>
                          <a:srgbClr val="000000"/>
                        </a:solidFill>
                        <a:effectLst/>
                        <a:latin typeface="Calibri" panose="020F0502020204030204" pitchFamily="34" charset="0"/>
                      </a:endParaRPr>
                    </a:p>
                  </a:txBody>
                  <a:tcPr marL="6293" marR="6293" marT="6293" marB="0" anchor="b">
                    <a:solidFill>
                      <a:schemeClr val="accent1">
                        <a:lumMod val="40000"/>
                        <a:lumOff val="60000"/>
                      </a:schemeClr>
                    </a:solidFill>
                  </a:tcPr>
                </a:tc>
                <a:tc hMerge="1">
                  <a:txBody>
                    <a:bodyPr/>
                    <a:lstStyle/>
                    <a:p>
                      <a:endParaRPr lang="fr-FR"/>
                    </a:p>
                  </a:txBody>
                  <a:tcPr/>
                </a:tc>
                <a:tc>
                  <a:txBody>
                    <a:bodyPr/>
                    <a:lstStyle/>
                    <a:p>
                      <a:pPr algn="ctr" fontAlgn="b"/>
                      <a:r>
                        <a:rPr lang="fr-FR" sz="1100" u="none" strike="noStrike" dirty="0">
                          <a:solidFill>
                            <a:schemeClr val="tx1"/>
                          </a:solidFill>
                          <a:effectLst/>
                          <a:latin typeface="Calibri" panose="020F0502020204030204" pitchFamily="34" charset="0"/>
                        </a:rPr>
                        <a:t>11</a:t>
                      </a:r>
                      <a:endParaRPr lang="fr-FR" sz="1100" b="0" i="0" u="none" strike="noStrike" dirty="0">
                        <a:solidFill>
                          <a:schemeClr val="tx1"/>
                        </a:solidFill>
                        <a:effectLst/>
                        <a:latin typeface="Calibri" panose="020F0502020204030204" pitchFamily="34" charset="0"/>
                      </a:endParaRPr>
                    </a:p>
                  </a:txBody>
                  <a:tcPr marL="6293" marR="6293" marT="6293" marB="0" anchor="b">
                    <a:solidFill>
                      <a:schemeClr val="accent1">
                        <a:lumMod val="40000"/>
                        <a:lumOff val="60000"/>
                      </a:schemeClr>
                    </a:solidFill>
                  </a:tcPr>
                </a:tc>
                <a:tc>
                  <a:txBody>
                    <a:bodyPr/>
                    <a:lstStyle/>
                    <a:p>
                      <a:pPr algn="ctr" fontAlgn="t"/>
                      <a:r>
                        <a:rPr lang="fr-FR" sz="1100" u="none" strike="noStrike" dirty="0">
                          <a:effectLst/>
                          <a:latin typeface="Calibri" panose="020F0502020204030204" pitchFamily="34" charset="0"/>
                        </a:rPr>
                        <a:t>7%</a:t>
                      </a:r>
                      <a:endParaRPr lang="fr-FR" sz="1100" b="0" i="0" u="none" strike="noStrike" dirty="0">
                        <a:solidFill>
                          <a:srgbClr val="000000"/>
                        </a:solidFill>
                        <a:effectLst/>
                        <a:latin typeface="Calibri" panose="020F0502020204030204" pitchFamily="34" charset="0"/>
                      </a:endParaRPr>
                    </a:p>
                  </a:txBody>
                  <a:tcPr marL="6293" marR="6293" marT="6293" marB="0">
                    <a:solidFill>
                      <a:schemeClr val="accent1">
                        <a:lumMod val="40000"/>
                        <a:lumOff val="60000"/>
                      </a:schemeClr>
                    </a:solidFill>
                  </a:tcPr>
                </a:tc>
                <a:extLst>
                  <a:ext uri="{0D108BD9-81ED-4DB2-BD59-A6C34878D82A}">
                    <a16:rowId xmlns:a16="http://schemas.microsoft.com/office/drawing/2014/main" val="10020"/>
                  </a:ext>
                </a:extLst>
              </a:tr>
              <a:tr h="149862">
                <a:tc gridSpan="2">
                  <a:txBody>
                    <a:bodyPr/>
                    <a:lstStyle/>
                    <a:p>
                      <a:pPr algn="l" fontAlgn="b"/>
                      <a:r>
                        <a:rPr lang="fr-FR" sz="1100" u="none" strike="noStrike">
                          <a:effectLst/>
                          <a:latin typeface="Calibri" panose="020F0502020204030204" pitchFamily="34" charset="0"/>
                        </a:rPr>
                        <a:t>Dont personnes avec un niveau supérieur au BAC  (Niv III)</a:t>
                      </a:r>
                      <a:endParaRPr lang="fr-FR" sz="1100" b="0" i="0" u="none" strike="noStrike">
                        <a:solidFill>
                          <a:srgbClr val="000000"/>
                        </a:solidFill>
                        <a:effectLst/>
                        <a:latin typeface="Calibri" panose="020F0502020204030204" pitchFamily="34" charset="0"/>
                      </a:endParaRPr>
                    </a:p>
                  </a:txBody>
                  <a:tcPr marL="6293" marR="6293" marT="6293" marB="0" anchor="b">
                    <a:solidFill>
                      <a:schemeClr val="accent1">
                        <a:lumMod val="40000"/>
                        <a:lumOff val="60000"/>
                      </a:schemeClr>
                    </a:solidFill>
                  </a:tcPr>
                </a:tc>
                <a:tc hMerge="1">
                  <a:txBody>
                    <a:bodyPr/>
                    <a:lstStyle/>
                    <a:p>
                      <a:endParaRPr lang="fr-FR"/>
                    </a:p>
                  </a:txBody>
                  <a:tcPr/>
                </a:tc>
                <a:tc>
                  <a:txBody>
                    <a:bodyPr/>
                    <a:lstStyle/>
                    <a:p>
                      <a:pPr algn="ctr" fontAlgn="b"/>
                      <a:r>
                        <a:rPr lang="fr-FR" sz="1100" u="none" strike="noStrike" dirty="0">
                          <a:solidFill>
                            <a:schemeClr val="tx1"/>
                          </a:solidFill>
                          <a:effectLst/>
                          <a:latin typeface="Calibri" panose="020F0502020204030204" pitchFamily="34" charset="0"/>
                        </a:rPr>
                        <a:t>10</a:t>
                      </a:r>
                      <a:endParaRPr lang="fr-FR" sz="1100" b="0" i="0" u="none" strike="noStrike" dirty="0">
                        <a:solidFill>
                          <a:schemeClr val="tx1"/>
                        </a:solidFill>
                        <a:effectLst/>
                        <a:latin typeface="Calibri" panose="020F0502020204030204" pitchFamily="34" charset="0"/>
                      </a:endParaRPr>
                    </a:p>
                  </a:txBody>
                  <a:tcPr marL="6293" marR="6293" marT="6293" marB="0" anchor="b">
                    <a:solidFill>
                      <a:schemeClr val="accent1">
                        <a:lumMod val="40000"/>
                        <a:lumOff val="60000"/>
                      </a:schemeClr>
                    </a:solidFill>
                  </a:tcPr>
                </a:tc>
                <a:tc>
                  <a:txBody>
                    <a:bodyPr/>
                    <a:lstStyle/>
                    <a:p>
                      <a:pPr algn="ctr" fontAlgn="t"/>
                      <a:r>
                        <a:rPr lang="fr-FR" sz="1100" u="none" strike="noStrike">
                          <a:effectLst/>
                          <a:latin typeface="Calibri" panose="020F0502020204030204" pitchFamily="34" charset="0"/>
                        </a:rPr>
                        <a:t>6%</a:t>
                      </a:r>
                      <a:endParaRPr lang="fr-FR" sz="1100" b="0" i="0" u="none" strike="noStrike">
                        <a:solidFill>
                          <a:srgbClr val="000000"/>
                        </a:solidFill>
                        <a:effectLst/>
                        <a:latin typeface="Calibri" panose="020F0502020204030204" pitchFamily="34" charset="0"/>
                      </a:endParaRPr>
                    </a:p>
                  </a:txBody>
                  <a:tcPr marL="6293" marR="6293" marT="6293" marB="0">
                    <a:solidFill>
                      <a:schemeClr val="accent1">
                        <a:lumMod val="40000"/>
                        <a:lumOff val="60000"/>
                      </a:schemeClr>
                    </a:solidFill>
                  </a:tcPr>
                </a:tc>
                <a:extLst>
                  <a:ext uri="{0D108BD9-81ED-4DB2-BD59-A6C34878D82A}">
                    <a16:rowId xmlns:a16="http://schemas.microsoft.com/office/drawing/2014/main" val="10021"/>
                  </a:ext>
                </a:extLst>
              </a:tr>
              <a:tr h="149862">
                <a:tc gridSpan="2">
                  <a:txBody>
                    <a:bodyPr/>
                    <a:lstStyle/>
                    <a:p>
                      <a:pPr algn="l" fontAlgn="b"/>
                      <a:r>
                        <a:rPr lang="fr-FR" sz="1100" u="none" strike="noStrike">
                          <a:effectLst/>
                          <a:latin typeface="Calibri" panose="020F0502020204030204" pitchFamily="34" charset="0"/>
                        </a:rPr>
                        <a:t>Dont personnes de niveau BAC   (Niv IV)</a:t>
                      </a:r>
                      <a:endParaRPr lang="fr-FR" sz="1100" b="0" i="0" u="none" strike="noStrike">
                        <a:solidFill>
                          <a:srgbClr val="000000"/>
                        </a:solidFill>
                        <a:effectLst/>
                        <a:latin typeface="Calibri" panose="020F0502020204030204" pitchFamily="34" charset="0"/>
                      </a:endParaRPr>
                    </a:p>
                  </a:txBody>
                  <a:tcPr marL="6293" marR="6293" marT="6293" marB="0" anchor="b">
                    <a:solidFill>
                      <a:schemeClr val="accent1">
                        <a:lumMod val="40000"/>
                        <a:lumOff val="60000"/>
                      </a:schemeClr>
                    </a:solidFill>
                  </a:tcPr>
                </a:tc>
                <a:tc hMerge="1">
                  <a:txBody>
                    <a:bodyPr/>
                    <a:lstStyle/>
                    <a:p>
                      <a:endParaRPr lang="fr-FR"/>
                    </a:p>
                  </a:txBody>
                  <a:tcPr/>
                </a:tc>
                <a:tc>
                  <a:txBody>
                    <a:bodyPr/>
                    <a:lstStyle/>
                    <a:p>
                      <a:pPr algn="ctr" fontAlgn="b"/>
                      <a:r>
                        <a:rPr lang="fr-FR" sz="1100" u="none" strike="noStrike" dirty="0">
                          <a:solidFill>
                            <a:schemeClr val="tx1"/>
                          </a:solidFill>
                          <a:effectLst/>
                          <a:latin typeface="Calibri" panose="020F0502020204030204" pitchFamily="34" charset="0"/>
                        </a:rPr>
                        <a:t>21</a:t>
                      </a:r>
                      <a:endParaRPr lang="fr-FR" sz="1100" b="0" i="0" u="none" strike="noStrike" dirty="0">
                        <a:solidFill>
                          <a:schemeClr val="tx1"/>
                        </a:solidFill>
                        <a:effectLst/>
                        <a:latin typeface="Calibri" panose="020F0502020204030204" pitchFamily="34" charset="0"/>
                      </a:endParaRPr>
                    </a:p>
                  </a:txBody>
                  <a:tcPr marL="6293" marR="6293" marT="6293" marB="0" anchor="b">
                    <a:solidFill>
                      <a:schemeClr val="accent1">
                        <a:lumMod val="40000"/>
                        <a:lumOff val="60000"/>
                      </a:schemeClr>
                    </a:solidFill>
                  </a:tcPr>
                </a:tc>
                <a:tc>
                  <a:txBody>
                    <a:bodyPr/>
                    <a:lstStyle/>
                    <a:p>
                      <a:pPr algn="ctr" fontAlgn="t"/>
                      <a:r>
                        <a:rPr lang="fr-FR" sz="1100" u="none" strike="noStrike">
                          <a:effectLst/>
                          <a:latin typeface="Calibri" panose="020F0502020204030204" pitchFamily="34" charset="0"/>
                        </a:rPr>
                        <a:t>12%</a:t>
                      </a:r>
                      <a:endParaRPr lang="fr-FR" sz="1100" b="0" i="0" u="none" strike="noStrike">
                        <a:solidFill>
                          <a:srgbClr val="000000"/>
                        </a:solidFill>
                        <a:effectLst/>
                        <a:latin typeface="Calibri" panose="020F0502020204030204" pitchFamily="34" charset="0"/>
                      </a:endParaRPr>
                    </a:p>
                  </a:txBody>
                  <a:tcPr marL="6293" marR="6293" marT="6293" marB="0">
                    <a:solidFill>
                      <a:schemeClr val="accent1">
                        <a:lumMod val="40000"/>
                        <a:lumOff val="60000"/>
                      </a:schemeClr>
                    </a:solidFill>
                  </a:tcPr>
                </a:tc>
                <a:extLst>
                  <a:ext uri="{0D108BD9-81ED-4DB2-BD59-A6C34878D82A}">
                    <a16:rowId xmlns:a16="http://schemas.microsoft.com/office/drawing/2014/main" val="10022"/>
                  </a:ext>
                </a:extLst>
              </a:tr>
              <a:tr h="149862">
                <a:tc gridSpan="2">
                  <a:txBody>
                    <a:bodyPr/>
                    <a:lstStyle/>
                    <a:p>
                      <a:pPr algn="l" fontAlgn="b"/>
                      <a:r>
                        <a:rPr lang="fr-FR" sz="1100" u="none" strike="noStrike">
                          <a:solidFill>
                            <a:srgbClr val="C00000"/>
                          </a:solidFill>
                          <a:effectLst/>
                          <a:latin typeface="Calibri" panose="020F0502020204030204" pitchFamily="34" charset="0"/>
                        </a:rPr>
                        <a:t>Dont personnes avec un niveau CAP - BEP  (Niv V)</a:t>
                      </a:r>
                      <a:endParaRPr lang="fr-FR" sz="1100" b="0" i="0" u="none" strike="noStrike">
                        <a:solidFill>
                          <a:srgbClr val="C00000"/>
                        </a:solidFill>
                        <a:effectLst/>
                        <a:latin typeface="Calibri" panose="020F0502020204030204" pitchFamily="34" charset="0"/>
                      </a:endParaRPr>
                    </a:p>
                  </a:txBody>
                  <a:tcPr marL="6293" marR="6293" marT="6293" marB="0" anchor="b">
                    <a:solidFill>
                      <a:schemeClr val="accent1">
                        <a:lumMod val="40000"/>
                        <a:lumOff val="60000"/>
                      </a:schemeClr>
                    </a:solidFill>
                  </a:tcPr>
                </a:tc>
                <a:tc hMerge="1">
                  <a:txBody>
                    <a:bodyPr/>
                    <a:lstStyle/>
                    <a:p>
                      <a:endParaRPr lang="fr-FR"/>
                    </a:p>
                  </a:txBody>
                  <a:tcPr/>
                </a:tc>
                <a:tc>
                  <a:txBody>
                    <a:bodyPr/>
                    <a:lstStyle/>
                    <a:p>
                      <a:pPr algn="ctr" fontAlgn="b"/>
                      <a:r>
                        <a:rPr lang="fr-FR" sz="1100" u="none" strike="noStrike" dirty="0">
                          <a:solidFill>
                            <a:schemeClr val="tx1"/>
                          </a:solidFill>
                          <a:effectLst/>
                          <a:latin typeface="Calibri" panose="020F0502020204030204" pitchFamily="34" charset="0"/>
                        </a:rPr>
                        <a:t>86</a:t>
                      </a:r>
                      <a:endParaRPr lang="fr-FR" sz="1100" b="0" i="0" u="none" strike="noStrike" dirty="0">
                        <a:solidFill>
                          <a:schemeClr val="tx1"/>
                        </a:solidFill>
                        <a:effectLst/>
                        <a:latin typeface="Calibri" panose="020F0502020204030204" pitchFamily="34" charset="0"/>
                      </a:endParaRPr>
                    </a:p>
                  </a:txBody>
                  <a:tcPr marL="6293" marR="6293" marT="6293" marB="0" anchor="b">
                    <a:solidFill>
                      <a:schemeClr val="accent1">
                        <a:lumMod val="40000"/>
                        <a:lumOff val="60000"/>
                      </a:schemeClr>
                    </a:solidFill>
                  </a:tcPr>
                </a:tc>
                <a:tc>
                  <a:txBody>
                    <a:bodyPr/>
                    <a:lstStyle/>
                    <a:p>
                      <a:pPr algn="ctr" fontAlgn="t"/>
                      <a:r>
                        <a:rPr lang="fr-FR" sz="1200" b="1" u="none" strike="noStrike" dirty="0">
                          <a:solidFill>
                            <a:srgbClr val="C00000"/>
                          </a:solidFill>
                          <a:effectLst/>
                          <a:latin typeface="Calibri" panose="020F0502020204030204" pitchFamily="34" charset="0"/>
                        </a:rPr>
                        <a:t>51%</a:t>
                      </a:r>
                      <a:endParaRPr lang="fr-FR" sz="1200" b="1" i="0" u="none" strike="noStrike" dirty="0">
                        <a:solidFill>
                          <a:srgbClr val="C00000"/>
                        </a:solidFill>
                        <a:effectLst/>
                        <a:latin typeface="Calibri" panose="020F0502020204030204" pitchFamily="34" charset="0"/>
                      </a:endParaRPr>
                    </a:p>
                  </a:txBody>
                  <a:tcPr marL="6293" marR="6293" marT="6293" marB="0">
                    <a:solidFill>
                      <a:schemeClr val="accent1">
                        <a:lumMod val="40000"/>
                        <a:lumOff val="60000"/>
                      </a:schemeClr>
                    </a:solidFill>
                  </a:tcPr>
                </a:tc>
                <a:extLst>
                  <a:ext uri="{0D108BD9-81ED-4DB2-BD59-A6C34878D82A}">
                    <a16:rowId xmlns:a16="http://schemas.microsoft.com/office/drawing/2014/main" val="10023"/>
                  </a:ext>
                </a:extLst>
              </a:tr>
              <a:tr h="149862">
                <a:tc gridSpan="2">
                  <a:txBody>
                    <a:bodyPr/>
                    <a:lstStyle/>
                    <a:p>
                      <a:pPr algn="l" fontAlgn="b"/>
                      <a:r>
                        <a:rPr lang="fr-FR" sz="1100" u="none" strike="noStrike">
                          <a:solidFill>
                            <a:srgbClr val="C00000"/>
                          </a:solidFill>
                          <a:effectLst/>
                          <a:latin typeface="Calibri" panose="020F0502020204030204" pitchFamily="34" charset="0"/>
                        </a:rPr>
                        <a:t>Dont personnes avec un niveau inférieur au CAP  (Niv V bis)</a:t>
                      </a:r>
                      <a:endParaRPr lang="fr-FR" sz="1100" b="0" i="0" u="none" strike="noStrike">
                        <a:solidFill>
                          <a:srgbClr val="C00000"/>
                        </a:solidFill>
                        <a:effectLst/>
                        <a:latin typeface="Calibri" panose="020F0502020204030204" pitchFamily="34" charset="0"/>
                      </a:endParaRPr>
                    </a:p>
                  </a:txBody>
                  <a:tcPr marL="6293" marR="6293" marT="6293" marB="0" anchor="b">
                    <a:solidFill>
                      <a:schemeClr val="accent1">
                        <a:lumMod val="40000"/>
                        <a:lumOff val="60000"/>
                      </a:schemeClr>
                    </a:solidFill>
                  </a:tcPr>
                </a:tc>
                <a:tc hMerge="1">
                  <a:txBody>
                    <a:bodyPr/>
                    <a:lstStyle/>
                    <a:p>
                      <a:endParaRPr lang="fr-FR"/>
                    </a:p>
                  </a:txBody>
                  <a:tcPr/>
                </a:tc>
                <a:tc>
                  <a:txBody>
                    <a:bodyPr/>
                    <a:lstStyle/>
                    <a:p>
                      <a:pPr algn="ctr" fontAlgn="b"/>
                      <a:r>
                        <a:rPr lang="fr-FR" sz="1100" u="none" strike="noStrike" dirty="0">
                          <a:solidFill>
                            <a:schemeClr val="tx1"/>
                          </a:solidFill>
                          <a:effectLst/>
                          <a:latin typeface="Calibri" panose="020F0502020204030204" pitchFamily="34" charset="0"/>
                        </a:rPr>
                        <a:t>39</a:t>
                      </a:r>
                      <a:endParaRPr lang="fr-FR" sz="1100" b="0" i="0" u="none" strike="noStrike" dirty="0">
                        <a:solidFill>
                          <a:schemeClr val="tx1"/>
                        </a:solidFill>
                        <a:effectLst/>
                        <a:latin typeface="Calibri" panose="020F0502020204030204" pitchFamily="34" charset="0"/>
                      </a:endParaRPr>
                    </a:p>
                  </a:txBody>
                  <a:tcPr marL="6293" marR="6293" marT="6293" marB="0" anchor="b">
                    <a:solidFill>
                      <a:schemeClr val="accent1">
                        <a:lumMod val="40000"/>
                        <a:lumOff val="60000"/>
                      </a:schemeClr>
                    </a:solidFill>
                  </a:tcPr>
                </a:tc>
                <a:tc>
                  <a:txBody>
                    <a:bodyPr/>
                    <a:lstStyle/>
                    <a:p>
                      <a:pPr algn="ctr" fontAlgn="t"/>
                      <a:r>
                        <a:rPr lang="fr-FR" sz="1200" b="1" u="none" strike="noStrike" dirty="0">
                          <a:solidFill>
                            <a:srgbClr val="C00000"/>
                          </a:solidFill>
                          <a:effectLst/>
                          <a:latin typeface="Calibri" panose="020F0502020204030204" pitchFamily="34" charset="0"/>
                        </a:rPr>
                        <a:t>23%</a:t>
                      </a:r>
                      <a:endParaRPr lang="fr-FR" sz="1200" b="1" i="0" u="none" strike="noStrike" dirty="0">
                        <a:solidFill>
                          <a:srgbClr val="C00000"/>
                        </a:solidFill>
                        <a:effectLst/>
                        <a:latin typeface="Calibri" panose="020F0502020204030204" pitchFamily="34" charset="0"/>
                      </a:endParaRPr>
                    </a:p>
                  </a:txBody>
                  <a:tcPr marL="6293" marR="6293" marT="6293" marB="0">
                    <a:solidFill>
                      <a:schemeClr val="accent1">
                        <a:lumMod val="40000"/>
                        <a:lumOff val="60000"/>
                      </a:schemeClr>
                    </a:solidFill>
                  </a:tcPr>
                </a:tc>
                <a:extLst>
                  <a:ext uri="{0D108BD9-81ED-4DB2-BD59-A6C34878D82A}">
                    <a16:rowId xmlns:a16="http://schemas.microsoft.com/office/drawing/2014/main" val="10024"/>
                  </a:ext>
                </a:extLst>
              </a:tr>
              <a:tr h="149862">
                <a:tc gridSpan="2">
                  <a:txBody>
                    <a:bodyPr/>
                    <a:lstStyle/>
                    <a:p>
                      <a:pPr algn="l" fontAlgn="b"/>
                      <a:r>
                        <a:rPr lang="fr-FR" sz="1100" u="none" strike="noStrike">
                          <a:solidFill>
                            <a:srgbClr val="C00000"/>
                          </a:solidFill>
                          <a:effectLst/>
                          <a:latin typeface="Calibri" panose="020F0502020204030204" pitchFamily="34" charset="0"/>
                        </a:rPr>
                        <a:t>Dont personnes sans diplôme et qualification (Niv VI)</a:t>
                      </a:r>
                      <a:endParaRPr lang="fr-FR" sz="1100" b="0" i="0" u="none" strike="noStrike">
                        <a:solidFill>
                          <a:srgbClr val="C00000"/>
                        </a:solidFill>
                        <a:effectLst/>
                        <a:latin typeface="Calibri" panose="020F0502020204030204" pitchFamily="34" charset="0"/>
                      </a:endParaRPr>
                    </a:p>
                  </a:txBody>
                  <a:tcPr marL="6293" marR="6293" marT="6293" marB="0" anchor="b">
                    <a:solidFill>
                      <a:schemeClr val="accent1">
                        <a:lumMod val="40000"/>
                        <a:lumOff val="60000"/>
                      </a:schemeClr>
                    </a:solidFill>
                  </a:tcPr>
                </a:tc>
                <a:tc hMerge="1">
                  <a:txBody>
                    <a:bodyPr/>
                    <a:lstStyle/>
                    <a:p>
                      <a:endParaRPr lang="fr-FR"/>
                    </a:p>
                  </a:txBody>
                  <a:tcPr/>
                </a:tc>
                <a:tc>
                  <a:txBody>
                    <a:bodyPr/>
                    <a:lstStyle/>
                    <a:p>
                      <a:pPr algn="ctr" fontAlgn="b"/>
                      <a:r>
                        <a:rPr lang="fr-FR" sz="1100" u="none" strike="noStrike" dirty="0">
                          <a:solidFill>
                            <a:schemeClr val="tx1"/>
                          </a:solidFill>
                          <a:effectLst/>
                          <a:latin typeface="Calibri" panose="020F0502020204030204" pitchFamily="34" charset="0"/>
                        </a:rPr>
                        <a:t>14</a:t>
                      </a:r>
                      <a:endParaRPr lang="fr-FR" sz="1100" b="0" i="0" u="none" strike="noStrike" dirty="0">
                        <a:solidFill>
                          <a:schemeClr val="tx1"/>
                        </a:solidFill>
                        <a:effectLst/>
                        <a:latin typeface="Calibri" panose="020F0502020204030204" pitchFamily="34" charset="0"/>
                      </a:endParaRPr>
                    </a:p>
                  </a:txBody>
                  <a:tcPr marL="6293" marR="6293" marT="6293" marB="0" anchor="b">
                    <a:solidFill>
                      <a:schemeClr val="accent1">
                        <a:lumMod val="40000"/>
                        <a:lumOff val="60000"/>
                      </a:schemeClr>
                    </a:solidFill>
                  </a:tcPr>
                </a:tc>
                <a:tc>
                  <a:txBody>
                    <a:bodyPr/>
                    <a:lstStyle/>
                    <a:p>
                      <a:pPr algn="ctr" fontAlgn="t"/>
                      <a:r>
                        <a:rPr lang="fr-FR" sz="1200" b="1" u="none" strike="noStrike" dirty="0">
                          <a:solidFill>
                            <a:srgbClr val="C00000"/>
                          </a:solidFill>
                          <a:effectLst/>
                          <a:latin typeface="Calibri" panose="020F0502020204030204" pitchFamily="34" charset="0"/>
                        </a:rPr>
                        <a:t>8%</a:t>
                      </a:r>
                      <a:endParaRPr lang="fr-FR" sz="1200" b="1" i="0" u="none" strike="noStrike" dirty="0">
                        <a:solidFill>
                          <a:srgbClr val="C00000"/>
                        </a:solidFill>
                        <a:effectLst/>
                        <a:latin typeface="Calibri" panose="020F0502020204030204" pitchFamily="34" charset="0"/>
                      </a:endParaRPr>
                    </a:p>
                  </a:txBody>
                  <a:tcPr marL="6293" marR="6293" marT="6293" marB="0">
                    <a:solidFill>
                      <a:schemeClr val="accent1">
                        <a:lumMod val="40000"/>
                        <a:lumOff val="60000"/>
                      </a:schemeClr>
                    </a:solidFill>
                  </a:tcPr>
                </a:tc>
                <a:extLst>
                  <a:ext uri="{0D108BD9-81ED-4DB2-BD59-A6C34878D82A}">
                    <a16:rowId xmlns:a16="http://schemas.microsoft.com/office/drawing/2014/main" val="10025"/>
                  </a:ext>
                </a:extLst>
              </a:tr>
              <a:tr h="149862">
                <a:tc gridSpan="2">
                  <a:txBody>
                    <a:bodyPr/>
                    <a:lstStyle/>
                    <a:p>
                      <a:pPr algn="l" fontAlgn="b"/>
                      <a:r>
                        <a:rPr lang="fr-FR" sz="1100" u="none" strike="noStrike">
                          <a:effectLst/>
                          <a:latin typeface="Calibri" panose="020F0502020204030204" pitchFamily="34" charset="0"/>
                        </a:rPr>
                        <a:t>Dont personnes avec qualification non certifiantes</a:t>
                      </a:r>
                      <a:endParaRPr lang="fr-FR" sz="1100" b="0" i="0" u="none" strike="noStrike">
                        <a:solidFill>
                          <a:srgbClr val="000000"/>
                        </a:solidFill>
                        <a:effectLst/>
                        <a:latin typeface="Calibri" panose="020F0502020204030204" pitchFamily="34" charset="0"/>
                      </a:endParaRPr>
                    </a:p>
                  </a:txBody>
                  <a:tcPr marL="6293" marR="6293" marT="6293" marB="0" anchor="b">
                    <a:solidFill>
                      <a:schemeClr val="accent1">
                        <a:lumMod val="40000"/>
                        <a:lumOff val="60000"/>
                      </a:schemeClr>
                    </a:solidFill>
                  </a:tcPr>
                </a:tc>
                <a:tc hMerge="1">
                  <a:txBody>
                    <a:bodyPr/>
                    <a:lstStyle/>
                    <a:p>
                      <a:endParaRPr lang="fr-FR"/>
                    </a:p>
                  </a:txBody>
                  <a:tcPr/>
                </a:tc>
                <a:tc>
                  <a:txBody>
                    <a:bodyPr/>
                    <a:lstStyle/>
                    <a:p>
                      <a:pPr algn="ctr" fontAlgn="b"/>
                      <a:r>
                        <a:rPr lang="fr-FR" sz="1100" u="none" strike="noStrike" dirty="0">
                          <a:solidFill>
                            <a:schemeClr val="tx1"/>
                          </a:solidFill>
                          <a:effectLst/>
                          <a:latin typeface="Calibri" panose="020F0502020204030204" pitchFamily="34" charset="0"/>
                        </a:rPr>
                        <a:t>0</a:t>
                      </a:r>
                      <a:endParaRPr lang="fr-FR" sz="1100" b="0" i="0" u="none" strike="noStrike" dirty="0">
                        <a:solidFill>
                          <a:schemeClr val="tx1"/>
                        </a:solidFill>
                        <a:effectLst/>
                        <a:latin typeface="Calibri" panose="020F0502020204030204" pitchFamily="34" charset="0"/>
                      </a:endParaRPr>
                    </a:p>
                  </a:txBody>
                  <a:tcPr marL="6293" marR="6293" marT="6293" marB="0" anchor="b">
                    <a:solidFill>
                      <a:schemeClr val="accent1">
                        <a:lumMod val="40000"/>
                        <a:lumOff val="60000"/>
                      </a:schemeClr>
                    </a:solidFill>
                  </a:tcPr>
                </a:tc>
                <a:tc>
                  <a:txBody>
                    <a:bodyPr/>
                    <a:lstStyle/>
                    <a:p>
                      <a:pPr algn="ctr" fontAlgn="t"/>
                      <a:r>
                        <a:rPr lang="fr-FR" sz="1100" u="none" strike="noStrike" dirty="0">
                          <a:effectLst/>
                          <a:latin typeface="Calibri" panose="020F0502020204030204" pitchFamily="34" charset="0"/>
                        </a:rPr>
                        <a:t>0%</a:t>
                      </a:r>
                      <a:endParaRPr lang="fr-FR" sz="1100" b="0" i="0" u="none" strike="noStrike" dirty="0">
                        <a:solidFill>
                          <a:srgbClr val="000000"/>
                        </a:solidFill>
                        <a:effectLst/>
                        <a:latin typeface="Calibri" panose="020F0502020204030204" pitchFamily="34" charset="0"/>
                      </a:endParaRPr>
                    </a:p>
                  </a:txBody>
                  <a:tcPr marL="6293" marR="6293" marT="6293" marB="0">
                    <a:solidFill>
                      <a:schemeClr val="accent1">
                        <a:lumMod val="40000"/>
                        <a:lumOff val="60000"/>
                      </a:schemeClr>
                    </a:solidFill>
                  </a:tcPr>
                </a:tc>
                <a:extLst>
                  <a:ext uri="{0D108BD9-81ED-4DB2-BD59-A6C34878D82A}">
                    <a16:rowId xmlns:a16="http://schemas.microsoft.com/office/drawing/2014/main" val="10026"/>
                  </a:ext>
                </a:extLst>
              </a:tr>
            </a:tbl>
          </a:graphicData>
        </a:graphic>
      </p:graphicFrame>
      <p:sp>
        <p:nvSpPr>
          <p:cNvPr id="14" name="ZoneTexte 13"/>
          <p:cNvSpPr txBox="1"/>
          <p:nvPr/>
        </p:nvSpPr>
        <p:spPr>
          <a:xfrm>
            <a:off x="2786012" y="116632"/>
            <a:ext cx="6953348" cy="923330"/>
          </a:xfrm>
          <a:prstGeom prst="rect">
            <a:avLst/>
          </a:prstGeom>
          <a:noFill/>
        </p:spPr>
        <p:txBody>
          <a:bodyPr wrap="square" rtlCol="0">
            <a:spAutoFit/>
          </a:bodyPr>
          <a:lstStyle/>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AG 24 juin 2016 </a:t>
            </a:r>
            <a:r>
              <a:rPr lang="fr-FR" dirty="0" err="1" smtClean="0">
                <a:solidFill>
                  <a:schemeClr val="bg2">
                    <a:lumMod val="50000"/>
                  </a:schemeClr>
                </a:solidFill>
                <a:effectLst>
                  <a:reflection blurRad="6350" stA="55000" endA="300" endPos="45500" dir="5400000" sy="-100000" algn="bl" rotWithShape="0"/>
                </a:effectLst>
                <a:latin typeface="Calibri" panose="020F0502020204030204" pitchFamily="34" charset="0"/>
              </a:rPr>
              <a:t>Ounans</a:t>
            </a: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  </a:t>
            </a:r>
          </a:p>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Rapport d’activité</a:t>
            </a:r>
          </a:p>
          <a:p>
            <a:pPr algn="ctr"/>
            <a:r>
              <a:rPr lang="fr-FR" b="1" dirty="0" smtClean="0">
                <a:effectLst>
                  <a:reflection blurRad="6350" stA="55000" endA="300" endPos="45500" dir="5400000" sy="-100000" algn="bl" rotWithShape="0"/>
                </a:effectLst>
                <a:latin typeface="Calibri" panose="020F0502020204030204" pitchFamily="34" charset="0"/>
              </a:rPr>
              <a:t>II - Les Chantiers d’insertion</a:t>
            </a:r>
            <a:endParaRPr lang="fr-FR" b="1" dirty="0">
              <a:effectLst>
                <a:reflection blurRad="6350" stA="55000" endA="300" endPos="45500" dir="5400000" sy="-100000" algn="bl" rotWithShape="0"/>
              </a:effectLst>
              <a:latin typeface="Calibri" panose="020F0502020204030204" pitchFamily="34" charset="0"/>
            </a:endParaRPr>
          </a:p>
        </p:txBody>
      </p:sp>
    </p:spTree>
    <p:extLst>
      <p:ext uri="{BB962C8B-B14F-4D97-AF65-F5344CB8AC3E}">
        <p14:creationId xmlns:p14="http://schemas.microsoft.com/office/powerpoint/2010/main" val="202097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4F8C95-9CFF-4050-AA33-7AE01EB79DB7}" type="slidenum">
              <a:rPr lang="fr-FR" altLang="fr-FR" smtClean="0"/>
              <a:pPr/>
              <a:t>17</a:t>
            </a:fld>
            <a:endParaRPr lang="fr-FR" altLang="fr-FR"/>
          </a:p>
        </p:txBody>
      </p:sp>
      <p:grpSp>
        <p:nvGrpSpPr>
          <p:cNvPr id="5" name="Groupe 4"/>
          <p:cNvGrpSpPr/>
          <p:nvPr/>
        </p:nvGrpSpPr>
        <p:grpSpPr>
          <a:xfrm>
            <a:off x="-96778" y="0"/>
            <a:ext cx="10002778" cy="6858000"/>
            <a:chOff x="-96778" y="0"/>
            <a:chExt cx="10002778" cy="6858000"/>
          </a:xfrm>
        </p:grpSpPr>
        <p:sp>
          <p:nvSpPr>
            <p:cNvPr id="6" name="Rectangle 17"/>
            <p:cNvSpPr>
              <a:spLocks noChangeArrowheads="1"/>
            </p:cNvSpPr>
            <p:nvPr/>
          </p:nvSpPr>
          <p:spPr bwMode="auto">
            <a:xfrm>
              <a:off x="1" y="0"/>
              <a:ext cx="271727" cy="6858000"/>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sp>
          <p:nvSpPr>
            <p:cNvPr id="7" name="Text Box 19"/>
            <p:cNvSpPr txBox="1">
              <a:spLocks noChangeArrowheads="1"/>
            </p:cNvSpPr>
            <p:nvPr/>
          </p:nvSpPr>
          <p:spPr bwMode="auto">
            <a:xfrm rot="10800000">
              <a:off x="-96778" y="838200"/>
              <a:ext cx="4308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fr-FR" altLang="fr-FR" sz="1600" i="1" dirty="0">
                  <a:latin typeface="Tahoma" pitchFamily="34" charset="0"/>
                </a:rPr>
                <a:t>www.terre-emplois.org</a:t>
              </a:r>
            </a:p>
          </p:txBody>
        </p:sp>
        <p:sp>
          <p:nvSpPr>
            <p:cNvPr id="8" name="Rectangle 7"/>
            <p:cNvSpPr>
              <a:spLocks noChangeArrowheads="1"/>
            </p:cNvSpPr>
            <p:nvPr/>
          </p:nvSpPr>
          <p:spPr bwMode="auto">
            <a:xfrm>
              <a:off x="271728" y="1272337"/>
              <a:ext cx="9634272" cy="78355"/>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pic>
          <p:nvPicPr>
            <p:cNvPr id="9" name="Image 8" descr="K:\DUI 2016 documents modifiables\Personnages vert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464" y="5651262"/>
              <a:ext cx="544636" cy="1046401"/>
            </a:xfrm>
            <a:prstGeom prst="rect">
              <a:avLst/>
            </a:prstGeom>
            <a:noFill/>
            <a:ln>
              <a:noFill/>
            </a:ln>
          </p:spPr>
        </p:pic>
        <p:grpSp>
          <p:nvGrpSpPr>
            <p:cNvPr id="10" name="Groupe 9"/>
            <p:cNvGrpSpPr/>
            <p:nvPr/>
          </p:nvGrpSpPr>
          <p:grpSpPr>
            <a:xfrm>
              <a:off x="271728" y="0"/>
              <a:ext cx="9634272" cy="1270339"/>
              <a:chOff x="271728" y="0"/>
              <a:chExt cx="9634272" cy="1270339"/>
            </a:xfrm>
          </p:grpSpPr>
          <p:pic>
            <p:nvPicPr>
              <p:cNvPr id="12" name="Picture 21" descr="K:\RAPPORT D'ACTIVITE 2016\logo-agate-perspecti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28" y="0"/>
                <a:ext cx="2270958" cy="127033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42686" y="0"/>
                <a:ext cx="7363314" cy="127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14" name="Rectangle 13"/>
          <p:cNvSpPr/>
          <p:nvPr/>
        </p:nvSpPr>
        <p:spPr>
          <a:xfrm>
            <a:off x="1928664" y="1350692"/>
            <a:ext cx="7019870" cy="341632"/>
          </a:xfrm>
          <a:prstGeom prst="rect">
            <a:avLst/>
          </a:prstGeom>
        </p:spPr>
        <p:txBody>
          <a:bodyPr wrap="none">
            <a:spAutoFit/>
          </a:bodyPr>
          <a:lstStyle/>
          <a:p>
            <a:pPr lvl="0">
              <a:lnSpc>
                <a:spcPct val="90000"/>
              </a:lnSpc>
              <a:spcBef>
                <a:spcPct val="20000"/>
              </a:spcBef>
            </a:pPr>
            <a:r>
              <a:rPr lang="fr-FR" altLang="fr-FR" b="1" kern="0" dirty="0">
                <a:solidFill>
                  <a:srgbClr val="0070C0"/>
                </a:solidFill>
                <a:latin typeface="Arial"/>
              </a:rPr>
              <a:t>Un réseau de </a:t>
            </a:r>
            <a:r>
              <a:rPr lang="fr-FR" altLang="fr-FR" b="1" kern="0" dirty="0" smtClean="0">
                <a:solidFill>
                  <a:srgbClr val="0070C0"/>
                </a:solidFill>
                <a:latin typeface="Arial"/>
              </a:rPr>
              <a:t>partenaires aussi appréciable qu’incontournable</a:t>
            </a:r>
            <a:endParaRPr lang="fr-FR" altLang="fr-FR" b="1" kern="0" dirty="0">
              <a:solidFill>
                <a:srgbClr val="0070C0"/>
              </a:solidFill>
              <a:latin typeface="Arial"/>
            </a:endParaRPr>
          </a:p>
        </p:txBody>
      </p:sp>
      <p:graphicFrame>
        <p:nvGraphicFramePr>
          <p:cNvPr id="15" name="Tableau 14"/>
          <p:cNvGraphicFramePr>
            <a:graphicFrameLocks noGrp="1"/>
          </p:cNvGraphicFramePr>
          <p:nvPr>
            <p:extLst>
              <p:ext uri="{D42A27DB-BD31-4B8C-83A1-F6EECF244321}">
                <p14:modId xmlns:p14="http://schemas.microsoft.com/office/powerpoint/2010/main" val="1632021383"/>
              </p:ext>
            </p:extLst>
          </p:nvPr>
        </p:nvGraphicFramePr>
        <p:xfrm>
          <a:off x="618216" y="1918969"/>
          <a:ext cx="4250627" cy="4659016"/>
        </p:xfrm>
        <a:graphic>
          <a:graphicData uri="http://schemas.openxmlformats.org/drawingml/2006/table">
            <a:tbl>
              <a:tblPr firstRow="1" firstCol="1" lastRow="1" lastCol="1" bandRow="1" bandCol="1">
                <a:effectLst>
                  <a:outerShdw blurRad="76200" dist="12700" dir="2700000" sy="-23000" kx="-800400" algn="bl" rotWithShape="0">
                    <a:prstClr val="black">
                      <a:alpha val="20000"/>
                    </a:prstClr>
                  </a:outerShdw>
                </a:effectLst>
                <a:tableStyleId>{5C22544A-7EE6-4342-B048-85BDC9FD1C3A}</a:tableStyleId>
              </a:tblPr>
              <a:tblGrid>
                <a:gridCol w="4034603">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tblGrid>
              <a:tr h="221011">
                <a:tc gridSpan="2">
                  <a:txBody>
                    <a:bodyPr/>
                    <a:lstStyle/>
                    <a:p>
                      <a:pPr algn="ctr">
                        <a:lnSpc>
                          <a:spcPct val="115000"/>
                        </a:lnSpc>
                        <a:spcAft>
                          <a:spcPts val="0"/>
                        </a:spcAft>
                      </a:pPr>
                      <a:r>
                        <a:rPr lang="fr-FR" sz="1300" baseline="0" dirty="0" smtClean="0">
                          <a:effectLst/>
                          <a:latin typeface="Calibri" panose="020F0502020204030204" pitchFamily="34" charset="0"/>
                        </a:rPr>
                        <a:t>Prescription/orientation</a:t>
                      </a:r>
                      <a:endParaRPr lang="fr-FR" sz="1300" dirty="0" smtClean="0">
                        <a:effectLst/>
                        <a:latin typeface="Calibri" panose="020F0502020204030204" pitchFamily="34" charset="0"/>
                      </a:endParaRPr>
                    </a:p>
                    <a:p>
                      <a:pPr algn="ctr">
                        <a:lnSpc>
                          <a:spcPct val="115000"/>
                        </a:lnSpc>
                        <a:spcAft>
                          <a:spcPts val="0"/>
                        </a:spcAft>
                      </a:pPr>
                      <a:r>
                        <a:rPr lang="fr-FR" sz="1300" dirty="0" smtClean="0">
                          <a:effectLst/>
                          <a:latin typeface="Calibri" panose="020F0502020204030204" pitchFamily="34" charset="0"/>
                        </a:rPr>
                        <a:t>Partenariats mobilisés</a:t>
                      </a:r>
                    </a:p>
                  </a:txBody>
                  <a:tcPr marL="66657" marR="66657" marT="0" marB="0" anchor="ctr">
                    <a:solidFill>
                      <a:schemeClr val="tx2">
                        <a:lumMod val="40000"/>
                        <a:lumOff val="60000"/>
                      </a:schemeClr>
                    </a:solidFill>
                  </a:tcPr>
                </a:tc>
                <a:tc hMerge="1">
                  <a:txBody>
                    <a:bodyPr/>
                    <a:lstStyle/>
                    <a:p>
                      <a:endParaRPr lang="fr-FR" dirty="0"/>
                    </a:p>
                  </a:txBody>
                  <a:tcPr/>
                </a:tc>
                <a:extLst>
                  <a:ext uri="{0D108BD9-81ED-4DB2-BD59-A6C34878D82A}">
                    <a16:rowId xmlns:a16="http://schemas.microsoft.com/office/drawing/2014/main" val="10000"/>
                  </a:ext>
                </a:extLst>
              </a:tr>
              <a:tr h="42033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300" dirty="0" smtClean="0">
                          <a:effectLst/>
                          <a:latin typeface="Calibri" panose="020F0502020204030204" pitchFamily="34" charset="0"/>
                        </a:rPr>
                        <a:t>- Les partenaires sociaux du Conseil Départemental</a:t>
                      </a:r>
                      <a:endParaRPr lang="fr-FR" sz="1300" dirty="0">
                        <a:effectLst/>
                        <a:latin typeface="Calibri" panose="020F0502020204030204" pitchFamily="34" charset="0"/>
                      </a:endParaRPr>
                    </a:p>
                    <a:p>
                      <a:pPr marL="0" indent="0">
                        <a:lnSpc>
                          <a:spcPct val="115000"/>
                        </a:lnSpc>
                        <a:spcAft>
                          <a:spcPts val="0"/>
                        </a:spcAft>
                        <a:buFontTx/>
                        <a:buNone/>
                      </a:pPr>
                      <a:r>
                        <a:rPr lang="fr-FR" sz="1300" dirty="0" smtClean="0">
                          <a:effectLst/>
                          <a:latin typeface="Calibri" panose="020F0502020204030204" pitchFamily="34" charset="0"/>
                        </a:rPr>
                        <a:t>- Les </a:t>
                      </a:r>
                      <a:r>
                        <a:rPr lang="fr-FR" sz="1300" dirty="0">
                          <a:effectLst/>
                          <a:latin typeface="Calibri" panose="020F0502020204030204" pitchFamily="34" charset="0"/>
                        </a:rPr>
                        <a:t>Pôles Emploi du Jura (conventionnement avec chaque Pôle Emploi</a:t>
                      </a:r>
                      <a:r>
                        <a:rPr lang="fr-FR" sz="1300" dirty="0" smtClean="0">
                          <a:effectLst/>
                          <a:latin typeface="Calibri" panose="020F0502020204030204" pitchFamily="34" charset="0"/>
                        </a:rPr>
                        <a:t>)</a:t>
                      </a:r>
                    </a:p>
                    <a:p>
                      <a:pPr marL="0" marR="0" indent="0" algn="l" defTabSz="914400" rtl="0" eaLnBrk="1" fontAlgn="auto" latinLnBrk="0" hangingPunct="1">
                        <a:lnSpc>
                          <a:spcPct val="115000"/>
                        </a:lnSpc>
                        <a:spcBef>
                          <a:spcPts val="0"/>
                        </a:spcBef>
                        <a:spcAft>
                          <a:spcPts val="0"/>
                        </a:spcAft>
                        <a:buClrTx/>
                        <a:buSzTx/>
                        <a:buFontTx/>
                        <a:buNone/>
                        <a:tabLst/>
                        <a:defRPr/>
                      </a:pPr>
                      <a:r>
                        <a:rPr lang="fr-FR" sz="1300" dirty="0" smtClean="0">
                          <a:effectLst/>
                          <a:latin typeface="Calibri" panose="020F0502020204030204" pitchFamily="34" charset="0"/>
                        </a:rPr>
                        <a:t>- Les Missions locales de secteur</a:t>
                      </a:r>
                      <a:endParaRPr lang="fr-FR" sz="1300" dirty="0">
                        <a:effectLst/>
                        <a:latin typeface="Calibri" panose="020F0502020204030204" pitchFamily="34" charset="0"/>
                      </a:endParaRPr>
                    </a:p>
                    <a:p>
                      <a:pPr>
                        <a:lnSpc>
                          <a:spcPct val="115000"/>
                        </a:lnSpc>
                        <a:spcAft>
                          <a:spcPts val="0"/>
                        </a:spcAft>
                      </a:pPr>
                      <a:r>
                        <a:rPr lang="fr-FR" sz="1300" dirty="0">
                          <a:effectLst/>
                          <a:latin typeface="Calibri" panose="020F0502020204030204" pitchFamily="34" charset="0"/>
                        </a:rPr>
                        <a:t>- Cap Emploi</a:t>
                      </a:r>
                    </a:p>
                    <a:p>
                      <a:pPr>
                        <a:lnSpc>
                          <a:spcPct val="115000"/>
                        </a:lnSpc>
                        <a:spcAft>
                          <a:spcPts val="0"/>
                        </a:spcAft>
                      </a:pPr>
                      <a:r>
                        <a:rPr lang="fr-FR" sz="1300" dirty="0" smtClean="0">
                          <a:effectLst/>
                          <a:latin typeface="Calibri" panose="020F0502020204030204" pitchFamily="34" charset="0"/>
                        </a:rPr>
                        <a:t>- </a:t>
                      </a:r>
                      <a:r>
                        <a:rPr lang="fr-FR" sz="1300" dirty="0">
                          <a:effectLst/>
                          <a:latin typeface="Calibri" panose="020F0502020204030204" pitchFamily="34" charset="0"/>
                        </a:rPr>
                        <a:t>Les CCAS et </a:t>
                      </a:r>
                      <a:r>
                        <a:rPr lang="fr-FR" sz="1300" dirty="0" smtClean="0">
                          <a:effectLst/>
                          <a:latin typeface="Calibri" panose="020F0502020204030204" pitchFamily="34" charset="0"/>
                        </a:rPr>
                        <a:t>autres </a:t>
                      </a:r>
                      <a:r>
                        <a:rPr lang="fr-FR" sz="1300" dirty="0">
                          <a:effectLst/>
                          <a:latin typeface="Calibri" panose="020F0502020204030204" pitchFamily="34" charset="0"/>
                        </a:rPr>
                        <a:t>dispositifs en lien avec l’hébergement.</a:t>
                      </a:r>
                    </a:p>
                    <a:p>
                      <a:pPr marL="0" marR="0" indent="0" algn="l" defTabSz="914400" rtl="0" eaLnBrk="1" fontAlgn="auto" latinLnBrk="0" hangingPunct="1">
                        <a:lnSpc>
                          <a:spcPct val="115000"/>
                        </a:lnSpc>
                        <a:spcBef>
                          <a:spcPts val="0"/>
                        </a:spcBef>
                        <a:spcAft>
                          <a:spcPts val="0"/>
                        </a:spcAft>
                        <a:buClrTx/>
                        <a:buSzTx/>
                        <a:buFontTx/>
                        <a:buNone/>
                        <a:tabLst/>
                        <a:defRPr/>
                      </a:pPr>
                      <a:r>
                        <a:rPr lang="fr-FR" sz="1300" dirty="0" smtClean="0">
                          <a:effectLst/>
                          <a:latin typeface="Calibri" panose="020F0502020204030204" pitchFamily="34" charset="0"/>
                        </a:rPr>
                        <a:t>- Collectivités territoriales</a:t>
                      </a:r>
                      <a:endParaRPr lang="fr-FR" sz="1300" dirty="0">
                        <a:effectLst/>
                        <a:latin typeface="Calibri" panose="020F0502020204030204" pitchFamily="34" charset="0"/>
                      </a:endParaRPr>
                    </a:p>
                    <a:p>
                      <a:pPr>
                        <a:lnSpc>
                          <a:spcPct val="115000"/>
                        </a:lnSpc>
                        <a:spcAft>
                          <a:spcPts val="0"/>
                        </a:spcAft>
                      </a:pPr>
                      <a:r>
                        <a:rPr lang="fr-FR" sz="1300" dirty="0" smtClean="0">
                          <a:effectLst/>
                          <a:latin typeface="Calibri" panose="020F0502020204030204" pitchFamily="34" charset="0"/>
                        </a:rPr>
                        <a:t>Paysages</a:t>
                      </a:r>
                      <a:endParaRPr lang="fr-FR" sz="1300" dirty="0">
                        <a:effectLst/>
                        <a:latin typeface="Calibri" panose="020F0502020204030204" pitchFamily="34" charset="0"/>
                      </a:endParaRPr>
                    </a:p>
                    <a:p>
                      <a:pPr>
                        <a:lnSpc>
                          <a:spcPct val="115000"/>
                        </a:lnSpc>
                        <a:spcAft>
                          <a:spcPts val="0"/>
                        </a:spcAft>
                      </a:pPr>
                      <a:r>
                        <a:rPr lang="fr-FR" sz="1300" dirty="0">
                          <a:effectLst/>
                          <a:latin typeface="Calibri" panose="020F0502020204030204" pitchFamily="34" charset="0"/>
                        </a:rPr>
                        <a:t>- Roue de Secours 39</a:t>
                      </a:r>
                    </a:p>
                    <a:p>
                      <a:pPr>
                        <a:lnSpc>
                          <a:spcPct val="115000"/>
                        </a:lnSpc>
                        <a:spcAft>
                          <a:spcPts val="0"/>
                        </a:spcAft>
                      </a:pPr>
                      <a:r>
                        <a:rPr lang="fr-FR" sz="1300" dirty="0">
                          <a:effectLst/>
                          <a:latin typeface="Calibri" panose="020F0502020204030204" pitchFamily="34" charset="0"/>
                        </a:rPr>
                        <a:t>- SPIP : Services Pénitentiaires d'Insertion et de Probation</a:t>
                      </a:r>
                    </a:p>
                    <a:p>
                      <a:pPr>
                        <a:lnSpc>
                          <a:spcPct val="115000"/>
                        </a:lnSpc>
                        <a:spcAft>
                          <a:spcPts val="0"/>
                        </a:spcAft>
                      </a:pPr>
                      <a:r>
                        <a:rPr lang="fr-FR" sz="1300" dirty="0">
                          <a:effectLst/>
                          <a:latin typeface="Calibri" panose="020F0502020204030204" pitchFamily="34" charset="0"/>
                        </a:rPr>
                        <a:t>- Autres SIAE </a:t>
                      </a:r>
                    </a:p>
                    <a:p>
                      <a:pPr>
                        <a:lnSpc>
                          <a:spcPct val="115000"/>
                        </a:lnSpc>
                        <a:spcAft>
                          <a:spcPts val="0"/>
                        </a:spcAft>
                      </a:pPr>
                      <a:r>
                        <a:rPr lang="fr-FR" sz="1300" dirty="0">
                          <a:effectLst/>
                          <a:latin typeface="Calibri" panose="020F0502020204030204" pitchFamily="34" charset="0"/>
                        </a:rPr>
                        <a:t>- Dispositif AVA, …</a:t>
                      </a:r>
                    </a:p>
                    <a:p>
                      <a:pPr>
                        <a:lnSpc>
                          <a:spcPct val="115000"/>
                        </a:lnSpc>
                        <a:spcAft>
                          <a:spcPts val="0"/>
                        </a:spcAft>
                      </a:pPr>
                      <a:r>
                        <a:rPr lang="fr-FR" sz="1300" dirty="0">
                          <a:effectLst/>
                          <a:latin typeface="Calibri" panose="020F0502020204030204" pitchFamily="34" charset="0"/>
                        </a:rPr>
                        <a:t>- Autres association (Gadjé, …)</a:t>
                      </a:r>
                    </a:p>
                    <a:p>
                      <a:pPr marL="0" indent="0">
                        <a:lnSpc>
                          <a:spcPct val="115000"/>
                        </a:lnSpc>
                        <a:spcAft>
                          <a:spcPts val="0"/>
                        </a:spcAft>
                        <a:buFontTx/>
                        <a:buNone/>
                      </a:pPr>
                      <a:r>
                        <a:rPr lang="fr-FR" sz="1300" dirty="0" smtClean="0">
                          <a:effectLst/>
                          <a:latin typeface="Calibri" panose="020F0502020204030204" pitchFamily="34" charset="0"/>
                        </a:rPr>
                        <a:t>- Chambre </a:t>
                      </a:r>
                      <a:r>
                        <a:rPr lang="fr-FR" sz="1300" dirty="0">
                          <a:effectLst/>
                          <a:latin typeface="Calibri" panose="020F0502020204030204" pitchFamily="34" charset="0"/>
                        </a:rPr>
                        <a:t>des Métiers et de l’Artisanat </a:t>
                      </a:r>
                      <a:r>
                        <a:rPr lang="fr-FR" sz="1300" dirty="0" smtClean="0">
                          <a:effectLst/>
                          <a:latin typeface="Calibri" panose="020F0502020204030204" pitchFamily="34" charset="0"/>
                        </a:rPr>
                        <a:t>du</a:t>
                      </a:r>
                      <a:r>
                        <a:rPr lang="fr-FR" sz="1300" baseline="0" dirty="0" smtClean="0">
                          <a:effectLst/>
                          <a:latin typeface="Calibri" panose="020F0502020204030204" pitchFamily="34" charset="0"/>
                        </a:rPr>
                        <a:t> </a:t>
                      </a:r>
                      <a:r>
                        <a:rPr lang="fr-FR" sz="1300" dirty="0" smtClean="0">
                          <a:effectLst/>
                          <a:latin typeface="Calibri" panose="020F0502020204030204" pitchFamily="34" charset="0"/>
                        </a:rPr>
                        <a:t>Jura</a:t>
                      </a:r>
                    </a:p>
                    <a:p>
                      <a:pPr marL="0" indent="0">
                        <a:lnSpc>
                          <a:spcPct val="115000"/>
                        </a:lnSpc>
                        <a:spcAft>
                          <a:spcPts val="0"/>
                        </a:spcAft>
                        <a:buFontTx/>
                        <a:buNone/>
                      </a:pPr>
                      <a:r>
                        <a:rPr lang="fr-FR" sz="1300" dirty="0" smtClean="0">
                          <a:effectLst/>
                          <a:latin typeface="Calibri" panose="020F0502020204030204" pitchFamily="34" charset="0"/>
                        </a:rPr>
                        <a:t>-</a:t>
                      </a:r>
                      <a:r>
                        <a:rPr lang="fr-FR" sz="1300" baseline="0" dirty="0" smtClean="0">
                          <a:effectLst/>
                          <a:latin typeface="Calibri" panose="020F0502020204030204" pitchFamily="34" charset="0"/>
                        </a:rPr>
                        <a:t> </a:t>
                      </a:r>
                      <a:r>
                        <a:rPr lang="fr-FR" sz="1300" dirty="0" smtClean="0">
                          <a:effectLst/>
                          <a:latin typeface="Calibri" panose="020F0502020204030204" pitchFamily="34" charset="0"/>
                        </a:rPr>
                        <a:t>Les Relais d’accueil et de services d’Agate </a:t>
                      </a:r>
                      <a:endParaRPr lang="fr-FR" sz="1300" dirty="0">
                        <a:effectLst/>
                        <a:latin typeface="Calibri" panose="020F0502020204030204" pitchFamily="34" charset="0"/>
                      </a:endParaRPr>
                    </a:p>
                  </a:txBody>
                  <a:tcPr marL="66657" marR="66657" marT="0" marB="0">
                    <a:solidFill>
                      <a:schemeClr val="tx2">
                        <a:lumMod val="40000"/>
                        <a:lumOff val="60000"/>
                      </a:schemeClr>
                    </a:solidFill>
                  </a:tcPr>
                </a:tc>
                <a:tc>
                  <a:txBody>
                    <a:bodyPr/>
                    <a:lstStyle/>
                    <a:p>
                      <a:endParaRPr lang="fr-FR" sz="1700" dirty="0"/>
                    </a:p>
                  </a:txBody>
                  <a:tcPr marL="88876" marR="88876" marT="44438" marB="44438">
                    <a:solidFill>
                      <a:schemeClr val="tx2">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16" name="Tableau 15"/>
          <p:cNvGraphicFramePr>
            <a:graphicFrameLocks noGrp="1"/>
          </p:cNvGraphicFramePr>
          <p:nvPr>
            <p:extLst>
              <p:ext uri="{D42A27DB-BD31-4B8C-83A1-F6EECF244321}">
                <p14:modId xmlns:p14="http://schemas.microsoft.com/office/powerpoint/2010/main" val="4128269166"/>
              </p:ext>
            </p:extLst>
          </p:nvPr>
        </p:nvGraphicFramePr>
        <p:xfrm>
          <a:off x="5198690" y="1916832"/>
          <a:ext cx="3930774" cy="4804410"/>
        </p:xfrm>
        <a:graphic>
          <a:graphicData uri="http://schemas.openxmlformats.org/drawingml/2006/table">
            <a:tbl>
              <a:tblPr firstRow="1" firstCol="1" lastRow="1" lastCol="1" bandRow="1" bandCol="1">
                <a:effectLst>
                  <a:outerShdw blurRad="76200" dist="12700" dir="8100000" sy="-23000" kx="800400" algn="br" rotWithShape="0">
                    <a:prstClr val="black">
                      <a:alpha val="20000"/>
                    </a:prstClr>
                  </a:outerShdw>
                </a:effectLst>
                <a:tableStyleId>{5C22544A-7EE6-4342-B048-85BDC9FD1C3A}</a:tableStyleId>
              </a:tblPr>
              <a:tblGrid>
                <a:gridCol w="3930774">
                  <a:extLst>
                    <a:ext uri="{9D8B030D-6E8A-4147-A177-3AD203B41FA5}">
                      <a16:colId xmlns:a16="http://schemas.microsoft.com/office/drawing/2014/main" val="20000"/>
                    </a:ext>
                  </a:extLst>
                </a:gridCol>
              </a:tblGrid>
              <a:tr h="210793">
                <a:tc>
                  <a:txBody>
                    <a:bodyPr/>
                    <a:lstStyle/>
                    <a:p>
                      <a:pPr algn="ctr">
                        <a:lnSpc>
                          <a:spcPct val="115000"/>
                        </a:lnSpc>
                        <a:spcAft>
                          <a:spcPts val="0"/>
                        </a:spcAft>
                      </a:pPr>
                      <a:r>
                        <a:rPr lang="fr-FR" sz="1300" dirty="0" smtClean="0">
                          <a:effectLst/>
                          <a:latin typeface="Calibri" panose="020F0502020204030204" pitchFamily="34" charset="0"/>
                        </a:rPr>
                        <a:t>Accompagnement social et professionnel</a:t>
                      </a:r>
                    </a:p>
                    <a:p>
                      <a:pPr algn="ctr">
                        <a:lnSpc>
                          <a:spcPct val="115000"/>
                        </a:lnSpc>
                        <a:spcAft>
                          <a:spcPts val="0"/>
                        </a:spcAft>
                      </a:pPr>
                      <a:r>
                        <a:rPr lang="fr-FR" sz="1300" dirty="0" smtClean="0">
                          <a:effectLst/>
                          <a:latin typeface="Calibri" panose="020F0502020204030204" pitchFamily="34" charset="0"/>
                        </a:rPr>
                        <a:t>Partenariats mobilisés</a:t>
                      </a:r>
                      <a:endParaRPr lang="fr-FR" sz="1300" dirty="0">
                        <a:effectLst/>
                        <a:latin typeface="Calibri" panose="020F0502020204030204" pitchFamily="34" charset="0"/>
                        <a:ea typeface="Calibri"/>
                        <a:cs typeface="Times New Roman"/>
                      </a:endParaRPr>
                    </a:p>
                  </a:txBody>
                  <a:tcPr marL="68580" marR="68580" marT="0" marB="0" anchor="ctr">
                    <a:solidFill>
                      <a:schemeClr val="tx2">
                        <a:lumMod val="40000"/>
                        <a:lumOff val="60000"/>
                      </a:schemeClr>
                    </a:solidFill>
                  </a:tcPr>
                </a:tc>
                <a:extLst>
                  <a:ext uri="{0D108BD9-81ED-4DB2-BD59-A6C34878D82A}">
                    <a16:rowId xmlns:a16="http://schemas.microsoft.com/office/drawing/2014/main" val="10000"/>
                  </a:ext>
                </a:extLst>
              </a:tr>
              <a:tr h="4206142">
                <a:tc>
                  <a:txBody>
                    <a:bodyPr/>
                    <a:lstStyle/>
                    <a:p>
                      <a:pPr>
                        <a:lnSpc>
                          <a:spcPct val="115000"/>
                        </a:lnSpc>
                        <a:spcAft>
                          <a:spcPts val="0"/>
                        </a:spcAft>
                      </a:pPr>
                      <a:r>
                        <a:rPr lang="fr-FR" sz="1300" dirty="0">
                          <a:effectLst/>
                          <a:latin typeface="Calibri" panose="020F0502020204030204" pitchFamily="34" charset="0"/>
                        </a:rPr>
                        <a:t>- Conseil Départemental du Jura : assistantes sociales, conseillères professionnelles</a:t>
                      </a:r>
                    </a:p>
                    <a:p>
                      <a:pPr>
                        <a:lnSpc>
                          <a:spcPct val="115000"/>
                        </a:lnSpc>
                        <a:spcAft>
                          <a:spcPts val="0"/>
                        </a:spcAft>
                      </a:pPr>
                      <a:r>
                        <a:rPr lang="fr-FR" sz="1300" dirty="0">
                          <a:effectLst/>
                          <a:latin typeface="Calibri" panose="020F0502020204030204" pitchFamily="34" charset="0"/>
                        </a:rPr>
                        <a:t>- Pôle Emploi</a:t>
                      </a:r>
                    </a:p>
                    <a:p>
                      <a:pPr>
                        <a:lnSpc>
                          <a:spcPct val="115000"/>
                        </a:lnSpc>
                        <a:spcAft>
                          <a:spcPts val="0"/>
                        </a:spcAft>
                      </a:pPr>
                      <a:r>
                        <a:rPr lang="fr-FR" sz="1300" dirty="0">
                          <a:effectLst/>
                          <a:latin typeface="Calibri" panose="020F0502020204030204" pitchFamily="34" charset="0"/>
                        </a:rPr>
                        <a:t>- Santé : MSA, CPAM, ADREA</a:t>
                      </a:r>
                    </a:p>
                    <a:p>
                      <a:pPr>
                        <a:lnSpc>
                          <a:spcPct val="115000"/>
                        </a:lnSpc>
                        <a:spcAft>
                          <a:spcPts val="0"/>
                        </a:spcAft>
                      </a:pPr>
                      <a:r>
                        <a:rPr lang="fr-FR" sz="1300" dirty="0" smtClean="0">
                          <a:effectLst/>
                          <a:latin typeface="Calibri" panose="020F0502020204030204" pitchFamily="34" charset="0"/>
                        </a:rPr>
                        <a:t>- </a:t>
                      </a:r>
                      <a:r>
                        <a:rPr lang="fr-FR" sz="1300" dirty="0">
                          <a:effectLst/>
                          <a:latin typeface="Calibri" panose="020F0502020204030204" pitchFamily="34" charset="0"/>
                        </a:rPr>
                        <a:t>Roue de Secours</a:t>
                      </a:r>
                    </a:p>
                    <a:p>
                      <a:pPr>
                        <a:lnSpc>
                          <a:spcPct val="115000"/>
                        </a:lnSpc>
                        <a:spcAft>
                          <a:spcPts val="0"/>
                        </a:spcAft>
                      </a:pPr>
                      <a:r>
                        <a:rPr lang="fr-FR" sz="1300" dirty="0">
                          <a:effectLst/>
                          <a:latin typeface="Calibri" panose="020F0502020204030204" pitchFamily="34" charset="0"/>
                        </a:rPr>
                        <a:t>- CIDFF du Jura</a:t>
                      </a:r>
                    </a:p>
                    <a:p>
                      <a:pPr>
                        <a:lnSpc>
                          <a:spcPct val="115000"/>
                        </a:lnSpc>
                        <a:spcAft>
                          <a:spcPts val="0"/>
                        </a:spcAft>
                      </a:pPr>
                      <a:r>
                        <a:rPr lang="fr-FR" sz="1300" dirty="0">
                          <a:effectLst/>
                          <a:latin typeface="Calibri" panose="020F0502020204030204" pitchFamily="34" charset="0"/>
                        </a:rPr>
                        <a:t>- UDAF</a:t>
                      </a:r>
                    </a:p>
                    <a:p>
                      <a:pPr>
                        <a:lnSpc>
                          <a:spcPct val="115000"/>
                        </a:lnSpc>
                        <a:spcAft>
                          <a:spcPts val="0"/>
                        </a:spcAft>
                      </a:pPr>
                      <a:r>
                        <a:rPr lang="fr-FR" sz="1300" dirty="0">
                          <a:effectLst/>
                          <a:latin typeface="Calibri" panose="020F0502020204030204" pitchFamily="34" charset="0"/>
                        </a:rPr>
                        <a:t>- Greta (remise à niveau) et INFA</a:t>
                      </a:r>
                    </a:p>
                    <a:p>
                      <a:pPr>
                        <a:lnSpc>
                          <a:spcPct val="115000"/>
                        </a:lnSpc>
                        <a:spcAft>
                          <a:spcPts val="0"/>
                        </a:spcAft>
                      </a:pPr>
                      <a:r>
                        <a:rPr lang="fr-FR" sz="1300" dirty="0">
                          <a:effectLst/>
                          <a:latin typeface="Calibri" panose="020F0502020204030204" pitchFamily="34" charset="0"/>
                        </a:rPr>
                        <a:t>- </a:t>
                      </a:r>
                      <a:r>
                        <a:rPr lang="fr-FR" sz="1300" dirty="0" smtClean="0">
                          <a:effectLst/>
                          <a:latin typeface="Calibri" panose="020F0502020204030204" pitchFamily="34" charset="0"/>
                        </a:rPr>
                        <a:t>Préfecture / Sous-préfecture</a:t>
                      </a:r>
                      <a:endParaRPr lang="fr-FR" sz="1300" dirty="0">
                        <a:effectLst/>
                        <a:latin typeface="Calibri" panose="020F0502020204030204" pitchFamily="34" charset="0"/>
                      </a:endParaRPr>
                    </a:p>
                    <a:p>
                      <a:pPr>
                        <a:lnSpc>
                          <a:spcPct val="115000"/>
                        </a:lnSpc>
                        <a:spcAft>
                          <a:spcPts val="0"/>
                        </a:spcAft>
                      </a:pPr>
                      <a:r>
                        <a:rPr lang="fr-FR" sz="1300" dirty="0">
                          <a:effectLst/>
                          <a:latin typeface="Calibri" panose="020F0502020204030204" pitchFamily="34" charset="0"/>
                        </a:rPr>
                        <a:t>- CARSAT</a:t>
                      </a:r>
                    </a:p>
                    <a:p>
                      <a:pPr marL="0" indent="0">
                        <a:lnSpc>
                          <a:spcPct val="115000"/>
                        </a:lnSpc>
                        <a:spcAft>
                          <a:spcPts val="0"/>
                        </a:spcAft>
                        <a:buFontTx/>
                        <a:buNone/>
                      </a:pPr>
                      <a:r>
                        <a:rPr lang="fr-FR" sz="1300" dirty="0" smtClean="0">
                          <a:effectLst/>
                          <a:latin typeface="Calibri" panose="020F0502020204030204" pitchFamily="34" charset="0"/>
                        </a:rPr>
                        <a:t>- DIRECCTE </a:t>
                      </a:r>
                      <a:r>
                        <a:rPr lang="fr-FR" sz="1300" dirty="0">
                          <a:effectLst/>
                          <a:latin typeface="Calibri" panose="020F0502020204030204" pitchFamily="34" charset="0"/>
                        </a:rPr>
                        <a:t>du </a:t>
                      </a:r>
                      <a:r>
                        <a:rPr lang="fr-FR" sz="1300" dirty="0" smtClean="0">
                          <a:effectLst/>
                          <a:latin typeface="Calibri" panose="020F0502020204030204" pitchFamily="34" charset="0"/>
                        </a:rPr>
                        <a:t>Jura</a:t>
                      </a:r>
                    </a:p>
                    <a:p>
                      <a:r>
                        <a:rPr lang="fr-FR" sz="1300" b="1" kern="1200" dirty="0" smtClean="0">
                          <a:solidFill>
                            <a:schemeClr val="lt1"/>
                          </a:solidFill>
                          <a:effectLst/>
                          <a:latin typeface="Calibri" panose="020F0502020204030204" pitchFamily="34" charset="0"/>
                          <a:ea typeface="+mn-ea"/>
                          <a:cs typeface="+mn-cs"/>
                        </a:rPr>
                        <a:t>- OIE (Objectif Immersion Entreprise)</a:t>
                      </a:r>
                    </a:p>
                    <a:p>
                      <a:r>
                        <a:rPr lang="fr-FR" sz="1300" b="1" kern="1200" dirty="0" smtClean="0">
                          <a:solidFill>
                            <a:schemeClr val="lt1"/>
                          </a:solidFill>
                          <a:effectLst/>
                          <a:latin typeface="Calibri" panose="020F0502020204030204" pitchFamily="34" charset="0"/>
                          <a:ea typeface="+mn-ea"/>
                          <a:cs typeface="+mn-cs"/>
                        </a:rPr>
                        <a:t>- Les missions locales</a:t>
                      </a:r>
                    </a:p>
                    <a:p>
                      <a:r>
                        <a:rPr lang="fr-FR" sz="1300" b="1" kern="1200" dirty="0" smtClean="0">
                          <a:solidFill>
                            <a:schemeClr val="lt1"/>
                          </a:solidFill>
                          <a:effectLst/>
                          <a:latin typeface="Calibri" panose="020F0502020204030204" pitchFamily="34" charset="0"/>
                          <a:ea typeface="+mn-ea"/>
                          <a:cs typeface="+mn-cs"/>
                        </a:rPr>
                        <a:t>- </a:t>
                      </a:r>
                      <a:r>
                        <a:rPr lang="fr-FR" sz="1300" b="1" kern="1200" dirty="0" err="1" smtClean="0">
                          <a:solidFill>
                            <a:schemeClr val="lt1"/>
                          </a:solidFill>
                          <a:effectLst/>
                          <a:latin typeface="Calibri" panose="020F0502020204030204" pitchFamily="34" charset="0"/>
                          <a:ea typeface="+mn-ea"/>
                          <a:cs typeface="+mn-cs"/>
                        </a:rPr>
                        <a:t>Indibat</a:t>
                      </a:r>
                      <a:endParaRPr lang="fr-FR" sz="1300" b="1" kern="1200" dirty="0" smtClean="0">
                        <a:solidFill>
                          <a:schemeClr val="lt1"/>
                        </a:solidFill>
                        <a:effectLst/>
                        <a:latin typeface="Calibri" panose="020F0502020204030204" pitchFamily="34" charset="0"/>
                        <a:ea typeface="+mn-ea"/>
                        <a:cs typeface="+mn-cs"/>
                      </a:endParaRPr>
                    </a:p>
                    <a:p>
                      <a:r>
                        <a:rPr lang="fr-FR" sz="1300" b="1" kern="1200" dirty="0" smtClean="0">
                          <a:solidFill>
                            <a:schemeClr val="lt1"/>
                          </a:solidFill>
                          <a:effectLst/>
                          <a:latin typeface="Calibri" panose="020F0502020204030204" pitchFamily="34" charset="0"/>
                          <a:ea typeface="+mn-ea"/>
                          <a:cs typeface="+mn-cs"/>
                        </a:rPr>
                        <a:t>- Entreprises locales</a:t>
                      </a:r>
                    </a:p>
                    <a:p>
                      <a:r>
                        <a:rPr lang="fr-FR" sz="1300" b="1" kern="1200" dirty="0" smtClean="0">
                          <a:solidFill>
                            <a:schemeClr val="lt1"/>
                          </a:solidFill>
                          <a:effectLst/>
                          <a:latin typeface="Calibri" panose="020F0502020204030204" pitchFamily="34" charset="0"/>
                          <a:ea typeface="+mn-ea"/>
                          <a:cs typeface="+mn-cs"/>
                        </a:rPr>
                        <a:t>- GEIQ Industrie</a:t>
                      </a:r>
                    </a:p>
                    <a:p>
                      <a:pPr marL="0" indent="0">
                        <a:buFontTx/>
                        <a:buNone/>
                      </a:pPr>
                      <a:r>
                        <a:rPr lang="fr-FR" sz="1300" b="1" kern="1200" dirty="0" smtClean="0">
                          <a:solidFill>
                            <a:schemeClr val="lt1"/>
                          </a:solidFill>
                          <a:effectLst/>
                          <a:latin typeface="Calibri" panose="020F0502020204030204" pitchFamily="34" charset="0"/>
                          <a:ea typeface="+mn-ea"/>
                          <a:cs typeface="+mn-cs"/>
                        </a:rPr>
                        <a:t>- Les branches professionnelles</a:t>
                      </a:r>
                    </a:p>
                    <a:p>
                      <a:r>
                        <a:rPr lang="fr-FR" sz="1300" b="1" kern="1200" dirty="0" smtClean="0">
                          <a:solidFill>
                            <a:schemeClr val="lt1"/>
                          </a:solidFill>
                          <a:effectLst/>
                          <a:latin typeface="Calibri" panose="020F0502020204030204" pitchFamily="34" charset="0"/>
                          <a:ea typeface="+mn-ea"/>
                          <a:cs typeface="+mn-cs"/>
                        </a:rPr>
                        <a:t>- Autres SIAE</a:t>
                      </a:r>
                      <a:endParaRPr lang="fr-FR" sz="1300" dirty="0" smtClean="0">
                        <a:effectLst/>
                        <a:latin typeface="Calibri" panose="020F0502020204030204" pitchFamily="34" charset="0"/>
                      </a:endParaRPr>
                    </a:p>
                    <a:p>
                      <a:pPr marL="0" indent="0">
                        <a:lnSpc>
                          <a:spcPct val="115000"/>
                        </a:lnSpc>
                        <a:spcAft>
                          <a:spcPts val="0"/>
                        </a:spcAft>
                        <a:buFontTx/>
                        <a:buNone/>
                      </a:pPr>
                      <a:r>
                        <a:rPr lang="fr-FR" sz="1300" b="1" kern="1200" dirty="0" smtClean="0">
                          <a:solidFill>
                            <a:schemeClr val="lt1"/>
                          </a:solidFill>
                          <a:effectLst/>
                          <a:latin typeface="Calibri" panose="020F0502020204030204" pitchFamily="34" charset="0"/>
                          <a:ea typeface="+mn-ea"/>
                          <a:cs typeface="+mn-cs"/>
                        </a:rPr>
                        <a:t>TEMPO + Autres AI du Jura</a:t>
                      </a:r>
                    </a:p>
                    <a:p>
                      <a:pPr>
                        <a:lnSpc>
                          <a:spcPct val="115000"/>
                        </a:lnSpc>
                        <a:spcAft>
                          <a:spcPts val="0"/>
                        </a:spcAft>
                      </a:pPr>
                      <a:r>
                        <a:rPr lang="fr-FR" sz="1300" dirty="0" smtClean="0">
                          <a:effectLst/>
                          <a:latin typeface="Calibri" panose="020F0502020204030204" pitchFamily="34" charset="0"/>
                        </a:rPr>
                        <a:t>- Relais d’accueil et de services d’Agate Paysages </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
        <p:nvSpPr>
          <p:cNvPr id="17" name="ZoneTexte 16"/>
          <p:cNvSpPr txBox="1"/>
          <p:nvPr/>
        </p:nvSpPr>
        <p:spPr>
          <a:xfrm>
            <a:off x="1856656" y="116632"/>
            <a:ext cx="6953348" cy="923330"/>
          </a:xfrm>
          <a:prstGeom prst="rect">
            <a:avLst/>
          </a:prstGeom>
          <a:noFill/>
        </p:spPr>
        <p:txBody>
          <a:bodyPr wrap="square" rtlCol="0">
            <a:spAutoFit/>
          </a:bodyPr>
          <a:lstStyle/>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AG 24 juin 2016 </a:t>
            </a:r>
            <a:r>
              <a:rPr lang="fr-FR" dirty="0" err="1" smtClean="0">
                <a:solidFill>
                  <a:schemeClr val="bg2">
                    <a:lumMod val="50000"/>
                  </a:schemeClr>
                </a:solidFill>
                <a:effectLst>
                  <a:reflection blurRad="6350" stA="55000" endA="300" endPos="45500" dir="5400000" sy="-100000" algn="bl" rotWithShape="0"/>
                </a:effectLst>
                <a:latin typeface="Calibri" panose="020F0502020204030204" pitchFamily="34" charset="0"/>
              </a:rPr>
              <a:t>Ounans</a:t>
            </a: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  </a:t>
            </a:r>
          </a:p>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Rapport d’activité</a:t>
            </a:r>
          </a:p>
          <a:p>
            <a:pPr algn="ctr"/>
            <a:r>
              <a:rPr lang="fr-FR" b="1" dirty="0" smtClean="0">
                <a:effectLst>
                  <a:reflection blurRad="6350" stA="55000" endA="300" endPos="45500" dir="5400000" sy="-100000" algn="bl" rotWithShape="0"/>
                </a:effectLst>
                <a:latin typeface="Calibri" panose="020F0502020204030204" pitchFamily="34" charset="0"/>
              </a:rPr>
              <a:t>II - Les Chantiers d’insertion</a:t>
            </a:r>
            <a:endParaRPr lang="fr-FR" b="1" dirty="0">
              <a:effectLst>
                <a:reflection blurRad="6350" stA="55000" endA="300" endPos="45500" dir="5400000" sy="-100000" algn="bl" rotWithShape="0"/>
              </a:effectLst>
              <a:latin typeface="Calibri" panose="020F0502020204030204" pitchFamily="34" charset="0"/>
            </a:endParaRPr>
          </a:p>
        </p:txBody>
      </p:sp>
    </p:spTree>
    <p:extLst>
      <p:ext uri="{BB962C8B-B14F-4D97-AF65-F5344CB8AC3E}">
        <p14:creationId xmlns:p14="http://schemas.microsoft.com/office/powerpoint/2010/main" val="3238704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4F8C95-9CFF-4050-AA33-7AE01EB79DB7}" type="slidenum">
              <a:rPr lang="fr-FR" altLang="fr-FR" smtClean="0"/>
              <a:pPr/>
              <a:t>18</a:t>
            </a:fld>
            <a:endParaRPr lang="fr-FR" altLang="fr-FR"/>
          </a:p>
        </p:txBody>
      </p:sp>
      <p:grpSp>
        <p:nvGrpSpPr>
          <p:cNvPr id="5" name="Groupe 4"/>
          <p:cNvGrpSpPr/>
          <p:nvPr/>
        </p:nvGrpSpPr>
        <p:grpSpPr>
          <a:xfrm>
            <a:off x="-96778" y="0"/>
            <a:ext cx="10002778" cy="6858000"/>
            <a:chOff x="-96778" y="0"/>
            <a:chExt cx="10002778" cy="6858000"/>
          </a:xfrm>
        </p:grpSpPr>
        <p:sp>
          <p:nvSpPr>
            <p:cNvPr id="6" name="Rectangle 17"/>
            <p:cNvSpPr>
              <a:spLocks noChangeArrowheads="1"/>
            </p:cNvSpPr>
            <p:nvPr/>
          </p:nvSpPr>
          <p:spPr bwMode="auto">
            <a:xfrm>
              <a:off x="1" y="0"/>
              <a:ext cx="271727" cy="6858000"/>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sp>
          <p:nvSpPr>
            <p:cNvPr id="7" name="Text Box 19"/>
            <p:cNvSpPr txBox="1">
              <a:spLocks noChangeArrowheads="1"/>
            </p:cNvSpPr>
            <p:nvPr/>
          </p:nvSpPr>
          <p:spPr bwMode="auto">
            <a:xfrm rot="10800000">
              <a:off x="-96778" y="838200"/>
              <a:ext cx="4308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fr-FR" altLang="fr-FR" sz="1600" i="1" dirty="0">
                  <a:latin typeface="Tahoma" pitchFamily="34" charset="0"/>
                </a:rPr>
                <a:t>www.terre-emplois.org</a:t>
              </a:r>
            </a:p>
          </p:txBody>
        </p:sp>
        <p:sp>
          <p:nvSpPr>
            <p:cNvPr id="8" name="Rectangle 7"/>
            <p:cNvSpPr>
              <a:spLocks noChangeArrowheads="1"/>
            </p:cNvSpPr>
            <p:nvPr/>
          </p:nvSpPr>
          <p:spPr bwMode="auto">
            <a:xfrm>
              <a:off x="271728" y="1272337"/>
              <a:ext cx="9634272" cy="78355"/>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pic>
          <p:nvPicPr>
            <p:cNvPr id="9" name="Image 8" descr="K:\DUI 2016 documents modifiables\Personnages vert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464" y="5651262"/>
              <a:ext cx="544636" cy="1046401"/>
            </a:xfrm>
            <a:prstGeom prst="rect">
              <a:avLst/>
            </a:prstGeom>
            <a:noFill/>
            <a:ln>
              <a:noFill/>
            </a:ln>
          </p:spPr>
        </p:pic>
        <p:grpSp>
          <p:nvGrpSpPr>
            <p:cNvPr id="10" name="Groupe 9"/>
            <p:cNvGrpSpPr/>
            <p:nvPr/>
          </p:nvGrpSpPr>
          <p:grpSpPr>
            <a:xfrm>
              <a:off x="271728" y="0"/>
              <a:ext cx="9634272" cy="1270339"/>
              <a:chOff x="271728" y="0"/>
              <a:chExt cx="9634272" cy="1270339"/>
            </a:xfrm>
          </p:grpSpPr>
          <p:pic>
            <p:nvPicPr>
              <p:cNvPr id="12" name="Picture 21" descr="K:\RAPPORT D'ACTIVITE 2016\logo-agate-perspecti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28" y="0"/>
                <a:ext cx="2270958" cy="127033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42686" y="0"/>
                <a:ext cx="7363314" cy="127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aphicFrame>
        <p:nvGraphicFramePr>
          <p:cNvPr id="4" name="Tableau 3"/>
          <p:cNvGraphicFramePr>
            <a:graphicFrameLocks noGrp="1"/>
          </p:cNvGraphicFramePr>
          <p:nvPr>
            <p:extLst>
              <p:ext uri="{D42A27DB-BD31-4B8C-83A1-F6EECF244321}">
                <p14:modId xmlns:p14="http://schemas.microsoft.com/office/powerpoint/2010/main" val="1643160871"/>
              </p:ext>
            </p:extLst>
          </p:nvPr>
        </p:nvGraphicFramePr>
        <p:xfrm>
          <a:off x="334110" y="1350692"/>
          <a:ext cx="8712968" cy="5395873"/>
        </p:xfrm>
        <a:graphic>
          <a:graphicData uri="http://schemas.openxmlformats.org/drawingml/2006/table">
            <a:tbl>
              <a:tblPr>
                <a:effectLst>
                  <a:outerShdw blurRad="152400" dist="317500" dir="5400000" sx="90000" sy="-19000" rotWithShape="0">
                    <a:prstClr val="black">
                      <a:alpha val="15000"/>
                    </a:prstClr>
                  </a:outerShdw>
                </a:effectLst>
                <a:tableStyleId>{5C22544A-7EE6-4342-B048-85BDC9FD1C3A}</a:tableStyleId>
              </a:tblPr>
              <a:tblGrid>
                <a:gridCol w="2736304">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4464496">
                  <a:extLst>
                    <a:ext uri="{9D8B030D-6E8A-4147-A177-3AD203B41FA5}">
                      <a16:colId xmlns:a16="http://schemas.microsoft.com/office/drawing/2014/main" val="20003"/>
                    </a:ext>
                  </a:extLst>
                </a:gridCol>
              </a:tblGrid>
              <a:tr h="167776">
                <a:tc gridSpan="4">
                  <a:txBody>
                    <a:bodyPr/>
                    <a:lstStyle/>
                    <a:p>
                      <a:pPr algn="ctr">
                        <a:lnSpc>
                          <a:spcPct val="115000"/>
                        </a:lnSpc>
                        <a:spcAft>
                          <a:spcPts val="0"/>
                        </a:spcAft>
                      </a:pPr>
                      <a:r>
                        <a:rPr lang="fr-FR" sz="1400" b="1" dirty="0" smtClean="0">
                          <a:effectLst/>
                          <a:latin typeface="Calibri" panose="020F0502020204030204" pitchFamily="34" charset="0"/>
                        </a:rPr>
                        <a:t>ACTIONS </a:t>
                      </a:r>
                      <a:r>
                        <a:rPr lang="fr-FR" sz="1400" b="1" dirty="0">
                          <a:effectLst/>
                          <a:latin typeface="Calibri" panose="020F0502020204030204" pitchFamily="34" charset="0"/>
                        </a:rPr>
                        <a:t>D’ACCOMPAGNEMENT SOCIAL </a:t>
                      </a:r>
                      <a:r>
                        <a:rPr lang="fr-FR" sz="1400" b="1" dirty="0" smtClean="0">
                          <a:effectLst/>
                          <a:latin typeface="Calibri" panose="020F0502020204030204" pitchFamily="34" charset="0"/>
                        </a:rPr>
                        <a:t>2015</a:t>
                      </a:r>
                      <a:endParaRPr lang="fr-FR" sz="1400" b="1" dirty="0">
                        <a:effectLst/>
                        <a:latin typeface="Calibri" panose="020F0502020204030204" pitchFamily="34" charset="0"/>
                        <a:ea typeface="Times New Roman"/>
                      </a:endParaRPr>
                    </a:p>
                  </a:txBody>
                  <a:tcPr marL="20592" marR="20592" marT="0" marB="0" anchor="ctr">
                    <a:solidFill>
                      <a:schemeClr val="accent1">
                        <a:lumMod val="40000"/>
                        <a:lumOff val="6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20775">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fr-FR" sz="1000" dirty="0" smtClean="0">
                          <a:effectLst/>
                          <a:latin typeface="Calibri" panose="020F0502020204030204" pitchFamily="34" charset="0"/>
                        </a:rPr>
                        <a:t>Identification et suivi des problématiques sociales individuelles</a:t>
                      </a:r>
                      <a:endParaRPr lang="fr-FR" sz="1000" dirty="0" smtClean="0">
                        <a:effectLst/>
                        <a:latin typeface="Calibri" panose="020F0502020204030204" pitchFamily="34" charset="0"/>
                        <a:ea typeface="Times New Roman"/>
                      </a:endParaRPr>
                    </a:p>
                    <a:p>
                      <a:pPr algn="ctr">
                        <a:lnSpc>
                          <a:spcPct val="115000"/>
                        </a:lnSpc>
                        <a:spcAft>
                          <a:spcPts val="0"/>
                        </a:spcAft>
                      </a:pPr>
                      <a:r>
                        <a:rPr lang="fr-FR" sz="1000" dirty="0">
                          <a:effectLst/>
                          <a:latin typeface="Calibri" panose="020F0502020204030204" pitchFamily="34" charset="0"/>
                        </a:rPr>
                        <a:t> </a:t>
                      </a:r>
                      <a:endParaRPr lang="fr-FR" sz="1000" dirty="0">
                        <a:effectLst/>
                        <a:latin typeface="Calibri" panose="020F0502020204030204" pitchFamily="34" charset="0"/>
                        <a:ea typeface="Times New Roman"/>
                      </a:endParaRPr>
                    </a:p>
                  </a:txBody>
                  <a:tcPr marL="20592" marR="20592" marT="0" marB="0" anchor="ctr">
                    <a:solidFill>
                      <a:schemeClr val="accent1">
                        <a:lumMod val="40000"/>
                        <a:lumOff val="60000"/>
                      </a:schemeClr>
                    </a:solidFill>
                  </a:tcPr>
                </a:tc>
                <a:tc>
                  <a:txBody>
                    <a:bodyPr/>
                    <a:lstStyle/>
                    <a:p>
                      <a:pPr algn="ctr">
                        <a:lnSpc>
                          <a:spcPct val="115000"/>
                        </a:lnSpc>
                        <a:spcAft>
                          <a:spcPts val="0"/>
                        </a:spcAft>
                      </a:pPr>
                      <a:r>
                        <a:rPr lang="fr-FR" sz="1000" dirty="0">
                          <a:effectLst/>
                          <a:latin typeface="Calibri" panose="020F0502020204030204" pitchFamily="34" charset="0"/>
                        </a:rPr>
                        <a:t> </a:t>
                      </a:r>
                      <a:r>
                        <a:rPr lang="fr-FR" sz="1000" dirty="0" smtClean="0">
                          <a:effectLst/>
                          <a:latin typeface="Calibri" panose="020F0502020204030204" pitchFamily="34" charset="0"/>
                        </a:rPr>
                        <a:t>Bénéficiaires</a:t>
                      </a:r>
                    </a:p>
                    <a:p>
                      <a:pPr algn="ctr">
                        <a:lnSpc>
                          <a:spcPct val="115000"/>
                        </a:lnSpc>
                        <a:spcAft>
                          <a:spcPts val="0"/>
                        </a:spcAft>
                      </a:pPr>
                      <a:r>
                        <a:rPr lang="fr-FR" sz="1000" dirty="0" smtClean="0">
                          <a:effectLst/>
                          <a:latin typeface="Calibri" panose="020F0502020204030204" pitchFamily="34" charset="0"/>
                        </a:rPr>
                        <a:t> </a:t>
                      </a:r>
                      <a:endParaRPr lang="fr-FR" sz="1000" dirty="0">
                        <a:effectLst/>
                        <a:latin typeface="Calibri" panose="020F0502020204030204" pitchFamily="34" charset="0"/>
                        <a:ea typeface="Times New Roman"/>
                      </a:endParaRPr>
                    </a:p>
                  </a:txBody>
                  <a:tcPr marL="20592" marR="20592" marT="0" marB="0" anchor="ctr">
                    <a:solidFill>
                      <a:schemeClr val="accent1">
                        <a:lumMod val="40000"/>
                        <a:lumOff val="60000"/>
                      </a:schemeClr>
                    </a:solidFill>
                  </a:tcPr>
                </a:tc>
                <a:tc>
                  <a:txBody>
                    <a:bodyPr/>
                    <a:lstStyle/>
                    <a:p>
                      <a:pPr algn="ctr">
                        <a:lnSpc>
                          <a:spcPct val="115000"/>
                        </a:lnSpc>
                        <a:spcAft>
                          <a:spcPts val="0"/>
                        </a:spcAft>
                      </a:pPr>
                      <a:r>
                        <a:rPr lang="fr-FR" sz="1000" dirty="0">
                          <a:effectLst/>
                          <a:latin typeface="Calibri" panose="020F0502020204030204" pitchFamily="34" charset="0"/>
                        </a:rPr>
                        <a:t>Dont femmes</a:t>
                      </a:r>
                      <a:endParaRPr lang="fr-FR" sz="1000" dirty="0">
                        <a:effectLst/>
                        <a:latin typeface="Calibri" panose="020F0502020204030204" pitchFamily="34" charset="0"/>
                        <a:ea typeface="Times New Roman"/>
                      </a:endParaRPr>
                    </a:p>
                    <a:p>
                      <a:pPr algn="ctr">
                        <a:lnSpc>
                          <a:spcPct val="115000"/>
                        </a:lnSpc>
                        <a:spcAft>
                          <a:spcPts val="0"/>
                        </a:spcAft>
                      </a:pPr>
                      <a:r>
                        <a:rPr lang="fr-FR" sz="1000" dirty="0">
                          <a:effectLst/>
                          <a:latin typeface="Calibri" panose="020F0502020204030204" pitchFamily="34" charset="0"/>
                        </a:rPr>
                        <a:t> </a:t>
                      </a:r>
                      <a:endParaRPr lang="fr-FR" sz="1000" dirty="0">
                        <a:effectLst/>
                        <a:latin typeface="Calibri" panose="020F0502020204030204" pitchFamily="34" charset="0"/>
                        <a:ea typeface="Times New Roman"/>
                      </a:endParaRPr>
                    </a:p>
                  </a:txBody>
                  <a:tcPr marL="20592" marR="20592" marT="0" marB="0" anchor="ctr">
                    <a:solidFill>
                      <a:schemeClr val="accent1">
                        <a:lumMod val="40000"/>
                        <a:lumOff val="60000"/>
                      </a:schemeClr>
                    </a:solidFill>
                  </a:tcPr>
                </a:tc>
                <a:tc>
                  <a:txBody>
                    <a:bodyPr/>
                    <a:lstStyle/>
                    <a:p>
                      <a:pPr algn="ctr">
                        <a:lnSpc>
                          <a:spcPct val="115000"/>
                        </a:lnSpc>
                        <a:spcAft>
                          <a:spcPts val="0"/>
                        </a:spcAft>
                      </a:pPr>
                      <a:r>
                        <a:rPr lang="fr-FR" sz="1000" dirty="0">
                          <a:effectLst/>
                          <a:latin typeface="Calibri" panose="020F0502020204030204" pitchFamily="34" charset="0"/>
                        </a:rPr>
                        <a:t>Organisme</a:t>
                      </a:r>
                      <a:endParaRPr lang="fr-FR" sz="1000" dirty="0">
                        <a:effectLst/>
                        <a:latin typeface="Calibri" panose="020F0502020204030204" pitchFamily="34" charset="0"/>
                        <a:ea typeface="Times New Roman"/>
                      </a:endParaRPr>
                    </a:p>
                    <a:p>
                      <a:pPr algn="ctr">
                        <a:lnSpc>
                          <a:spcPct val="115000"/>
                        </a:lnSpc>
                        <a:spcAft>
                          <a:spcPts val="0"/>
                        </a:spcAft>
                      </a:pPr>
                      <a:r>
                        <a:rPr lang="fr-FR" sz="1000" dirty="0">
                          <a:effectLst/>
                          <a:latin typeface="Calibri" panose="020F0502020204030204" pitchFamily="34" charset="0"/>
                        </a:rPr>
                        <a:t> </a:t>
                      </a:r>
                      <a:endParaRPr lang="fr-FR" sz="1000" dirty="0">
                        <a:effectLst/>
                        <a:latin typeface="Calibri" panose="020F0502020204030204" pitchFamily="34" charset="0"/>
                        <a:ea typeface="Times New Roman"/>
                      </a:endParaRPr>
                    </a:p>
                  </a:txBody>
                  <a:tcPr marL="20592" marR="20592" marT="0" marB="0" anchor="ctr">
                    <a:solidFill>
                      <a:schemeClr val="accent1">
                        <a:lumMod val="40000"/>
                        <a:lumOff val="60000"/>
                      </a:schemeClr>
                    </a:solidFill>
                  </a:tcPr>
                </a:tc>
                <a:extLst>
                  <a:ext uri="{0D108BD9-81ED-4DB2-BD59-A6C34878D82A}">
                    <a16:rowId xmlns:a16="http://schemas.microsoft.com/office/drawing/2014/main" val="10001"/>
                  </a:ext>
                </a:extLst>
              </a:tr>
              <a:tr h="666636">
                <a:tc>
                  <a:txBody>
                    <a:bodyPr/>
                    <a:lstStyle/>
                    <a:p>
                      <a:pPr marL="228600">
                        <a:lnSpc>
                          <a:spcPct val="115000"/>
                        </a:lnSpc>
                        <a:spcAft>
                          <a:spcPts val="0"/>
                        </a:spcAft>
                      </a:pPr>
                      <a:r>
                        <a:rPr lang="fr-FR" sz="1000">
                          <a:effectLst/>
                          <a:latin typeface="Calibri" panose="020F0502020204030204" pitchFamily="34" charset="0"/>
                        </a:rPr>
                        <a:t> </a:t>
                      </a:r>
                    </a:p>
                    <a:p>
                      <a:pPr marL="342900" lvl="0" indent="-342900">
                        <a:lnSpc>
                          <a:spcPct val="115000"/>
                        </a:lnSpc>
                        <a:spcAft>
                          <a:spcPts val="0"/>
                        </a:spcAft>
                        <a:buFont typeface="Symbol"/>
                        <a:buChar char="-"/>
                        <a:tabLst>
                          <a:tab pos="228600" algn="l"/>
                        </a:tabLst>
                      </a:pPr>
                      <a:r>
                        <a:rPr lang="fr-FR" sz="1000">
                          <a:effectLst/>
                          <a:latin typeface="Calibri" panose="020F0502020204030204" pitchFamily="34" charset="0"/>
                        </a:rPr>
                        <a:t>Liées au logement</a:t>
                      </a:r>
                      <a:endParaRPr lang="fr-FR" sz="1000">
                        <a:effectLst/>
                        <a:latin typeface="Calibri" panose="020F0502020204030204" pitchFamily="34" charset="0"/>
                        <a:ea typeface="Times New Roman"/>
                      </a:endParaRPr>
                    </a:p>
                  </a:txBody>
                  <a:tcPr marL="20592" marR="20592" marT="0" marB="0">
                    <a:solidFill>
                      <a:schemeClr val="accent1">
                        <a:lumMod val="40000"/>
                        <a:lumOff val="60000"/>
                      </a:schemeClr>
                    </a:solidFill>
                  </a:tcPr>
                </a:tc>
                <a:tc>
                  <a:txBody>
                    <a:bodyPr/>
                    <a:lstStyle/>
                    <a:p>
                      <a:pPr algn="ctr">
                        <a:lnSpc>
                          <a:spcPct val="115000"/>
                        </a:lnSpc>
                        <a:spcAft>
                          <a:spcPts val="0"/>
                        </a:spcAft>
                      </a:pPr>
                      <a:r>
                        <a:rPr lang="fr-FR" sz="1000" b="1" dirty="0">
                          <a:solidFill>
                            <a:srgbClr val="C00000"/>
                          </a:solidFill>
                          <a:effectLst/>
                          <a:latin typeface="Calibri" panose="020F0502020204030204" pitchFamily="34" charset="0"/>
                        </a:rPr>
                        <a:t>48</a:t>
                      </a:r>
                      <a:endParaRPr lang="fr-FR" sz="1000" b="1" dirty="0">
                        <a:solidFill>
                          <a:srgbClr val="C00000"/>
                        </a:solidFill>
                        <a:effectLst/>
                        <a:latin typeface="Calibri" panose="020F0502020204030204" pitchFamily="34" charset="0"/>
                        <a:ea typeface="Times New Roman"/>
                      </a:endParaRPr>
                    </a:p>
                  </a:txBody>
                  <a:tcPr marL="20592" marR="20592" marT="0" marB="0" anchor="ctr">
                    <a:solidFill>
                      <a:schemeClr val="accent1">
                        <a:lumMod val="40000"/>
                        <a:lumOff val="60000"/>
                      </a:schemeClr>
                    </a:solidFill>
                  </a:tcPr>
                </a:tc>
                <a:tc>
                  <a:txBody>
                    <a:bodyPr/>
                    <a:lstStyle/>
                    <a:p>
                      <a:pPr algn="ctr">
                        <a:lnSpc>
                          <a:spcPct val="115000"/>
                        </a:lnSpc>
                        <a:spcAft>
                          <a:spcPts val="0"/>
                        </a:spcAft>
                      </a:pPr>
                      <a:r>
                        <a:rPr lang="fr-FR" sz="1000">
                          <a:effectLst/>
                          <a:latin typeface="Calibri" panose="020F0502020204030204" pitchFamily="34" charset="0"/>
                        </a:rPr>
                        <a:t>7</a:t>
                      </a:r>
                      <a:endParaRPr lang="fr-FR" sz="1000">
                        <a:effectLst/>
                        <a:latin typeface="Calibri" panose="020F0502020204030204" pitchFamily="34" charset="0"/>
                        <a:ea typeface="Times New Roman"/>
                      </a:endParaRPr>
                    </a:p>
                  </a:txBody>
                  <a:tcPr marL="20592" marR="20592" marT="0" marB="0" anchor="ctr">
                    <a:solidFill>
                      <a:schemeClr val="accent1">
                        <a:lumMod val="40000"/>
                        <a:lumOff val="60000"/>
                      </a:schemeClr>
                    </a:solidFill>
                  </a:tcPr>
                </a:tc>
                <a:tc>
                  <a:txBody>
                    <a:bodyPr/>
                    <a:lstStyle/>
                    <a:p>
                      <a:pPr algn="ctr">
                        <a:lnSpc>
                          <a:spcPct val="115000"/>
                        </a:lnSpc>
                        <a:spcAft>
                          <a:spcPts val="0"/>
                        </a:spcAft>
                      </a:pPr>
                      <a:r>
                        <a:rPr lang="fr-FR" sz="1000" dirty="0">
                          <a:effectLst/>
                          <a:latin typeface="Calibri" panose="020F0502020204030204" pitchFamily="34" charset="0"/>
                        </a:rPr>
                        <a:t>Jura Habitat, Dole du Jura Habitat (OPH), Direction Régionale de l'Environnement, de l'Aménagement et du Logement (mesure AVDL de la DREAL), Maisons Départementales (MDS de secteur), CAF du Jura, ADIL 39, Centres Communaux d’Action Sociale du Jura, Mairies, Relais d’Accueil et de Services Agate </a:t>
                      </a:r>
                      <a:r>
                        <a:rPr lang="fr-FR" sz="1000" dirty="0" smtClean="0">
                          <a:effectLst/>
                          <a:latin typeface="Calibri" panose="020F0502020204030204" pitchFamily="34" charset="0"/>
                        </a:rPr>
                        <a:t>Paysages</a:t>
                      </a:r>
                      <a:endParaRPr lang="fr-FR" sz="1000" dirty="0">
                        <a:effectLst/>
                        <a:latin typeface="Calibri" panose="020F0502020204030204" pitchFamily="34" charset="0"/>
                        <a:ea typeface="Times New Roman"/>
                      </a:endParaRPr>
                    </a:p>
                  </a:txBody>
                  <a:tcPr marL="20592" marR="20592" marT="0" marB="0" anchor="ctr">
                    <a:solidFill>
                      <a:schemeClr val="accent1">
                        <a:lumMod val="40000"/>
                        <a:lumOff val="60000"/>
                      </a:schemeClr>
                    </a:solidFill>
                  </a:tcPr>
                </a:tc>
                <a:extLst>
                  <a:ext uri="{0D108BD9-81ED-4DB2-BD59-A6C34878D82A}">
                    <a16:rowId xmlns:a16="http://schemas.microsoft.com/office/drawing/2014/main" val="10002"/>
                  </a:ext>
                </a:extLst>
              </a:tr>
              <a:tr h="328354">
                <a:tc>
                  <a:txBody>
                    <a:bodyPr/>
                    <a:lstStyle/>
                    <a:p>
                      <a:pPr marL="228600">
                        <a:lnSpc>
                          <a:spcPct val="115000"/>
                        </a:lnSpc>
                        <a:spcAft>
                          <a:spcPts val="0"/>
                        </a:spcAft>
                      </a:pPr>
                      <a:r>
                        <a:rPr lang="fr-FR" sz="1000">
                          <a:effectLst/>
                          <a:latin typeface="Calibri" panose="020F0502020204030204" pitchFamily="34" charset="0"/>
                        </a:rPr>
                        <a:t> </a:t>
                      </a:r>
                    </a:p>
                    <a:p>
                      <a:pPr marL="342900" lvl="0" indent="-342900">
                        <a:lnSpc>
                          <a:spcPct val="115000"/>
                        </a:lnSpc>
                        <a:spcAft>
                          <a:spcPts val="0"/>
                        </a:spcAft>
                        <a:buFont typeface="Symbol"/>
                        <a:buChar char="-"/>
                        <a:tabLst>
                          <a:tab pos="228600" algn="l"/>
                        </a:tabLst>
                      </a:pPr>
                      <a:r>
                        <a:rPr lang="fr-FR" sz="1000">
                          <a:effectLst/>
                          <a:latin typeface="Calibri" panose="020F0502020204030204" pitchFamily="34" charset="0"/>
                        </a:rPr>
                        <a:t>Liées à la santé</a:t>
                      </a:r>
                      <a:endParaRPr lang="fr-FR" sz="1000">
                        <a:effectLst/>
                        <a:latin typeface="Calibri" panose="020F0502020204030204" pitchFamily="34" charset="0"/>
                        <a:ea typeface="Times New Roman"/>
                      </a:endParaRPr>
                    </a:p>
                  </a:txBody>
                  <a:tcPr marL="20592" marR="20592" marT="0" marB="0">
                    <a:solidFill>
                      <a:schemeClr val="accent1">
                        <a:lumMod val="40000"/>
                        <a:lumOff val="60000"/>
                      </a:schemeClr>
                    </a:solidFill>
                  </a:tcPr>
                </a:tc>
                <a:tc>
                  <a:txBody>
                    <a:bodyPr/>
                    <a:lstStyle/>
                    <a:p>
                      <a:pPr algn="ctr">
                        <a:lnSpc>
                          <a:spcPct val="115000"/>
                        </a:lnSpc>
                        <a:spcAft>
                          <a:spcPts val="0"/>
                        </a:spcAft>
                      </a:pPr>
                      <a:r>
                        <a:rPr lang="fr-FR" sz="1000" b="1" dirty="0">
                          <a:solidFill>
                            <a:srgbClr val="C00000"/>
                          </a:solidFill>
                          <a:effectLst/>
                          <a:latin typeface="Calibri" panose="020F0502020204030204" pitchFamily="34" charset="0"/>
                        </a:rPr>
                        <a:t>70</a:t>
                      </a:r>
                      <a:endParaRPr lang="fr-FR" sz="1000" b="1" dirty="0">
                        <a:solidFill>
                          <a:srgbClr val="C00000"/>
                        </a:solidFill>
                        <a:effectLst/>
                        <a:latin typeface="Calibri" panose="020F0502020204030204" pitchFamily="34" charset="0"/>
                        <a:ea typeface="Times New Roman"/>
                      </a:endParaRPr>
                    </a:p>
                  </a:txBody>
                  <a:tcPr marL="20592" marR="20592" marT="0" marB="0" anchor="ctr">
                    <a:solidFill>
                      <a:schemeClr val="accent1">
                        <a:lumMod val="40000"/>
                        <a:lumOff val="60000"/>
                      </a:schemeClr>
                    </a:solidFill>
                  </a:tcPr>
                </a:tc>
                <a:tc>
                  <a:txBody>
                    <a:bodyPr/>
                    <a:lstStyle/>
                    <a:p>
                      <a:pPr algn="ctr">
                        <a:lnSpc>
                          <a:spcPct val="115000"/>
                        </a:lnSpc>
                        <a:spcAft>
                          <a:spcPts val="0"/>
                        </a:spcAft>
                      </a:pPr>
                      <a:r>
                        <a:rPr lang="fr-FR" sz="1000">
                          <a:effectLst/>
                          <a:latin typeface="Calibri" panose="020F0502020204030204" pitchFamily="34" charset="0"/>
                        </a:rPr>
                        <a:t>10</a:t>
                      </a:r>
                      <a:endParaRPr lang="fr-FR" sz="1000">
                        <a:effectLst/>
                        <a:latin typeface="Calibri" panose="020F0502020204030204" pitchFamily="34" charset="0"/>
                        <a:ea typeface="Times New Roman"/>
                      </a:endParaRPr>
                    </a:p>
                  </a:txBody>
                  <a:tcPr marL="20592" marR="20592" marT="0" marB="0" anchor="ctr">
                    <a:solidFill>
                      <a:schemeClr val="accent1">
                        <a:lumMod val="40000"/>
                        <a:lumOff val="60000"/>
                      </a:schemeClr>
                    </a:solidFill>
                  </a:tcPr>
                </a:tc>
                <a:tc>
                  <a:txBody>
                    <a:bodyPr/>
                    <a:lstStyle/>
                    <a:p>
                      <a:pPr algn="ctr">
                        <a:lnSpc>
                          <a:spcPct val="115000"/>
                        </a:lnSpc>
                        <a:spcAft>
                          <a:spcPts val="0"/>
                        </a:spcAft>
                      </a:pPr>
                      <a:r>
                        <a:rPr lang="fr-FR" sz="1000">
                          <a:effectLst/>
                          <a:latin typeface="Calibri" panose="020F0502020204030204" pitchFamily="34" charset="0"/>
                        </a:rPr>
                        <a:t>MSA 39 , CPAM, MDPH, Hôpitaux, Médecins Traitants, Centres Médico-sociaux, Relais d’Accueil et de Services Agate Paysages.</a:t>
                      </a:r>
                      <a:endParaRPr lang="fr-FR" sz="1000">
                        <a:effectLst/>
                        <a:latin typeface="Calibri" panose="020F0502020204030204" pitchFamily="34" charset="0"/>
                        <a:ea typeface="Times New Roman"/>
                      </a:endParaRPr>
                    </a:p>
                  </a:txBody>
                  <a:tcPr marL="20592" marR="20592" marT="0" marB="0" anchor="ctr">
                    <a:solidFill>
                      <a:schemeClr val="accent1">
                        <a:lumMod val="40000"/>
                        <a:lumOff val="60000"/>
                      </a:schemeClr>
                    </a:solidFill>
                  </a:tcPr>
                </a:tc>
                <a:extLst>
                  <a:ext uri="{0D108BD9-81ED-4DB2-BD59-A6C34878D82A}">
                    <a16:rowId xmlns:a16="http://schemas.microsoft.com/office/drawing/2014/main" val="10003"/>
                  </a:ext>
                </a:extLst>
              </a:tr>
              <a:tr h="497495">
                <a:tc>
                  <a:txBody>
                    <a:bodyPr/>
                    <a:lstStyle/>
                    <a:p>
                      <a:pPr marL="228600">
                        <a:lnSpc>
                          <a:spcPct val="115000"/>
                        </a:lnSpc>
                        <a:spcAft>
                          <a:spcPts val="0"/>
                        </a:spcAft>
                      </a:pPr>
                      <a:r>
                        <a:rPr lang="fr-FR" sz="1000">
                          <a:effectLst/>
                          <a:latin typeface="Calibri" panose="020F0502020204030204" pitchFamily="34" charset="0"/>
                        </a:rPr>
                        <a:t> </a:t>
                      </a:r>
                    </a:p>
                    <a:p>
                      <a:pPr marL="342900" lvl="0" indent="-342900">
                        <a:lnSpc>
                          <a:spcPct val="115000"/>
                        </a:lnSpc>
                        <a:spcAft>
                          <a:spcPts val="0"/>
                        </a:spcAft>
                        <a:buFont typeface="Symbol"/>
                        <a:buChar char="-"/>
                        <a:tabLst>
                          <a:tab pos="228600" algn="l"/>
                        </a:tabLst>
                      </a:pPr>
                      <a:r>
                        <a:rPr lang="fr-FR" sz="1000">
                          <a:effectLst/>
                          <a:latin typeface="Calibri" panose="020F0502020204030204" pitchFamily="34" charset="0"/>
                        </a:rPr>
                        <a:t>Addiction, souffrance et handicap psychique</a:t>
                      </a:r>
                      <a:endParaRPr lang="fr-FR" sz="1000">
                        <a:effectLst/>
                        <a:latin typeface="Calibri" panose="020F0502020204030204" pitchFamily="34" charset="0"/>
                        <a:ea typeface="Times New Roman"/>
                      </a:endParaRPr>
                    </a:p>
                  </a:txBody>
                  <a:tcPr marL="20592" marR="20592" marT="0" marB="0">
                    <a:solidFill>
                      <a:schemeClr val="accent1">
                        <a:lumMod val="40000"/>
                        <a:lumOff val="60000"/>
                      </a:schemeClr>
                    </a:solidFill>
                  </a:tcPr>
                </a:tc>
                <a:tc>
                  <a:txBody>
                    <a:bodyPr/>
                    <a:lstStyle/>
                    <a:p>
                      <a:pPr algn="ctr">
                        <a:lnSpc>
                          <a:spcPct val="115000"/>
                        </a:lnSpc>
                        <a:spcAft>
                          <a:spcPts val="0"/>
                        </a:spcAft>
                      </a:pPr>
                      <a:r>
                        <a:rPr lang="fr-FR" sz="1000">
                          <a:effectLst/>
                          <a:latin typeface="Calibri" panose="020F0502020204030204" pitchFamily="34" charset="0"/>
                        </a:rPr>
                        <a:t>47</a:t>
                      </a:r>
                      <a:endParaRPr lang="fr-FR" sz="1000">
                        <a:effectLst/>
                        <a:latin typeface="Calibri" panose="020F0502020204030204" pitchFamily="34" charset="0"/>
                        <a:ea typeface="Times New Roman"/>
                      </a:endParaRPr>
                    </a:p>
                  </a:txBody>
                  <a:tcPr marL="20592" marR="20592" marT="0" marB="0" anchor="ctr">
                    <a:solidFill>
                      <a:schemeClr val="accent1">
                        <a:lumMod val="40000"/>
                        <a:lumOff val="60000"/>
                      </a:schemeClr>
                    </a:solidFill>
                  </a:tcPr>
                </a:tc>
                <a:tc>
                  <a:txBody>
                    <a:bodyPr/>
                    <a:lstStyle/>
                    <a:p>
                      <a:pPr algn="ctr">
                        <a:lnSpc>
                          <a:spcPct val="115000"/>
                        </a:lnSpc>
                        <a:spcAft>
                          <a:spcPts val="0"/>
                        </a:spcAft>
                      </a:pPr>
                      <a:r>
                        <a:rPr lang="fr-FR" sz="1000">
                          <a:effectLst/>
                          <a:latin typeface="Calibri" panose="020F0502020204030204" pitchFamily="34" charset="0"/>
                        </a:rPr>
                        <a:t>7</a:t>
                      </a:r>
                      <a:endParaRPr lang="fr-FR" sz="1000">
                        <a:effectLst/>
                        <a:latin typeface="Calibri" panose="020F0502020204030204" pitchFamily="34" charset="0"/>
                        <a:ea typeface="Times New Roman"/>
                      </a:endParaRPr>
                    </a:p>
                  </a:txBody>
                  <a:tcPr marL="20592" marR="20592" marT="0" marB="0" anchor="ctr">
                    <a:solidFill>
                      <a:schemeClr val="accent1">
                        <a:lumMod val="40000"/>
                        <a:lumOff val="60000"/>
                      </a:schemeClr>
                    </a:solidFill>
                  </a:tcPr>
                </a:tc>
                <a:tc>
                  <a:txBody>
                    <a:bodyPr/>
                    <a:lstStyle/>
                    <a:p>
                      <a:pPr algn="ctr">
                        <a:lnSpc>
                          <a:spcPct val="115000"/>
                        </a:lnSpc>
                        <a:spcAft>
                          <a:spcPts val="0"/>
                        </a:spcAft>
                      </a:pPr>
                      <a:r>
                        <a:rPr lang="fr-FR" sz="1000" dirty="0">
                          <a:effectLst/>
                          <a:latin typeface="Calibri" panose="020F0502020204030204" pitchFamily="34" charset="0"/>
                        </a:rPr>
                        <a:t>CHS Saint </a:t>
                      </a:r>
                      <a:r>
                        <a:rPr lang="fr-FR" sz="1000" dirty="0" err="1">
                          <a:effectLst/>
                          <a:latin typeface="Calibri" panose="020F0502020204030204" pitchFamily="34" charset="0"/>
                        </a:rPr>
                        <a:t>Ylie</a:t>
                      </a:r>
                      <a:r>
                        <a:rPr lang="fr-FR" sz="1000" dirty="0">
                          <a:effectLst/>
                          <a:latin typeface="Calibri" panose="020F0502020204030204" pitchFamily="34" charset="0"/>
                        </a:rPr>
                        <a:t>, MDPH, Psychologues (dont psychologue de AIR), psychiatres, Centre de Soins, d’Accompagnement et de Prévention en Addictologie (CSAPA), Centre d’addiction de Champagnole, CAP </a:t>
                      </a:r>
                      <a:r>
                        <a:rPr lang="fr-FR" sz="1000" dirty="0" smtClean="0">
                          <a:effectLst/>
                          <a:latin typeface="Calibri" panose="020F0502020204030204" pitchFamily="34" charset="0"/>
                        </a:rPr>
                        <a:t>Emploi, </a:t>
                      </a:r>
                      <a:r>
                        <a:rPr lang="fr-FR" sz="1000" dirty="0">
                          <a:effectLst/>
                          <a:latin typeface="Calibri" panose="020F0502020204030204" pitchFamily="34" charset="0"/>
                        </a:rPr>
                        <a:t>ASMH.</a:t>
                      </a:r>
                      <a:endParaRPr lang="fr-FR" sz="1000" dirty="0">
                        <a:effectLst/>
                        <a:latin typeface="Calibri" panose="020F0502020204030204" pitchFamily="34" charset="0"/>
                        <a:ea typeface="Times New Roman"/>
                      </a:endParaRPr>
                    </a:p>
                  </a:txBody>
                  <a:tcPr marL="20592" marR="20592" marT="0" marB="0" anchor="ctr">
                    <a:solidFill>
                      <a:schemeClr val="accent1">
                        <a:lumMod val="40000"/>
                        <a:lumOff val="60000"/>
                      </a:schemeClr>
                    </a:solidFill>
                  </a:tcPr>
                </a:tc>
                <a:extLst>
                  <a:ext uri="{0D108BD9-81ED-4DB2-BD59-A6C34878D82A}">
                    <a16:rowId xmlns:a16="http://schemas.microsoft.com/office/drawing/2014/main" val="10004"/>
                  </a:ext>
                </a:extLst>
              </a:tr>
              <a:tr h="497495">
                <a:tc>
                  <a:txBody>
                    <a:bodyPr/>
                    <a:lstStyle/>
                    <a:p>
                      <a:pPr marL="228600">
                        <a:lnSpc>
                          <a:spcPct val="115000"/>
                        </a:lnSpc>
                        <a:spcAft>
                          <a:spcPts val="0"/>
                        </a:spcAft>
                      </a:pPr>
                      <a:r>
                        <a:rPr lang="fr-FR" sz="1000">
                          <a:effectLst/>
                          <a:latin typeface="Calibri" panose="020F0502020204030204" pitchFamily="34" charset="0"/>
                        </a:rPr>
                        <a:t> </a:t>
                      </a:r>
                    </a:p>
                    <a:p>
                      <a:pPr marL="342900" lvl="0" indent="-342900">
                        <a:lnSpc>
                          <a:spcPct val="115000"/>
                        </a:lnSpc>
                        <a:spcAft>
                          <a:spcPts val="0"/>
                        </a:spcAft>
                        <a:buFont typeface="Symbol"/>
                        <a:buChar char="-"/>
                        <a:tabLst>
                          <a:tab pos="228600" algn="l"/>
                        </a:tabLst>
                      </a:pPr>
                      <a:r>
                        <a:rPr lang="fr-FR" sz="1000">
                          <a:effectLst/>
                          <a:latin typeface="Calibri" panose="020F0502020204030204" pitchFamily="34" charset="0"/>
                        </a:rPr>
                        <a:t>Mobilité</a:t>
                      </a:r>
                      <a:endParaRPr lang="fr-FR" sz="1000">
                        <a:effectLst/>
                        <a:latin typeface="Calibri" panose="020F0502020204030204" pitchFamily="34" charset="0"/>
                        <a:ea typeface="Times New Roman"/>
                      </a:endParaRPr>
                    </a:p>
                  </a:txBody>
                  <a:tcPr marL="20592" marR="20592" marT="0" marB="0">
                    <a:solidFill>
                      <a:schemeClr val="accent1">
                        <a:lumMod val="40000"/>
                        <a:lumOff val="60000"/>
                      </a:schemeClr>
                    </a:solidFill>
                  </a:tcPr>
                </a:tc>
                <a:tc>
                  <a:txBody>
                    <a:bodyPr/>
                    <a:lstStyle/>
                    <a:p>
                      <a:pPr algn="ctr">
                        <a:lnSpc>
                          <a:spcPct val="115000"/>
                        </a:lnSpc>
                        <a:spcAft>
                          <a:spcPts val="0"/>
                        </a:spcAft>
                      </a:pPr>
                      <a:r>
                        <a:rPr lang="fr-FR" sz="1000" b="1" dirty="0">
                          <a:solidFill>
                            <a:srgbClr val="C00000"/>
                          </a:solidFill>
                          <a:effectLst/>
                          <a:latin typeface="Calibri" panose="020F0502020204030204" pitchFamily="34" charset="0"/>
                        </a:rPr>
                        <a:t>84</a:t>
                      </a:r>
                      <a:endParaRPr lang="fr-FR" sz="1000" b="1" dirty="0">
                        <a:solidFill>
                          <a:srgbClr val="C00000"/>
                        </a:solidFill>
                        <a:effectLst/>
                        <a:latin typeface="Calibri" panose="020F0502020204030204" pitchFamily="34" charset="0"/>
                        <a:ea typeface="Times New Roman"/>
                      </a:endParaRPr>
                    </a:p>
                  </a:txBody>
                  <a:tcPr marL="20592" marR="20592" marT="0" marB="0" anchor="ctr">
                    <a:solidFill>
                      <a:schemeClr val="accent1">
                        <a:lumMod val="40000"/>
                        <a:lumOff val="60000"/>
                      </a:schemeClr>
                    </a:solidFill>
                  </a:tcPr>
                </a:tc>
                <a:tc>
                  <a:txBody>
                    <a:bodyPr/>
                    <a:lstStyle/>
                    <a:p>
                      <a:pPr algn="ctr">
                        <a:lnSpc>
                          <a:spcPct val="115000"/>
                        </a:lnSpc>
                        <a:spcAft>
                          <a:spcPts val="0"/>
                        </a:spcAft>
                      </a:pPr>
                      <a:r>
                        <a:rPr lang="fr-FR" sz="1000">
                          <a:effectLst/>
                          <a:latin typeface="Calibri" panose="020F0502020204030204" pitchFamily="34" charset="0"/>
                        </a:rPr>
                        <a:t>12</a:t>
                      </a:r>
                      <a:endParaRPr lang="fr-FR" sz="1000">
                        <a:effectLst/>
                        <a:latin typeface="Calibri" panose="020F0502020204030204" pitchFamily="34" charset="0"/>
                        <a:ea typeface="Times New Roman"/>
                      </a:endParaRPr>
                    </a:p>
                  </a:txBody>
                  <a:tcPr marL="20592" marR="20592" marT="0" marB="0" anchor="ctr">
                    <a:solidFill>
                      <a:schemeClr val="accent1">
                        <a:lumMod val="40000"/>
                        <a:lumOff val="60000"/>
                      </a:schemeClr>
                    </a:solidFill>
                  </a:tcPr>
                </a:tc>
                <a:tc>
                  <a:txBody>
                    <a:bodyPr/>
                    <a:lstStyle/>
                    <a:p>
                      <a:pPr algn="ctr">
                        <a:lnSpc>
                          <a:spcPct val="115000"/>
                        </a:lnSpc>
                        <a:spcAft>
                          <a:spcPts val="0"/>
                        </a:spcAft>
                      </a:pPr>
                      <a:r>
                        <a:rPr lang="fr-FR" sz="1000" dirty="0">
                          <a:effectLst/>
                          <a:latin typeface="Calibri" panose="020F0502020204030204" pitchFamily="34" charset="0"/>
                        </a:rPr>
                        <a:t>Auto-écoles de secteur, Maisons Départementales (MDS de secteur), Auto-école sociale de la Maison commune (secteur lédonien), Roue de Secours 39, AIR Mobilité, Préfecture du Jura, Relais d’Accueil et de Services Agate Paysages.</a:t>
                      </a:r>
                      <a:endParaRPr lang="fr-FR" sz="1000" dirty="0">
                        <a:effectLst/>
                        <a:latin typeface="Calibri" panose="020F0502020204030204" pitchFamily="34" charset="0"/>
                        <a:ea typeface="Times New Roman"/>
                      </a:endParaRPr>
                    </a:p>
                  </a:txBody>
                  <a:tcPr marL="20592" marR="20592" marT="0" marB="0" anchor="ctr">
                    <a:solidFill>
                      <a:schemeClr val="accent1">
                        <a:lumMod val="40000"/>
                        <a:lumOff val="60000"/>
                      </a:schemeClr>
                    </a:solidFill>
                  </a:tcPr>
                </a:tc>
                <a:extLst>
                  <a:ext uri="{0D108BD9-81ED-4DB2-BD59-A6C34878D82A}">
                    <a16:rowId xmlns:a16="http://schemas.microsoft.com/office/drawing/2014/main" val="10005"/>
                  </a:ext>
                </a:extLst>
              </a:tr>
              <a:tr h="328354">
                <a:tc>
                  <a:txBody>
                    <a:bodyPr/>
                    <a:lstStyle/>
                    <a:p>
                      <a:pPr marL="228600">
                        <a:lnSpc>
                          <a:spcPct val="115000"/>
                        </a:lnSpc>
                        <a:spcAft>
                          <a:spcPts val="0"/>
                        </a:spcAft>
                      </a:pPr>
                      <a:r>
                        <a:rPr lang="fr-FR" sz="1000">
                          <a:effectLst/>
                          <a:latin typeface="Calibri" panose="020F0502020204030204" pitchFamily="34" charset="0"/>
                        </a:rPr>
                        <a:t> </a:t>
                      </a:r>
                    </a:p>
                    <a:p>
                      <a:pPr marL="342900" lvl="0" indent="-342900">
                        <a:lnSpc>
                          <a:spcPct val="115000"/>
                        </a:lnSpc>
                        <a:spcAft>
                          <a:spcPts val="0"/>
                        </a:spcAft>
                        <a:buFont typeface="Symbol"/>
                        <a:buChar char="-"/>
                        <a:tabLst>
                          <a:tab pos="228600" algn="l"/>
                        </a:tabLst>
                      </a:pPr>
                      <a:r>
                        <a:rPr lang="fr-FR" sz="1000">
                          <a:effectLst/>
                          <a:latin typeface="Calibri" panose="020F0502020204030204" pitchFamily="34" charset="0"/>
                        </a:rPr>
                        <a:t>Illettrisme, alphabétisation</a:t>
                      </a:r>
                      <a:endParaRPr lang="fr-FR" sz="1000">
                        <a:effectLst/>
                        <a:latin typeface="Calibri" panose="020F0502020204030204" pitchFamily="34" charset="0"/>
                        <a:ea typeface="Times New Roman"/>
                      </a:endParaRPr>
                    </a:p>
                  </a:txBody>
                  <a:tcPr marL="20592" marR="20592" marT="0" marB="0">
                    <a:solidFill>
                      <a:schemeClr val="accent1">
                        <a:lumMod val="40000"/>
                        <a:lumOff val="60000"/>
                      </a:schemeClr>
                    </a:solidFill>
                  </a:tcPr>
                </a:tc>
                <a:tc>
                  <a:txBody>
                    <a:bodyPr/>
                    <a:lstStyle/>
                    <a:p>
                      <a:pPr algn="ctr">
                        <a:lnSpc>
                          <a:spcPct val="115000"/>
                        </a:lnSpc>
                        <a:spcAft>
                          <a:spcPts val="0"/>
                        </a:spcAft>
                      </a:pPr>
                      <a:r>
                        <a:rPr lang="fr-FR" sz="1000" dirty="0">
                          <a:effectLst/>
                          <a:latin typeface="Calibri" panose="020F0502020204030204" pitchFamily="34" charset="0"/>
                        </a:rPr>
                        <a:t>12</a:t>
                      </a:r>
                      <a:endParaRPr lang="fr-FR" sz="1000" dirty="0">
                        <a:effectLst/>
                        <a:latin typeface="Calibri" panose="020F0502020204030204" pitchFamily="34" charset="0"/>
                        <a:ea typeface="Times New Roman"/>
                      </a:endParaRPr>
                    </a:p>
                  </a:txBody>
                  <a:tcPr marL="20592" marR="20592" marT="0" marB="0" anchor="ctr">
                    <a:solidFill>
                      <a:schemeClr val="accent1">
                        <a:lumMod val="40000"/>
                        <a:lumOff val="60000"/>
                      </a:schemeClr>
                    </a:solidFill>
                  </a:tcPr>
                </a:tc>
                <a:tc>
                  <a:txBody>
                    <a:bodyPr/>
                    <a:lstStyle/>
                    <a:p>
                      <a:pPr algn="ctr">
                        <a:lnSpc>
                          <a:spcPct val="115000"/>
                        </a:lnSpc>
                        <a:spcAft>
                          <a:spcPts val="0"/>
                        </a:spcAft>
                      </a:pPr>
                      <a:r>
                        <a:rPr lang="fr-FR" sz="1000">
                          <a:effectLst/>
                          <a:latin typeface="Calibri" panose="020F0502020204030204" pitchFamily="34" charset="0"/>
                        </a:rPr>
                        <a:t>0</a:t>
                      </a:r>
                      <a:endParaRPr lang="fr-FR" sz="1000">
                        <a:effectLst/>
                        <a:latin typeface="Calibri" panose="020F0502020204030204" pitchFamily="34" charset="0"/>
                        <a:ea typeface="Times New Roman"/>
                      </a:endParaRPr>
                    </a:p>
                  </a:txBody>
                  <a:tcPr marL="20592" marR="20592" marT="0" marB="0" anchor="ctr">
                    <a:solidFill>
                      <a:schemeClr val="accent1">
                        <a:lumMod val="40000"/>
                        <a:lumOff val="60000"/>
                      </a:schemeClr>
                    </a:solidFill>
                  </a:tcPr>
                </a:tc>
                <a:tc>
                  <a:txBody>
                    <a:bodyPr/>
                    <a:lstStyle/>
                    <a:p>
                      <a:pPr algn="ctr">
                        <a:lnSpc>
                          <a:spcPct val="115000"/>
                        </a:lnSpc>
                        <a:spcAft>
                          <a:spcPts val="0"/>
                        </a:spcAft>
                      </a:pPr>
                      <a:r>
                        <a:rPr lang="fr-FR" sz="1000">
                          <a:effectLst/>
                          <a:latin typeface="Calibri" panose="020F0502020204030204" pitchFamily="34" charset="0"/>
                        </a:rPr>
                        <a:t>GRETA de secteur, centres de formation habilités.</a:t>
                      </a:r>
                      <a:endParaRPr lang="fr-FR" sz="1000">
                        <a:effectLst/>
                        <a:latin typeface="Calibri" panose="020F0502020204030204" pitchFamily="34" charset="0"/>
                        <a:ea typeface="Times New Roman"/>
                      </a:endParaRPr>
                    </a:p>
                  </a:txBody>
                  <a:tcPr marL="20592" marR="20592" marT="0" marB="0" anchor="ctr">
                    <a:solidFill>
                      <a:schemeClr val="accent1">
                        <a:lumMod val="40000"/>
                        <a:lumOff val="60000"/>
                      </a:schemeClr>
                    </a:solidFill>
                  </a:tcPr>
                </a:tc>
                <a:extLst>
                  <a:ext uri="{0D108BD9-81ED-4DB2-BD59-A6C34878D82A}">
                    <a16:rowId xmlns:a16="http://schemas.microsoft.com/office/drawing/2014/main" val="10006"/>
                  </a:ext>
                </a:extLst>
              </a:tr>
              <a:tr h="497495">
                <a:tc>
                  <a:txBody>
                    <a:bodyPr/>
                    <a:lstStyle/>
                    <a:p>
                      <a:pPr marL="228600">
                        <a:lnSpc>
                          <a:spcPct val="115000"/>
                        </a:lnSpc>
                        <a:spcAft>
                          <a:spcPts val="0"/>
                        </a:spcAft>
                      </a:pPr>
                      <a:r>
                        <a:rPr lang="fr-FR" sz="1000">
                          <a:effectLst/>
                          <a:latin typeface="Calibri" panose="020F0502020204030204" pitchFamily="34" charset="0"/>
                        </a:rPr>
                        <a:t> </a:t>
                      </a:r>
                    </a:p>
                    <a:p>
                      <a:pPr marL="342900" lvl="0" indent="-342900">
                        <a:lnSpc>
                          <a:spcPct val="115000"/>
                        </a:lnSpc>
                        <a:spcAft>
                          <a:spcPts val="0"/>
                        </a:spcAft>
                        <a:buFont typeface="Symbol"/>
                        <a:buChar char="-"/>
                        <a:tabLst>
                          <a:tab pos="228600" algn="l"/>
                        </a:tabLst>
                      </a:pPr>
                      <a:r>
                        <a:rPr lang="fr-FR" sz="1000">
                          <a:effectLst/>
                          <a:latin typeface="Calibri" panose="020F0502020204030204" pitchFamily="34" charset="0"/>
                        </a:rPr>
                        <a:t>Surendettement, difficultés financières</a:t>
                      </a:r>
                      <a:endParaRPr lang="fr-FR" sz="1000">
                        <a:effectLst/>
                        <a:latin typeface="Calibri" panose="020F0502020204030204" pitchFamily="34" charset="0"/>
                        <a:ea typeface="Times New Roman"/>
                      </a:endParaRPr>
                    </a:p>
                  </a:txBody>
                  <a:tcPr marL="20592" marR="20592" marT="0" marB="0">
                    <a:solidFill>
                      <a:schemeClr val="accent1">
                        <a:lumMod val="40000"/>
                        <a:lumOff val="60000"/>
                      </a:schemeClr>
                    </a:solidFill>
                  </a:tcPr>
                </a:tc>
                <a:tc>
                  <a:txBody>
                    <a:bodyPr/>
                    <a:lstStyle/>
                    <a:p>
                      <a:pPr algn="ctr">
                        <a:lnSpc>
                          <a:spcPct val="115000"/>
                        </a:lnSpc>
                        <a:spcAft>
                          <a:spcPts val="0"/>
                        </a:spcAft>
                      </a:pPr>
                      <a:r>
                        <a:rPr lang="fr-FR" sz="1000" b="1" dirty="0">
                          <a:solidFill>
                            <a:srgbClr val="C00000"/>
                          </a:solidFill>
                          <a:effectLst/>
                          <a:latin typeface="Calibri" panose="020F0502020204030204" pitchFamily="34" charset="0"/>
                        </a:rPr>
                        <a:t>104</a:t>
                      </a:r>
                      <a:endParaRPr lang="fr-FR" sz="1000" b="1" dirty="0">
                        <a:solidFill>
                          <a:srgbClr val="C00000"/>
                        </a:solidFill>
                        <a:effectLst/>
                        <a:latin typeface="Calibri" panose="020F0502020204030204" pitchFamily="34" charset="0"/>
                        <a:ea typeface="Times New Roman"/>
                      </a:endParaRPr>
                    </a:p>
                  </a:txBody>
                  <a:tcPr marL="20592" marR="20592" marT="0" marB="0" anchor="ctr">
                    <a:solidFill>
                      <a:schemeClr val="accent1">
                        <a:lumMod val="40000"/>
                        <a:lumOff val="60000"/>
                      </a:schemeClr>
                    </a:solidFill>
                  </a:tcPr>
                </a:tc>
                <a:tc>
                  <a:txBody>
                    <a:bodyPr/>
                    <a:lstStyle/>
                    <a:p>
                      <a:pPr algn="ctr">
                        <a:lnSpc>
                          <a:spcPct val="115000"/>
                        </a:lnSpc>
                        <a:spcAft>
                          <a:spcPts val="0"/>
                        </a:spcAft>
                      </a:pPr>
                      <a:r>
                        <a:rPr lang="fr-FR" sz="1000">
                          <a:effectLst/>
                          <a:latin typeface="Calibri" panose="020F0502020204030204" pitchFamily="34" charset="0"/>
                        </a:rPr>
                        <a:t>14</a:t>
                      </a:r>
                      <a:endParaRPr lang="fr-FR" sz="1000">
                        <a:effectLst/>
                        <a:latin typeface="Calibri" panose="020F0502020204030204" pitchFamily="34" charset="0"/>
                        <a:ea typeface="Times New Roman"/>
                      </a:endParaRPr>
                    </a:p>
                  </a:txBody>
                  <a:tcPr marL="20592" marR="20592" marT="0" marB="0" anchor="ctr">
                    <a:solidFill>
                      <a:schemeClr val="accent1">
                        <a:lumMod val="40000"/>
                        <a:lumOff val="60000"/>
                      </a:schemeClr>
                    </a:solidFill>
                  </a:tcPr>
                </a:tc>
                <a:tc>
                  <a:txBody>
                    <a:bodyPr/>
                    <a:lstStyle/>
                    <a:p>
                      <a:pPr algn="ctr">
                        <a:lnSpc>
                          <a:spcPct val="115000"/>
                        </a:lnSpc>
                        <a:spcAft>
                          <a:spcPts val="0"/>
                        </a:spcAft>
                      </a:pPr>
                      <a:r>
                        <a:rPr lang="fr-FR" sz="1000">
                          <a:effectLst/>
                          <a:latin typeface="Calibri" panose="020F0502020204030204" pitchFamily="34" charset="0"/>
                        </a:rPr>
                        <a:t>Maisons Départementales (MDS de secteur), Conseil Départemental du Jura, banques, Missions Locales, Pôle Emploi de secteur, CAF du Jura, Centres Communaux d’Action Sociale du Jura.</a:t>
                      </a:r>
                      <a:endParaRPr lang="fr-FR" sz="1000">
                        <a:effectLst/>
                        <a:latin typeface="Calibri" panose="020F0502020204030204" pitchFamily="34" charset="0"/>
                        <a:ea typeface="Times New Roman"/>
                      </a:endParaRPr>
                    </a:p>
                  </a:txBody>
                  <a:tcPr marL="20592" marR="20592" marT="0" marB="0" anchor="ctr">
                    <a:solidFill>
                      <a:schemeClr val="accent1">
                        <a:lumMod val="40000"/>
                        <a:lumOff val="60000"/>
                      </a:schemeClr>
                    </a:solidFill>
                  </a:tcPr>
                </a:tc>
                <a:extLst>
                  <a:ext uri="{0D108BD9-81ED-4DB2-BD59-A6C34878D82A}">
                    <a16:rowId xmlns:a16="http://schemas.microsoft.com/office/drawing/2014/main" val="10007"/>
                  </a:ext>
                </a:extLst>
              </a:tr>
              <a:tr h="577396">
                <a:tc>
                  <a:txBody>
                    <a:bodyPr/>
                    <a:lstStyle/>
                    <a:p>
                      <a:pPr marL="228600">
                        <a:lnSpc>
                          <a:spcPct val="115000"/>
                        </a:lnSpc>
                        <a:spcAft>
                          <a:spcPts val="0"/>
                        </a:spcAft>
                      </a:pPr>
                      <a:r>
                        <a:rPr lang="fr-FR" sz="1000">
                          <a:effectLst/>
                          <a:latin typeface="Calibri" panose="020F0502020204030204" pitchFamily="34" charset="0"/>
                        </a:rPr>
                        <a:t> </a:t>
                      </a:r>
                    </a:p>
                    <a:p>
                      <a:pPr marL="342900" lvl="0" indent="-342900">
                        <a:lnSpc>
                          <a:spcPct val="115000"/>
                        </a:lnSpc>
                        <a:spcAft>
                          <a:spcPts val="0"/>
                        </a:spcAft>
                        <a:buFont typeface="Symbol"/>
                        <a:buChar char="-"/>
                        <a:tabLst>
                          <a:tab pos="228600" algn="l"/>
                        </a:tabLst>
                      </a:pPr>
                      <a:r>
                        <a:rPr lang="fr-FR" sz="1000">
                          <a:effectLst/>
                          <a:latin typeface="Calibri" panose="020F0502020204030204" pitchFamily="34" charset="0"/>
                        </a:rPr>
                        <a:t>Citoyenneté (Démarches administratives, autonomie, accès aux droits)</a:t>
                      </a:r>
                      <a:endParaRPr lang="fr-FR" sz="1000">
                        <a:effectLst/>
                        <a:latin typeface="Calibri" panose="020F0502020204030204" pitchFamily="34" charset="0"/>
                        <a:ea typeface="Times New Roman"/>
                      </a:endParaRPr>
                    </a:p>
                  </a:txBody>
                  <a:tcPr marL="20592" marR="20592" marT="0" marB="0">
                    <a:solidFill>
                      <a:schemeClr val="accent1">
                        <a:lumMod val="40000"/>
                        <a:lumOff val="60000"/>
                      </a:schemeClr>
                    </a:solidFill>
                  </a:tcPr>
                </a:tc>
                <a:tc>
                  <a:txBody>
                    <a:bodyPr/>
                    <a:lstStyle/>
                    <a:p>
                      <a:pPr algn="ctr">
                        <a:lnSpc>
                          <a:spcPct val="115000"/>
                        </a:lnSpc>
                        <a:spcAft>
                          <a:spcPts val="0"/>
                        </a:spcAft>
                      </a:pPr>
                      <a:r>
                        <a:rPr lang="fr-FR" sz="1000" b="1" dirty="0">
                          <a:solidFill>
                            <a:srgbClr val="C00000"/>
                          </a:solidFill>
                          <a:effectLst/>
                          <a:latin typeface="Calibri" panose="020F0502020204030204" pitchFamily="34" charset="0"/>
                        </a:rPr>
                        <a:t>148</a:t>
                      </a:r>
                      <a:endParaRPr lang="fr-FR" sz="1000" b="1" dirty="0">
                        <a:solidFill>
                          <a:srgbClr val="C00000"/>
                        </a:solidFill>
                        <a:effectLst/>
                        <a:latin typeface="Calibri" panose="020F0502020204030204" pitchFamily="34" charset="0"/>
                        <a:ea typeface="Times New Roman"/>
                      </a:endParaRPr>
                    </a:p>
                  </a:txBody>
                  <a:tcPr marL="20592" marR="20592" marT="0" marB="0" anchor="ctr">
                    <a:solidFill>
                      <a:schemeClr val="accent1">
                        <a:lumMod val="40000"/>
                        <a:lumOff val="60000"/>
                      </a:schemeClr>
                    </a:solidFill>
                  </a:tcPr>
                </a:tc>
                <a:tc>
                  <a:txBody>
                    <a:bodyPr/>
                    <a:lstStyle/>
                    <a:p>
                      <a:pPr algn="ctr">
                        <a:lnSpc>
                          <a:spcPct val="115000"/>
                        </a:lnSpc>
                        <a:spcAft>
                          <a:spcPts val="0"/>
                        </a:spcAft>
                      </a:pPr>
                      <a:r>
                        <a:rPr lang="fr-FR" sz="1000">
                          <a:effectLst/>
                          <a:latin typeface="Calibri" panose="020F0502020204030204" pitchFamily="34" charset="0"/>
                        </a:rPr>
                        <a:t>23</a:t>
                      </a:r>
                      <a:endParaRPr lang="fr-FR" sz="1000">
                        <a:effectLst/>
                        <a:latin typeface="Calibri" panose="020F0502020204030204" pitchFamily="34" charset="0"/>
                        <a:ea typeface="Times New Roman"/>
                      </a:endParaRPr>
                    </a:p>
                  </a:txBody>
                  <a:tcPr marL="20592" marR="20592" marT="0" marB="0" anchor="ctr">
                    <a:solidFill>
                      <a:schemeClr val="accent1">
                        <a:lumMod val="40000"/>
                        <a:lumOff val="60000"/>
                      </a:schemeClr>
                    </a:solidFill>
                  </a:tcPr>
                </a:tc>
                <a:tc>
                  <a:txBody>
                    <a:bodyPr/>
                    <a:lstStyle/>
                    <a:p>
                      <a:pPr algn="ctr">
                        <a:lnSpc>
                          <a:spcPct val="115000"/>
                        </a:lnSpc>
                        <a:spcAft>
                          <a:spcPts val="0"/>
                        </a:spcAft>
                      </a:pPr>
                      <a:r>
                        <a:rPr lang="fr-FR" sz="1000" dirty="0">
                          <a:effectLst/>
                          <a:latin typeface="Calibri" panose="020F0502020204030204" pitchFamily="34" charset="0"/>
                        </a:rPr>
                        <a:t>Maisons Départementales (MDS de secteur), Conseil Départemental du Jura, CARSAT, Centres Communaux d’Action Sociale du Jura, Préfecture, Croix Rouge Française, CAF du Jura, organismes d’assurance, Relais d’Accueil et de Services Agate Paysages.</a:t>
                      </a:r>
                      <a:endParaRPr lang="fr-FR" sz="1000" dirty="0">
                        <a:effectLst/>
                        <a:latin typeface="Calibri" panose="020F0502020204030204" pitchFamily="34" charset="0"/>
                        <a:ea typeface="Times New Roman"/>
                      </a:endParaRPr>
                    </a:p>
                  </a:txBody>
                  <a:tcPr marL="20592" marR="20592" marT="0" marB="0" anchor="ctr">
                    <a:solidFill>
                      <a:schemeClr val="accent1">
                        <a:lumMod val="40000"/>
                        <a:lumOff val="60000"/>
                      </a:schemeClr>
                    </a:solidFill>
                  </a:tcPr>
                </a:tc>
                <a:extLst>
                  <a:ext uri="{0D108BD9-81ED-4DB2-BD59-A6C34878D82A}">
                    <a16:rowId xmlns:a16="http://schemas.microsoft.com/office/drawing/2014/main" val="10008"/>
                  </a:ext>
                </a:extLst>
              </a:tr>
              <a:tr h="328354">
                <a:tc>
                  <a:txBody>
                    <a:bodyPr/>
                    <a:lstStyle/>
                    <a:p>
                      <a:pPr marL="228600">
                        <a:lnSpc>
                          <a:spcPct val="115000"/>
                        </a:lnSpc>
                        <a:spcAft>
                          <a:spcPts val="0"/>
                        </a:spcAft>
                      </a:pPr>
                      <a:r>
                        <a:rPr lang="fr-FR" sz="1000">
                          <a:effectLst/>
                          <a:latin typeface="Calibri" panose="020F0502020204030204" pitchFamily="34" charset="0"/>
                        </a:rPr>
                        <a:t> </a:t>
                      </a:r>
                    </a:p>
                    <a:p>
                      <a:pPr marL="342900" lvl="0" indent="-342900">
                        <a:lnSpc>
                          <a:spcPct val="115000"/>
                        </a:lnSpc>
                        <a:spcAft>
                          <a:spcPts val="0"/>
                        </a:spcAft>
                        <a:buFont typeface="Symbol"/>
                        <a:buChar char="-"/>
                        <a:tabLst>
                          <a:tab pos="228600" algn="l"/>
                        </a:tabLst>
                      </a:pPr>
                      <a:r>
                        <a:rPr lang="fr-FR" sz="1000">
                          <a:effectLst/>
                          <a:latin typeface="Calibri" panose="020F0502020204030204" pitchFamily="34" charset="0"/>
                        </a:rPr>
                        <a:t>Garde d’enfants</a:t>
                      </a:r>
                      <a:endParaRPr lang="fr-FR" sz="1000">
                        <a:effectLst/>
                        <a:latin typeface="Calibri" panose="020F0502020204030204" pitchFamily="34" charset="0"/>
                        <a:ea typeface="Times New Roman"/>
                      </a:endParaRPr>
                    </a:p>
                  </a:txBody>
                  <a:tcPr marL="20592" marR="20592" marT="0" marB="0">
                    <a:solidFill>
                      <a:schemeClr val="accent1">
                        <a:lumMod val="40000"/>
                        <a:lumOff val="60000"/>
                      </a:schemeClr>
                    </a:solidFill>
                  </a:tcPr>
                </a:tc>
                <a:tc>
                  <a:txBody>
                    <a:bodyPr/>
                    <a:lstStyle/>
                    <a:p>
                      <a:pPr algn="ctr">
                        <a:lnSpc>
                          <a:spcPct val="115000"/>
                        </a:lnSpc>
                        <a:spcAft>
                          <a:spcPts val="0"/>
                        </a:spcAft>
                      </a:pPr>
                      <a:r>
                        <a:rPr lang="fr-FR" sz="1000">
                          <a:effectLst/>
                          <a:latin typeface="Calibri" panose="020F0502020204030204" pitchFamily="34" charset="0"/>
                        </a:rPr>
                        <a:t>25</a:t>
                      </a:r>
                      <a:endParaRPr lang="fr-FR" sz="1000">
                        <a:effectLst/>
                        <a:latin typeface="Calibri" panose="020F0502020204030204" pitchFamily="34" charset="0"/>
                        <a:ea typeface="Times New Roman"/>
                      </a:endParaRPr>
                    </a:p>
                  </a:txBody>
                  <a:tcPr marL="20592" marR="20592" marT="0" marB="0" anchor="ctr">
                    <a:solidFill>
                      <a:schemeClr val="accent1">
                        <a:lumMod val="40000"/>
                        <a:lumOff val="60000"/>
                      </a:schemeClr>
                    </a:solidFill>
                  </a:tcPr>
                </a:tc>
                <a:tc>
                  <a:txBody>
                    <a:bodyPr/>
                    <a:lstStyle/>
                    <a:p>
                      <a:pPr algn="ctr">
                        <a:lnSpc>
                          <a:spcPct val="115000"/>
                        </a:lnSpc>
                        <a:spcAft>
                          <a:spcPts val="0"/>
                        </a:spcAft>
                      </a:pPr>
                      <a:r>
                        <a:rPr lang="fr-FR" sz="1000">
                          <a:effectLst/>
                          <a:latin typeface="Calibri" panose="020F0502020204030204" pitchFamily="34" charset="0"/>
                        </a:rPr>
                        <a:t>8</a:t>
                      </a:r>
                      <a:endParaRPr lang="fr-FR" sz="1000">
                        <a:effectLst/>
                        <a:latin typeface="Calibri" panose="020F0502020204030204" pitchFamily="34" charset="0"/>
                        <a:ea typeface="Times New Roman"/>
                      </a:endParaRPr>
                    </a:p>
                  </a:txBody>
                  <a:tcPr marL="20592" marR="20592" marT="0" marB="0" anchor="ctr">
                    <a:solidFill>
                      <a:schemeClr val="accent1">
                        <a:lumMod val="40000"/>
                        <a:lumOff val="60000"/>
                      </a:schemeClr>
                    </a:solidFill>
                  </a:tcPr>
                </a:tc>
                <a:tc>
                  <a:txBody>
                    <a:bodyPr/>
                    <a:lstStyle/>
                    <a:p>
                      <a:pPr algn="ctr">
                        <a:lnSpc>
                          <a:spcPct val="115000"/>
                        </a:lnSpc>
                        <a:spcAft>
                          <a:spcPts val="0"/>
                        </a:spcAft>
                      </a:pPr>
                      <a:r>
                        <a:rPr lang="fr-FR" sz="1000">
                          <a:effectLst/>
                          <a:latin typeface="Calibri" panose="020F0502020204030204" pitchFamily="34" charset="0"/>
                        </a:rPr>
                        <a:t>Tempo</a:t>
                      </a:r>
                      <a:endParaRPr lang="fr-FR" sz="1000">
                        <a:effectLst/>
                        <a:latin typeface="Calibri" panose="020F0502020204030204" pitchFamily="34" charset="0"/>
                        <a:ea typeface="Times New Roman"/>
                      </a:endParaRPr>
                    </a:p>
                  </a:txBody>
                  <a:tcPr marL="20592" marR="20592" marT="0" marB="0" anchor="ctr">
                    <a:solidFill>
                      <a:schemeClr val="accent1">
                        <a:lumMod val="40000"/>
                        <a:lumOff val="60000"/>
                      </a:schemeClr>
                    </a:solidFill>
                  </a:tcPr>
                </a:tc>
                <a:extLst>
                  <a:ext uri="{0D108BD9-81ED-4DB2-BD59-A6C34878D82A}">
                    <a16:rowId xmlns:a16="http://schemas.microsoft.com/office/drawing/2014/main" val="10009"/>
                  </a:ext>
                </a:extLst>
              </a:tr>
              <a:tr h="328354">
                <a:tc>
                  <a:txBody>
                    <a:bodyPr/>
                    <a:lstStyle/>
                    <a:p>
                      <a:pPr marL="228600">
                        <a:lnSpc>
                          <a:spcPct val="115000"/>
                        </a:lnSpc>
                        <a:spcAft>
                          <a:spcPts val="0"/>
                        </a:spcAft>
                      </a:pPr>
                      <a:r>
                        <a:rPr lang="fr-FR" sz="1000">
                          <a:effectLst/>
                          <a:latin typeface="Calibri" panose="020F0502020204030204" pitchFamily="34" charset="0"/>
                        </a:rPr>
                        <a:t> </a:t>
                      </a:r>
                    </a:p>
                    <a:p>
                      <a:pPr marL="342900" lvl="0" indent="-342900">
                        <a:lnSpc>
                          <a:spcPct val="115000"/>
                        </a:lnSpc>
                        <a:spcAft>
                          <a:spcPts val="0"/>
                        </a:spcAft>
                        <a:buFont typeface="Symbol"/>
                        <a:buChar char="-"/>
                        <a:tabLst>
                          <a:tab pos="228600" algn="l"/>
                        </a:tabLst>
                      </a:pPr>
                      <a:r>
                        <a:rPr lang="fr-FR" sz="1000">
                          <a:effectLst/>
                          <a:latin typeface="Calibri" panose="020F0502020204030204" pitchFamily="34" charset="0"/>
                        </a:rPr>
                        <a:t>Autre préciser : </a:t>
                      </a:r>
                      <a:r>
                        <a:rPr lang="fr-FR" sz="1000" cap="small">
                          <a:effectLst/>
                          <a:latin typeface="Calibri" panose="020F0502020204030204" pitchFamily="34" charset="0"/>
                        </a:rPr>
                        <a:t>Justice, Famille</a:t>
                      </a:r>
                      <a:endParaRPr lang="fr-FR" sz="1000">
                        <a:effectLst/>
                        <a:latin typeface="Calibri" panose="020F0502020204030204" pitchFamily="34" charset="0"/>
                        <a:ea typeface="Times New Roman"/>
                      </a:endParaRPr>
                    </a:p>
                  </a:txBody>
                  <a:tcPr marL="20592" marR="20592" marT="0" marB="0">
                    <a:solidFill>
                      <a:schemeClr val="accent1">
                        <a:lumMod val="40000"/>
                        <a:lumOff val="60000"/>
                      </a:schemeClr>
                    </a:solidFill>
                  </a:tcPr>
                </a:tc>
                <a:tc>
                  <a:txBody>
                    <a:bodyPr/>
                    <a:lstStyle/>
                    <a:p>
                      <a:pPr algn="ctr">
                        <a:lnSpc>
                          <a:spcPct val="115000"/>
                        </a:lnSpc>
                        <a:spcAft>
                          <a:spcPts val="0"/>
                        </a:spcAft>
                      </a:pPr>
                      <a:r>
                        <a:rPr lang="fr-FR" sz="1000">
                          <a:effectLst/>
                          <a:latin typeface="Calibri" panose="020F0502020204030204" pitchFamily="34" charset="0"/>
                        </a:rPr>
                        <a:t>7</a:t>
                      </a:r>
                      <a:endParaRPr lang="fr-FR" sz="1000">
                        <a:effectLst/>
                        <a:latin typeface="Calibri" panose="020F0502020204030204" pitchFamily="34" charset="0"/>
                        <a:ea typeface="Times New Roman"/>
                      </a:endParaRPr>
                    </a:p>
                  </a:txBody>
                  <a:tcPr marL="20592" marR="20592" marT="0" marB="0" anchor="ctr">
                    <a:solidFill>
                      <a:schemeClr val="accent1">
                        <a:lumMod val="40000"/>
                        <a:lumOff val="60000"/>
                      </a:schemeClr>
                    </a:solidFill>
                  </a:tcPr>
                </a:tc>
                <a:tc>
                  <a:txBody>
                    <a:bodyPr/>
                    <a:lstStyle/>
                    <a:p>
                      <a:pPr algn="ctr">
                        <a:lnSpc>
                          <a:spcPct val="115000"/>
                        </a:lnSpc>
                        <a:spcAft>
                          <a:spcPts val="0"/>
                        </a:spcAft>
                      </a:pPr>
                      <a:r>
                        <a:rPr lang="fr-FR" sz="1000">
                          <a:effectLst/>
                          <a:latin typeface="Calibri" panose="020F0502020204030204" pitchFamily="34" charset="0"/>
                        </a:rPr>
                        <a:t>1</a:t>
                      </a:r>
                      <a:endParaRPr lang="fr-FR" sz="1000">
                        <a:effectLst/>
                        <a:latin typeface="Calibri" panose="020F0502020204030204" pitchFamily="34" charset="0"/>
                        <a:ea typeface="Times New Roman"/>
                      </a:endParaRPr>
                    </a:p>
                  </a:txBody>
                  <a:tcPr marL="20592" marR="20592" marT="0" marB="0" anchor="ctr">
                    <a:solidFill>
                      <a:schemeClr val="accent1">
                        <a:lumMod val="40000"/>
                        <a:lumOff val="60000"/>
                      </a:schemeClr>
                    </a:solidFill>
                  </a:tcPr>
                </a:tc>
                <a:tc>
                  <a:txBody>
                    <a:bodyPr/>
                    <a:lstStyle/>
                    <a:p>
                      <a:pPr algn="ctr">
                        <a:lnSpc>
                          <a:spcPct val="115000"/>
                        </a:lnSpc>
                        <a:spcAft>
                          <a:spcPts val="0"/>
                        </a:spcAft>
                      </a:pPr>
                      <a:r>
                        <a:rPr lang="fr-FR" sz="1000">
                          <a:effectLst/>
                          <a:latin typeface="Calibri" panose="020F0502020204030204" pitchFamily="34" charset="0"/>
                        </a:rPr>
                        <a:t>Services Pénitentiaires d'Insertion et de Probation (SPIP), UDAF 39, Centre de Protection Maternelle et Infantile (PMI) Jura</a:t>
                      </a:r>
                      <a:endParaRPr lang="fr-FR" sz="1000">
                        <a:effectLst/>
                        <a:latin typeface="Calibri" panose="020F0502020204030204" pitchFamily="34" charset="0"/>
                        <a:ea typeface="Times New Roman"/>
                      </a:endParaRPr>
                    </a:p>
                  </a:txBody>
                  <a:tcPr marL="20592" marR="20592" marT="0" marB="0" anchor="ctr">
                    <a:solidFill>
                      <a:schemeClr val="accent1">
                        <a:lumMod val="40000"/>
                        <a:lumOff val="60000"/>
                      </a:schemeClr>
                    </a:solidFill>
                  </a:tcPr>
                </a:tc>
                <a:extLst>
                  <a:ext uri="{0D108BD9-81ED-4DB2-BD59-A6C34878D82A}">
                    <a16:rowId xmlns:a16="http://schemas.microsoft.com/office/drawing/2014/main" val="10010"/>
                  </a:ext>
                </a:extLst>
              </a:tr>
              <a:tr h="366873">
                <a:tc>
                  <a:txBody>
                    <a:bodyPr/>
                    <a:lstStyle/>
                    <a:p>
                      <a:pPr>
                        <a:lnSpc>
                          <a:spcPct val="115000"/>
                        </a:lnSpc>
                        <a:spcAft>
                          <a:spcPts val="0"/>
                        </a:spcAft>
                      </a:pPr>
                      <a:r>
                        <a:rPr lang="fr-FR" sz="1000" b="1" dirty="0" smtClean="0">
                          <a:solidFill>
                            <a:srgbClr val="C00000"/>
                          </a:solidFill>
                          <a:effectLst/>
                          <a:latin typeface="Calibri" panose="020F0502020204030204" pitchFamily="34" charset="0"/>
                        </a:rPr>
                        <a:t>Total </a:t>
                      </a:r>
                      <a:r>
                        <a:rPr lang="fr-FR" sz="1000" b="1" dirty="0">
                          <a:solidFill>
                            <a:srgbClr val="C00000"/>
                          </a:solidFill>
                          <a:effectLst/>
                          <a:latin typeface="Calibri" panose="020F0502020204030204" pitchFamily="34" charset="0"/>
                        </a:rPr>
                        <a:t>actions d’accompagnement </a:t>
                      </a:r>
                      <a:r>
                        <a:rPr lang="fr-FR" sz="1000" b="1" dirty="0" smtClean="0">
                          <a:solidFill>
                            <a:srgbClr val="C00000"/>
                          </a:solidFill>
                          <a:effectLst/>
                          <a:latin typeface="Calibri" panose="020F0502020204030204" pitchFamily="34" charset="0"/>
                        </a:rPr>
                        <a:t>social</a:t>
                      </a:r>
                      <a:endParaRPr lang="fr-FR" sz="1000" b="1" dirty="0">
                        <a:solidFill>
                          <a:srgbClr val="C00000"/>
                        </a:solidFill>
                        <a:effectLst/>
                        <a:latin typeface="Calibri" panose="020F0502020204030204" pitchFamily="34" charset="0"/>
                      </a:endParaRPr>
                    </a:p>
                    <a:p>
                      <a:pPr>
                        <a:lnSpc>
                          <a:spcPct val="115000"/>
                        </a:lnSpc>
                        <a:spcAft>
                          <a:spcPts val="0"/>
                        </a:spcAft>
                      </a:pPr>
                      <a:r>
                        <a:rPr lang="fr-FR" sz="1000" dirty="0">
                          <a:effectLst/>
                          <a:latin typeface="Calibri" panose="020F0502020204030204" pitchFamily="34" charset="0"/>
                        </a:rPr>
                        <a:t>Nombre total de salariés accompagnés en 2015</a:t>
                      </a:r>
                      <a:endParaRPr lang="fr-FR" sz="1000" dirty="0">
                        <a:effectLst/>
                        <a:latin typeface="Calibri" panose="020F0502020204030204" pitchFamily="34" charset="0"/>
                        <a:ea typeface="Times New Roman"/>
                      </a:endParaRPr>
                    </a:p>
                  </a:txBody>
                  <a:tcPr marL="20592" marR="20592" marT="0" marB="0">
                    <a:solidFill>
                      <a:schemeClr val="accent1">
                        <a:lumMod val="40000"/>
                        <a:lumOff val="60000"/>
                      </a:schemeClr>
                    </a:solidFill>
                  </a:tcPr>
                </a:tc>
                <a:tc>
                  <a:txBody>
                    <a:bodyPr/>
                    <a:lstStyle/>
                    <a:p>
                      <a:pPr algn="ctr">
                        <a:lnSpc>
                          <a:spcPct val="115000"/>
                        </a:lnSpc>
                        <a:spcAft>
                          <a:spcPts val="0"/>
                        </a:spcAft>
                      </a:pPr>
                      <a:r>
                        <a:rPr lang="fr-FR" sz="1000" b="1" dirty="0" smtClean="0">
                          <a:solidFill>
                            <a:srgbClr val="C00000"/>
                          </a:solidFill>
                          <a:effectLst/>
                          <a:latin typeface="Calibri" panose="020F0502020204030204" pitchFamily="34" charset="0"/>
                        </a:rPr>
                        <a:t>545</a:t>
                      </a:r>
                      <a:endParaRPr lang="fr-FR" sz="1000" b="1" dirty="0">
                        <a:solidFill>
                          <a:srgbClr val="C00000"/>
                        </a:solidFill>
                        <a:effectLst/>
                        <a:latin typeface="Calibri" panose="020F0502020204030204" pitchFamily="34" charset="0"/>
                      </a:endParaRPr>
                    </a:p>
                    <a:p>
                      <a:pPr algn="ctr">
                        <a:lnSpc>
                          <a:spcPct val="115000"/>
                        </a:lnSpc>
                        <a:spcAft>
                          <a:spcPts val="0"/>
                        </a:spcAft>
                      </a:pPr>
                      <a:r>
                        <a:rPr lang="fr-FR" sz="1000" dirty="0">
                          <a:effectLst/>
                          <a:latin typeface="Calibri" panose="020F0502020204030204" pitchFamily="34" charset="0"/>
                        </a:rPr>
                        <a:t>170</a:t>
                      </a:r>
                      <a:endParaRPr lang="fr-FR" sz="1000" dirty="0">
                        <a:effectLst/>
                        <a:latin typeface="Calibri" panose="020F0502020204030204" pitchFamily="34" charset="0"/>
                        <a:ea typeface="Times New Roman"/>
                      </a:endParaRPr>
                    </a:p>
                  </a:txBody>
                  <a:tcPr marL="20592" marR="20592" marT="0" marB="0" anchor="ctr">
                    <a:solidFill>
                      <a:schemeClr val="accent1">
                        <a:lumMod val="40000"/>
                        <a:lumOff val="60000"/>
                      </a:schemeClr>
                    </a:solidFill>
                  </a:tcPr>
                </a:tc>
                <a:tc>
                  <a:txBody>
                    <a:bodyPr/>
                    <a:lstStyle/>
                    <a:p>
                      <a:pPr algn="ctr">
                        <a:lnSpc>
                          <a:spcPct val="115000"/>
                        </a:lnSpc>
                        <a:spcAft>
                          <a:spcPts val="0"/>
                        </a:spcAft>
                      </a:pPr>
                      <a:r>
                        <a:rPr lang="fr-FR" sz="1000" dirty="0" smtClean="0">
                          <a:effectLst/>
                          <a:latin typeface="Calibri" panose="020F0502020204030204" pitchFamily="34" charset="0"/>
                        </a:rPr>
                        <a:t>82</a:t>
                      </a:r>
                      <a:endParaRPr lang="fr-FR" sz="1000" dirty="0">
                        <a:effectLst/>
                        <a:latin typeface="Calibri" panose="020F0502020204030204" pitchFamily="34" charset="0"/>
                      </a:endParaRPr>
                    </a:p>
                    <a:p>
                      <a:pPr algn="ctr">
                        <a:lnSpc>
                          <a:spcPct val="115000"/>
                        </a:lnSpc>
                        <a:spcAft>
                          <a:spcPts val="0"/>
                        </a:spcAft>
                      </a:pPr>
                      <a:r>
                        <a:rPr lang="fr-FR" sz="1000" dirty="0">
                          <a:effectLst/>
                          <a:latin typeface="Calibri" panose="020F0502020204030204" pitchFamily="34" charset="0"/>
                        </a:rPr>
                        <a:t>28</a:t>
                      </a:r>
                      <a:endParaRPr lang="fr-FR" sz="1000" dirty="0">
                        <a:effectLst/>
                        <a:latin typeface="Calibri" panose="020F0502020204030204" pitchFamily="34" charset="0"/>
                        <a:ea typeface="Times New Roman"/>
                      </a:endParaRPr>
                    </a:p>
                  </a:txBody>
                  <a:tcPr marL="20592" marR="20592" marT="0" marB="0" anchor="ctr">
                    <a:solidFill>
                      <a:schemeClr val="accent1">
                        <a:lumMod val="40000"/>
                        <a:lumOff val="60000"/>
                      </a:schemeClr>
                    </a:solidFill>
                  </a:tcPr>
                </a:tc>
                <a:tc>
                  <a:txBody>
                    <a:bodyPr/>
                    <a:lstStyle/>
                    <a:p>
                      <a:pPr algn="ctr">
                        <a:lnSpc>
                          <a:spcPct val="115000"/>
                        </a:lnSpc>
                        <a:spcAft>
                          <a:spcPts val="0"/>
                        </a:spcAft>
                      </a:pPr>
                      <a:r>
                        <a:rPr lang="fr-FR" sz="1000" dirty="0">
                          <a:effectLst/>
                          <a:latin typeface="Calibri" panose="020F0502020204030204" pitchFamily="34" charset="0"/>
                        </a:rPr>
                        <a:t> </a:t>
                      </a:r>
                      <a:endParaRPr lang="fr-FR" sz="1000" dirty="0">
                        <a:effectLst/>
                        <a:latin typeface="Calibri" panose="020F0502020204030204" pitchFamily="34" charset="0"/>
                        <a:ea typeface="Times New Roman"/>
                      </a:endParaRPr>
                    </a:p>
                  </a:txBody>
                  <a:tcPr marL="20592" marR="20592" marT="0" marB="0" anchor="ctr">
                    <a:solidFill>
                      <a:schemeClr val="accent1">
                        <a:lumMod val="40000"/>
                        <a:lumOff val="60000"/>
                      </a:schemeClr>
                    </a:solidFill>
                  </a:tcPr>
                </a:tc>
                <a:extLst>
                  <a:ext uri="{0D108BD9-81ED-4DB2-BD59-A6C34878D82A}">
                    <a16:rowId xmlns:a16="http://schemas.microsoft.com/office/drawing/2014/main" val="10011"/>
                  </a:ext>
                </a:extLst>
              </a:tr>
            </a:tbl>
          </a:graphicData>
        </a:graphic>
      </p:graphicFrame>
      <p:sp>
        <p:nvSpPr>
          <p:cNvPr id="14" name="ZoneTexte 13"/>
          <p:cNvSpPr txBox="1"/>
          <p:nvPr/>
        </p:nvSpPr>
        <p:spPr>
          <a:xfrm>
            <a:off x="1208584" y="149543"/>
            <a:ext cx="6953348" cy="923330"/>
          </a:xfrm>
          <a:prstGeom prst="rect">
            <a:avLst/>
          </a:prstGeom>
          <a:noFill/>
        </p:spPr>
        <p:txBody>
          <a:bodyPr wrap="square" rtlCol="0">
            <a:spAutoFit/>
          </a:bodyPr>
          <a:lstStyle/>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AG 24 juin 2016 </a:t>
            </a:r>
            <a:r>
              <a:rPr lang="fr-FR" dirty="0" err="1" smtClean="0">
                <a:solidFill>
                  <a:schemeClr val="bg2">
                    <a:lumMod val="50000"/>
                  </a:schemeClr>
                </a:solidFill>
                <a:effectLst>
                  <a:reflection blurRad="6350" stA="55000" endA="300" endPos="45500" dir="5400000" sy="-100000" algn="bl" rotWithShape="0"/>
                </a:effectLst>
                <a:latin typeface="Calibri" panose="020F0502020204030204" pitchFamily="34" charset="0"/>
              </a:rPr>
              <a:t>Ounans</a:t>
            </a: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  </a:t>
            </a:r>
          </a:p>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Rapport d’activité</a:t>
            </a:r>
          </a:p>
          <a:p>
            <a:pPr algn="ctr"/>
            <a:r>
              <a:rPr lang="fr-FR" b="1" dirty="0" smtClean="0">
                <a:effectLst>
                  <a:reflection blurRad="6350" stA="55000" endA="300" endPos="45500" dir="5400000" sy="-100000" algn="bl" rotWithShape="0"/>
                </a:effectLst>
                <a:latin typeface="Calibri" panose="020F0502020204030204" pitchFamily="34" charset="0"/>
              </a:rPr>
              <a:t>II - Les Chantiers d’insertion</a:t>
            </a:r>
            <a:endParaRPr lang="fr-FR" b="1" dirty="0">
              <a:effectLst>
                <a:reflection blurRad="6350" stA="55000" endA="300" endPos="45500" dir="5400000" sy="-100000" algn="bl" rotWithShape="0"/>
              </a:effectLst>
              <a:latin typeface="Calibri" panose="020F0502020204030204" pitchFamily="34" charset="0"/>
            </a:endParaRPr>
          </a:p>
        </p:txBody>
      </p:sp>
    </p:spTree>
    <p:extLst>
      <p:ext uri="{BB962C8B-B14F-4D97-AF65-F5344CB8AC3E}">
        <p14:creationId xmlns:p14="http://schemas.microsoft.com/office/powerpoint/2010/main" val="37734892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4F8C95-9CFF-4050-AA33-7AE01EB79DB7}" type="slidenum">
              <a:rPr lang="fr-FR" altLang="fr-FR" smtClean="0"/>
              <a:pPr/>
              <a:t>19</a:t>
            </a:fld>
            <a:endParaRPr lang="fr-FR" altLang="fr-FR"/>
          </a:p>
        </p:txBody>
      </p:sp>
      <p:grpSp>
        <p:nvGrpSpPr>
          <p:cNvPr id="5" name="Groupe 4"/>
          <p:cNvGrpSpPr/>
          <p:nvPr/>
        </p:nvGrpSpPr>
        <p:grpSpPr>
          <a:xfrm>
            <a:off x="-96778" y="0"/>
            <a:ext cx="10002778" cy="6858000"/>
            <a:chOff x="-96778" y="0"/>
            <a:chExt cx="10002778" cy="6858000"/>
          </a:xfrm>
        </p:grpSpPr>
        <p:sp>
          <p:nvSpPr>
            <p:cNvPr id="6" name="Rectangle 17"/>
            <p:cNvSpPr>
              <a:spLocks noChangeArrowheads="1"/>
            </p:cNvSpPr>
            <p:nvPr/>
          </p:nvSpPr>
          <p:spPr bwMode="auto">
            <a:xfrm>
              <a:off x="1" y="0"/>
              <a:ext cx="271727" cy="6858000"/>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sp>
          <p:nvSpPr>
            <p:cNvPr id="7" name="Text Box 19"/>
            <p:cNvSpPr txBox="1">
              <a:spLocks noChangeArrowheads="1"/>
            </p:cNvSpPr>
            <p:nvPr/>
          </p:nvSpPr>
          <p:spPr bwMode="auto">
            <a:xfrm rot="10800000">
              <a:off x="-96778" y="838200"/>
              <a:ext cx="4308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fr-FR" altLang="fr-FR" sz="1600" i="1" dirty="0">
                  <a:latin typeface="Tahoma" pitchFamily="34" charset="0"/>
                </a:rPr>
                <a:t>www.terre-emplois.org</a:t>
              </a:r>
            </a:p>
          </p:txBody>
        </p:sp>
        <p:sp>
          <p:nvSpPr>
            <p:cNvPr id="8" name="Rectangle 7"/>
            <p:cNvSpPr>
              <a:spLocks noChangeArrowheads="1"/>
            </p:cNvSpPr>
            <p:nvPr/>
          </p:nvSpPr>
          <p:spPr bwMode="auto">
            <a:xfrm>
              <a:off x="271728" y="1272337"/>
              <a:ext cx="9634272" cy="78355"/>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pic>
          <p:nvPicPr>
            <p:cNvPr id="9" name="Image 8" descr="K:\DUI 2016 documents modifiables\Personnages vert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464" y="5651262"/>
              <a:ext cx="544636" cy="1046401"/>
            </a:xfrm>
            <a:prstGeom prst="rect">
              <a:avLst/>
            </a:prstGeom>
            <a:noFill/>
            <a:ln>
              <a:noFill/>
            </a:ln>
          </p:spPr>
        </p:pic>
        <p:grpSp>
          <p:nvGrpSpPr>
            <p:cNvPr id="10" name="Groupe 9"/>
            <p:cNvGrpSpPr/>
            <p:nvPr/>
          </p:nvGrpSpPr>
          <p:grpSpPr>
            <a:xfrm>
              <a:off x="271728" y="0"/>
              <a:ext cx="9634272" cy="1270339"/>
              <a:chOff x="271728" y="0"/>
              <a:chExt cx="9634272" cy="1270339"/>
            </a:xfrm>
          </p:grpSpPr>
          <p:pic>
            <p:nvPicPr>
              <p:cNvPr id="12" name="Picture 21" descr="K:\RAPPORT D'ACTIVITE 2016\logo-agate-perspecti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28" y="0"/>
                <a:ext cx="2270958" cy="127033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42686" y="0"/>
                <a:ext cx="7363314" cy="127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aphicFrame>
        <p:nvGraphicFramePr>
          <p:cNvPr id="4" name="Tableau 3"/>
          <p:cNvGraphicFramePr>
            <a:graphicFrameLocks noGrp="1"/>
          </p:cNvGraphicFramePr>
          <p:nvPr>
            <p:extLst>
              <p:ext uri="{D42A27DB-BD31-4B8C-83A1-F6EECF244321}">
                <p14:modId xmlns:p14="http://schemas.microsoft.com/office/powerpoint/2010/main" val="646959687"/>
              </p:ext>
            </p:extLst>
          </p:nvPr>
        </p:nvGraphicFramePr>
        <p:xfrm>
          <a:off x="2845037" y="1929805"/>
          <a:ext cx="6282095" cy="4176840"/>
        </p:xfrm>
        <a:graphic>
          <a:graphicData uri="http://schemas.openxmlformats.org/drawingml/2006/table">
            <a:tbl>
              <a:tblPr>
                <a:tableStyleId>{5C22544A-7EE6-4342-B048-85BDC9FD1C3A}</a:tableStyleId>
              </a:tblPr>
              <a:tblGrid>
                <a:gridCol w="3788916">
                  <a:extLst>
                    <a:ext uri="{9D8B030D-6E8A-4147-A177-3AD203B41FA5}">
                      <a16:colId xmlns:a16="http://schemas.microsoft.com/office/drawing/2014/main" val="20000"/>
                    </a:ext>
                  </a:extLst>
                </a:gridCol>
                <a:gridCol w="2493179">
                  <a:extLst>
                    <a:ext uri="{9D8B030D-6E8A-4147-A177-3AD203B41FA5}">
                      <a16:colId xmlns:a16="http://schemas.microsoft.com/office/drawing/2014/main" val="20001"/>
                    </a:ext>
                  </a:extLst>
                </a:gridCol>
              </a:tblGrid>
              <a:tr h="381012">
                <a:tc>
                  <a:txBody>
                    <a:bodyPr/>
                    <a:lstStyle/>
                    <a:p>
                      <a:pPr algn="l" fontAlgn="ctr"/>
                      <a:r>
                        <a:rPr lang="fr-FR" sz="1200" u="none" strike="noStrike" dirty="0">
                          <a:effectLst/>
                          <a:latin typeface="Calibri" panose="020F0502020204030204" pitchFamily="34" charset="0"/>
                        </a:rPr>
                        <a:t>Secteurs d'activités Pôle Emploi</a:t>
                      </a:r>
                      <a:endParaRPr lang="fr-FR" sz="1200" b="0" i="0" u="none" strike="noStrike" dirty="0">
                        <a:solidFill>
                          <a:srgbClr val="000000"/>
                        </a:solidFill>
                        <a:effectLst/>
                        <a:latin typeface="Calibri" panose="020F0502020204030204" pitchFamily="34" charset="0"/>
                      </a:endParaRPr>
                    </a:p>
                  </a:txBody>
                  <a:tcPr marL="5110" marR="5110" marT="5110" marB="0" anchor="ctr">
                    <a:solidFill>
                      <a:schemeClr val="accent1">
                        <a:lumMod val="40000"/>
                        <a:lumOff val="60000"/>
                      </a:schemeClr>
                    </a:solidFill>
                  </a:tcPr>
                </a:tc>
                <a:tc>
                  <a:txBody>
                    <a:bodyPr/>
                    <a:lstStyle/>
                    <a:p>
                      <a:pPr algn="ctr" fontAlgn="ctr"/>
                      <a:r>
                        <a:rPr lang="fr-FR" sz="1200" u="none" strike="noStrike" dirty="0" err="1">
                          <a:effectLst/>
                          <a:latin typeface="Calibri" panose="020F0502020204030204" pitchFamily="34" charset="0"/>
                        </a:rPr>
                        <a:t>Nbre</a:t>
                      </a:r>
                      <a:r>
                        <a:rPr lang="fr-FR" sz="1200" u="none" strike="noStrike" dirty="0">
                          <a:effectLst/>
                          <a:latin typeface="Calibri" panose="020F0502020204030204" pitchFamily="34" charset="0"/>
                        </a:rPr>
                        <a:t> de personnes sorties en emploi</a:t>
                      </a:r>
                      <a:endParaRPr lang="fr-FR" sz="1200" b="0" i="0" u="none" strike="noStrike" dirty="0">
                        <a:solidFill>
                          <a:srgbClr val="000000"/>
                        </a:solidFill>
                        <a:effectLst/>
                        <a:latin typeface="Calibri" panose="020F0502020204030204" pitchFamily="34" charset="0"/>
                      </a:endParaRPr>
                    </a:p>
                  </a:txBody>
                  <a:tcPr marL="5110" marR="5110" marT="5110" marB="0" anchor="ctr">
                    <a:solidFill>
                      <a:schemeClr val="accent1">
                        <a:lumMod val="40000"/>
                        <a:lumOff val="60000"/>
                      </a:schemeClr>
                    </a:solidFill>
                  </a:tcPr>
                </a:tc>
                <a:extLst>
                  <a:ext uri="{0D108BD9-81ED-4DB2-BD59-A6C34878D82A}">
                    <a16:rowId xmlns:a16="http://schemas.microsoft.com/office/drawing/2014/main" val="10000"/>
                  </a:ext>
                </a:extLst>
              </a:tr>
              <a:tr h="256578">
                <a:tc>
                  <a:txBody>
                    <a:bodyPr/>
                    <a:lstStyle/>
                    <a:p>
                      <a:pPr algn="l" fontAlgn="ctr"/>
                      <a:r>
                        <a:rPr lang="fr-FR" sz="1200" u="none" strike="noStrike">
                          <a:effectLst/>
                          <a:latin typeface="Calibri" panose="020F0502020204030204" pitchFamily="34" charset="0"/>
                        </a:rPr>
                        <a:t>Agriculture - pêche - espaces naturels - espaces verts - soins aux animaux</a:t>
                      </a:r>
                      <a:endParaRPr lang="fr-FR" sz="1200" b="0" i="0" u="none" strike="noStrike">
                        <a:solidFill>
                          <a:srgbClr val="000000"/>
                        </a:solidFill>
                        <a:effectLst/>
                        <a:latin typeface="Calibri" panose="020F0502020204030204" pitchFamily="34" charset="0"/>
                      </a:endParaRPr>
                    </a:p>
                  </a:txBody>
                  <a:tcPr marL="5110" marR="5110" marT="5110" marB="0" anchor="ctr">
                    <a:solidFill>
                      <a:schemeClr val="accent1">
                        <a:lumMod val="40000"/>
                        <a:lumOff val="60000"/>
                      </a:schemeClr>
                    </a:solidFill>
                  </a:tcPr>
                </a:tc>
                <a:tc>
                  <a:txBody>
                    <a:bodyPr/>
                    <a:lstStyle/>
                    <a:p>
                      <a:pPr algn="ctr" fontAlgn="b"/>
                      <a:r>
                        <a:rPr lang="fr-FR" sz="1200" u="none" strike="noStrike" dirty="0">
                          <a:effectLst/>
                          <a:latin typeface="Calibri" panose="020F0502020204030204" pitchFamily="34" charset="0"/>
                        </a:rPr>
                        <a:t>2</a:t>
                      </a:r>
                      <a:endParaRPr lang="fr-FR" sz="1200" b="0" i="0" u="none" strike="noStrike" dirty="0">
                        <a:solidFill>
                          <a:srgbClr val="000000"/>
                        </a:solidFill>
                        <a:effectLst/>
                        <a:latin typeface="Calibri" panose="020F0502020204030204" pitchFamily="34" charset="0"/>
                      </a:endParaRPr>
                    </a:p>
                  </a:txBody>
                  <a:tcPr marL="5110" marR="5110" marT="5110" marB="0" anchor="b">
                    <a:solidFill>
                      <a:schemeClr val="accent1">
                        <a:lumMod val="40000"/>
                        <a:lumOff val="60000"/>
                      </a:schemeClr>
                    </a:solidFill>
                  </a:tcPr>
                </a:tc>
                <a:extLst>
                  <a:ext uri="{0D108BD9-81ED-4DB2-BD59-A6C34878D82A}">
                    <a16:rowId xmlns:a16="http://schemas.microsoft.com/office/drawing/2014/main" val="10001"/>
                  </a:ext>
                </a:extLst>
              </a:tr>
              <a:tr h="230261">
                <a:tc>
                  <a:txBody>
                    <a:bodyPr/>
                    <a:lstStyle/>
                    <a:p>
                      <a:pPr algn="l" fontAlgn="ctr"/>
                      <a:r>
                        <a:rPr lang="fr-FR" sz="1200" u="none" strike="noStrike">
                          <a:effectLst/>
                          <a:latin typeface="Calibri" panose="020F0502020204030204" pitchFamily="34" charset="0"/>
                        </a:rPr>
                        <a:t>Art et façonnage d'ouvrages d'arts</a:t>
                      </a:r>
                      <a:endParaRPr lang="fr-FR" sz="1200" b="0" i="0" u="none" strike="noStrike">
                        <a:solidFill>
                          <a:srgbClr val="000000"/>
                        </a:solidFill>
                        <a:effectLst/>
                        <a:latin typeface="Calibri" panose="020F0502020204030204" pitchFamily="34" charset="0"/>
                      </a:endParaRPr>
                    </a:p>
                  </a:txBody>
                  <a:tcPr marL="5110" marR="5110" marT="5110" marB="0" anchor="ctr">
                    <a:solidFill>
                      <a:schemeClr val="accent1">
                        <a:lumMod val="40000"/>
                        <a:lumOff val="60000"/>
                      </a:schemeClr>
                    </a:solidFill>
                  </a:tcPr>
                </a:tc>
                <a:tc>
                  <a:txBody>
                    <a:bodyPr/>
                    <a:lstStyle/>
                    <a:p>
                      <a:pPr algn="ctr" fontAlgn="b"/>
                      <a:r>
                        <a:rPr lang="fr-FR" sz="1200" u="none" strike="noStrike">
                          <a:effectLst/>
                          <a:latin typeface="Calibri" panose="020F0502020204030204" pitchFamily="34" charset="0"/>
                        </a:rPr>
                        <a:t> </a:t>
                      </a:r>
                      <a:endParaRPr lang="fr-FR" sz="1200" b="0" i="0" u="none" strike="noStrike">
                        <a:solidFill>
                          <a:srgbClr val="000000"/>
                        </a:solidFill>
                        <a:effectLst/>
                        <a:latin typeface="Calibri" panose="020F0502020204030204" pitchFamily="34" charset="0"/>
                      </a:endParaRPr>
                    </a:p>
                  </a:txBody>
                  <a:tcPr marL="5110" marR="5110" marT="5110" marB="0" anchor="b">
                    <a:solidFill>
                      <a:schemeClr val="accent1">
                        <a:lumMod val="40000"/>
                        <a:lumOff val="60000"/>
                      </a:schemeClr>
                    </a:solidFill>
                  </a:tcPr>
                </a:tc>
                <a:extLst>
                  <a:ext uri="{0D108BD9-81ED-4DB2-BD59-A6C34878D82A}">
                    <a16:rowId xmlns:a16="http://schemas.microsoft.com/office/drawing/2014/main" val="10002"/>
                  </a:ext>
                </a:extLst>
              </a:tr>
              <a:tr h="217103">
                <a:tc>
                  <a:txBody>
                    <a:bodyPr/>
                    <a:lstStyle/>
                    <a:p>
                      <a:pPr algn="l" fontAlgn="ctr"/>
                      <a:r>
                        <a:rPr lang="fr-FR" sz="1200" u="none" strike="noStrike">
                          <a:effectLst/>
                          <a:latin typeface="Calibri" panose="020F0502020204030204" pitchFamily="34" charset="0"/>
                        </a:rPr>
                        <a:t>Banque - assurance - immobilier</a:t>
                      </a:r>
                      <a:endParaRPr lang="fr-FR" sz="1200" b="0" i="0" u="none" strike="noStrike">
                        <a:solidFill>
                          <a:srgbClr val="000000"/>
                        </a:solidFill>
                        <a:effectLst/>
                        <a:latin typeface="Calibri" panose="020F0502020204030204" pitchFamily="34" charset="0"/>
                      </a:endParaRPr>
                    </a:p>
                  </a:txBody>
                  <a:tcPr marL="5110" marR="5110" marT="5110" marB="0" anchor="ctr">
                    <a:solidFill>
                      <a:schemeClr val="accent1">
                        <a:lumMod val="40000"/>
                        <a:lumOff val="60000"/>
                      </a:schemeClr>
                    </a:solidFill>
                  </a:tcPr>
                </a:tc>
                <a:tc>
                  <a:txBody>
                    <a:bodyPr/>
                    <a:lstStyle/>
                    <a:p>
                      <a:pPr algn="ctr" fontAlgn="b"/>
                      <a:r>
                        <a:rPr lang="fr-FR" sz="1200" u="none" strike="noStrike">
                          <a:effectLst/>
                          <a:latin typeface="Calibri" panose="020F0502020204030204" pitchFamily="34" charset="0"/>
                        </a:rPr>
                        <a:t> </a:t>
                      </a:r>
                      <a:endParaRPr lang="fr-FR" sz="1200" b="0" i="0" u="none" strike="noStrike">
                        <a:solidFill>
                          <a:srgbClr val="000000"/>
                        </a:solidFill>
                        <a:effectLst/>
                        <a:latin typeface="Calibri" panose="020F0502020204030204" pitchFamily="34" charset="0"/>
                      </a:endParaRPr>
                    </a:p>
                  </a:txBody>
                  <a:tcPr marL="5110" marR="5110" marT="5110" marB="0" anchor="b">
                    <a:solidFill>
                      <a:schemeClr val="accent1">
                        <a:lumMod val="40000"/>
                        <a:lumOff val="60000"/>
                      </a:schemeClr>
                    </a:solidFill>
                  </a:tcPr>
                </a:tc>
                <a:extLst>
                  <a:ext uri="{0D108BD9-81ED-4DB2-BD59-A6C34878D82A}">
                    <a16:rowId xmlns:a16="http://schemas.microsoft.com/office/drawing/2014/main" val="10003"/>
                  </a:ext>
                </a:extLst>
              </a:tr>
              <a:tr h="230261">
                <a:tc>
                  <a:txBody>
                    <a:bodyPr/>
                    <a:lstStyle/>
                    <a:p>
                      <a:pPr algn="l" fontAlgn="ctr"/>
                      <a:r>
                        <a:rPr lang="fr-FR" sz="1200" u="none" strike="noStrike">
                          <a:effectLst/>
                          <a:latin typeface="Calibri" panose="020F0502020204030204" pitchFamily="34" charset="0"/>
                        </a:rPr>
                        <a:t>Commerce - vente - grande distribution</a:t>
                      </a:r>
                      <a:endParaRPr lang="fr-FR" sz="1200" b="0" i="0" u="none" strike="noStrike">
                        <a:solidFill>
                          <a:srgbClr val="000000"/>
                        </a:solidFill>
                        <a:effectLst/>
                        <a:latin typeface="Calibri" panose="020F0502020204030204" pitchFamily="34" charset="0"/>
                      </a:endParaRPr>
                    </a:p>
                  </a:txBody>
                  <a:tcPr marL="5110" marR="5110" marT="5110" marB="0" anchor="ctr">
                    <a:solidFill>
                      <a:schemeClr val="accent1">
                        <a:lumMod val="40000"/>
                        <a:lumOff val="60000"/>
                      </a:schemeClr>
                    </a:solidFill>
                  </a:tcPr>
                </a:tc>
                <a:tc>
                  <a:txBody>
                    <a:bodyPr/>
                    <a:lstStyle/>
                    <a:p>
                      <a:pPr algn="ctr" fontAlgn="b"/>
                      <a:r>
                        <a:rPr lang="fr-FR" sz="1200" u="none" strike="noStrike">
                          <a:effectLst/>
                          <a:latin typeface="Calibri" panose="020F0502020204030204" pitchFamily="34" charset="0"/>
                        </a:rPr>
                        <a:t>3</a:t>
                      </a:r>
                      <a:endParaRPr lang="fr-FR" sz="1200" b="0" i="0" u="none" strike="noStrike">
                        <a:solidFill>
                          <a:srgbClr val="000000"/>
                        </a:solidFill>
                        <a:effectLst/>
                        <a:latin typeface="Calibri" panose="020F0502020204030204" pitchFamily="34" charset="0"/>
                      </a:endParaRPr>
                    </a:p>
                  </a:txBody>
                  <a:tcPr marL="5110" marR="5110" marT="5110" marB="0" anchor="b">
                    <a:solidFill>
                      <a:schemeClr val="accent1">
                        <a:lumMod val="40000"/>
                        <a:lumOff val="60000"/>
                      </a:schemeClr>
                    </a:solidFill>
                  </a:tcPr>
                </a:tc>
                <a:extLst>
                  <a:ext uri="{0D108BD9-81ED-4DB2-BD59-A6C34878D82A}">
                    <a16:rowId xmlns:a16="http://schemas.microsoft.com/office/drawing/2014/main" val="10004"/>
                  </a:ext>
                </a:extLst>
              </a:tr>
              <a:tr h="223683">
                <a:tc>
                  <a:txBody>
                    <a:bodyPr/>
                    <a:lstStyle/>
                    <a:p>
                      <a:pPr algn="l" fontAlgn="ctr"/>
                      <a:r>
                        <a:rPr lang="fr-FR" sz="1200" u="none" strike="noStrike">
                          <a:effectLst/>
                          <a:latin typeface="Calibri" panose="020F0502020204030204" pitchFamily="34" charset="0"/>
                        </a:rPr>
                        <a:t>Communication - multi média - média</a:t>
                      </a:r>
                      <a:endParaRPr lang="fr-FR" sz="1200" b="0" i="0" u="none" strike="noStrike">
                        <a:solidFill>
                          <a:srgbClr val="000000"/>
                        </a:solidFill>
                        <a:effectLst/>
                        <a:latin typeface="Calibri" panose="020F0502020204030204" pitchFamily="34" charset="0"/>
                      </a:endParaRPr>
                    </a:p>
                  </a:txBody>
                  <a:tcPr marL="5110" marR="5110" marT="5110" marB="0" anchor="ctr">
                    <a:solidFill>
                      <a:schemeClr val="accent1">
                        <a:lumMod val="40000"/>
                        <a:lumOff val="60000"/>
                      </a:schemeClr>
                    </a:solidFill>
                  </a:tcPr>
                </a:tc>
                <a:tc>
                  <a:txBody>
                    <a:bodyPr/>
                    <a:lstStyle/>
                    <a:p>
                      <a:pPr algn="ctr" fontAlgn="b"/>
                      <a:r>
                        <a:rPr lang="fr-FR" sz="1200" u="none" strike="noStrike">
                          <a:effectLst/>
                          <a:latin typeface="Calibri" panose="020F0502020204030204" pitchFamily="34" charset="0"/>
                        </a:rPr>
                        <a:t> </a:t>
                      </a:r>
                      <a:endParaRPr lang="fr-FR" sz="1200" b="0" i="0" u="none" strike="noStrike">
                        <a:solidFill>
                          <a:srgbClr val="000000"/>
                        </a:solidFill>
                        <a:effectLst/>
                        <a:latin typeface="Calibri" panose="020F0502020204030204" pitchFamily="34" charset="0"/>
                      </a:endParaRPr>
                    </a:p>
                  </a:txBody>
                  <a:tcPr marL="5110" marR="5110" marT="5110" marB="0" anchor="b">
                    <a:solidFill>
                      <a:schemeClr val="accent1">
                        <a:lumMod val="40000"/>
                        <a:lumOff val="60000"/>
                      </a:schemeClr>
                    </a:solidFill>
                  </a:tcPr>
                </a:tc>
                <a:extLst>
                  <a:ext uri="{0D108BD9-81ED-4DB2-BD59-A6C34878D82A}">
                    <a16:rowId xmlns:a16="http://schemas.microsoft.com/office/drawing/2014/main" val="10005"/>
                  </a:ext>
                </a:extLst>
              </a:tr>
              <a:tr h="230261">
                <a:tc>
                  <a:txBody>
                    <a:bodyPr/>
                    <a:lstStyle/>
                    <a:p>
                      <a:pPr algn="l" fontAlgn="ctr"/>
                      <a:r>
                        <a:rPr lang="fr-FR" sz="1200" u="none" strike="noStrike">
                          <a:effectLst/>
                          <a:latin typeface="Calibri" panose="020F0502020204030204" pitchFamily="34" charset="0"/>
                        </a:rPr>
                        <a:t>Construction- bâtiment - travaux publics</a:t>
                      </a:r>
                      <a:endParaRPr lang="fr-FR" sz="1200" b="0" i="0" u="none" strike="noStrike">
                        <a:solidFill>
                          <a:srgbClr val="000000"/>
                        </a:solidFill>
                        <a:effectLst/>
                        <a:latin typeface="Calibri" panose="020F0502020204030204" pitchFamily="34" charset="0"/>
                      </a:endParaRPr>
                    </a:p>
                  </a:txBody>
                  <a:tcPr marL="5110" marR="5110" marT="5110" marB="0" anchor="ctr">
                    <a:solidFill>
                      <a:schemeClr val="accent1">
                        <a:lumMod val="40000"/>
                        <a:lumOff val="60000"/>
                      </a:schemeClr>
                    </a:solidFill>
                  </a:tcPr>
                </a:tc>
                <a:tc>
                  <a:txBody>
                    <a:bodyPr/>
                    <a:lstStyle/>
                    <a:p>
                      <a:pPr algn="ctr" fontAlgn="b"/>
                      <a:r>
                        <a:rPr lang="fr-FR" sz="1200" u="none" strike="noStrike">
                          <a:effectLst/>
                          <a:latin typeface="Calibri" panose="020F0502020204030204" pitchFamily="34" charset="0"/>
                        </a:rPr>
                        <a:t>2</a:t>
                      </a:r>
                      <a:endParaRPr lang="fr-FR" sz="1200" b="0" i="0" u="none" strike="noStrike">
                        <a:solidFill>
                          <a:srgbClr val="000000"/>
                        </a:solidFill>
                        <a:effectLst/>
                        <a:latin typeface="Calibri" panose="020F0502020204030204" pitchFamily="34" charset="0"/>
                      </a:endParaRPr>
                    </a:p>
                  </a:txBody>
                  <a:tcPr marL="5110" marR="5110" marT="5110" marB="0" anchor="b">
                    <a:solidFill>
                      <a:schemeClr val="accent1">
                        <a:lumMod val="40000"/>
                        <a:lumOff val="60000"/>
                      </a:schemeClr>
                    </a:solidFill>
                  </a:tcPr>
                </a:tc>
                <a:extLst>
                  <a:ext uri="{0D108BD9-81ED-4DB2-BD59-A6C34878D82A}">
                    <a16:rowId xmlns:a16="http://schemas.microsoft.com/office/drawing/2014/main" val="10006"/>
                  </a:ext>
                </a:extLst>
              </a:tr>
              <a:tr h="203947">
                <a:tc>
                  <a:txBody>
                    <a:bodyPr/>
                    <a:lstStyle/>
                    <a:p>
                      <a:pPr algn="l" fontAlgn="ctr"/>
                      <a:r>
                        <a:rPr lang="fr-FR" sz="1200" u="none" strike="noStrike">
                          <a:effectLst/>
                          <a:latin typeface="Calibri" panose="020F0502020204030204" pitchFamily="34" charset="0"/>
                        </a:rPr>
                        <a:t>Hotellerie - restauration </a:t>
                      </a:r>
                      <a:endParaRPr lang="fr-FR" sz="1200" b="0" i="0" u="none" strike="noStrike">
                        <a:solidFill>
                          <a:srgbClr val="000000"/>
                        </a:solidFill>
                        <a:effectLst/>
                        <a:latin typeface="Calibri" panose="020F0502020204030204" pitchFamily="34" charset="0"/>
                      </a:endParaRPr>
                    </a:p>
                  </a:txBody>
                  <a:tcPr marL="5110" marR="5110" marT="5110" marB="0" anchor="ctr">
                    <a:solidFill>
                      <a:schemeClr val="accent1">
                        <a:lumMod val="40000"/>
                        <a:lumOff val="60000"/>
                      </a:schemeClr>
                    </a:solidFill>
                  </a:tcPr>
                </a:tc>
                <a:tc>
                  <a:txBody>
                    <a:bodyPr/>
                    <a:lstStyle/>
                    <a:p>
                      <a:pPr algn="ctr" fontAlgn="b"/>
                      <a:r>
                        <a:rPr lang="fr-FR" sz="1200" u="none" strike="noStrike">
                          <a:effectLst/>
                          <a:latin typeface="Calibri" panose="020F0502020204030204" pitchFamily="34" charset="0"/>
                        </a:rPr>
                        <a:t>1</a:t>
                      </a:r>
                      <a:endParaRPr lang="fr-FR" sz="1200" b="0" i="0" u="none" strike="noStrike">
                        <a:solidFill>
                          <a:srgbClr val="000000"/>
                        </a:solidFill>
                        <a:effectLst/>
                        <a:latin typeface="Calibri" panose="020F0502020204030204" pitchFamily="34" charset="0"/>
                      </a:endParaRPr>
                    </a:p>
                  </a:txBody>
                  <a:tcPr marL="5110" marR="5110" marT="5110" marB="0" anchor="b">
                    <a:solidFill>
                      <a:schemeClr val="accent1">
                        <a:lumMod val="40000"/>
                        <a:lumOff val="60000"/>
                      </a:schemeClr>
                    </a:solidFill>
                  </a:tcPr>
                </a:tc>
                <a:extLst>
                  <a:ext uri="{0D108BD9-81ED-4DB2-BD59-A6C34878D82A}">
                    <a16:rowId xmlns:a16="http://schemas.microsoft.com/office/drawing/2014/main" val="10007"/>
                  </a:ext>
                </a:extLst>
              </a:tr>
              <a:tr h="157893">
                <a:tc>
                  <a:txBody>
                    <a:bodyPr/>
                    <a:lstStyle/>
                    <a:p>
                      <a:pPr algn="l" fontAlgn="ctr"/>
                      <a:r>
                        <a:rPr lang="fr-FR" sz="1200" u="none" strike="noStrike">
                          <a:effectLst/>
                          <a:latin typeface="Calibri" panose="020F0502020204030204" pitchFamily="34" charset="0"/>
                        </a:rPr>
                        <a:t>Tourisme - Loisirs - Animation</a:t>
                      </a:r>
                      <a:endParaRPr lang="fr-FR" sz="1200" b="0" i="0" u="none" strike="noStrike">
                        <a:solidFill>
                          <a:srgbClr val="000000"/>
                        </a:solidFill>
                        <a:effectLst/>
                        <a:latin typeface="Calibri" panose="020F0502020204030204" pitchFamily="34" charset="0"/>
                      </a:endParaRPr>
                    </a:p>
                  </a:txBody>
                  <a:tcPr marL="5110" marR="5110" marT="5110" marB="0" anchor="ctr">
                    <a:solidFill>
                      <a:schemeClr val="accent1">
                        <a:lumMod val="40000"/>
                        <a:lumOff val="60000"/>
                      </a:schemeClr>
                    </a:solidFill>
                  </a:tcPr>
                </a:tc>
                <a:tc>
                  <a:txBody>
                    <a:bodyPr/>
                    <a:lstStyle/>
                    <a:p>
                      <a:pPr algn="ctr" fontAlgn="b"/>
                      <a:r>
                        <a:rPr lang="fr-FR" sz="1200" u="none" strike="noStrike">
                          <a:effectLst/>
                          <a:latin typeface="Calibri" panose="020F0502020204030204" pitchFamily="34" charset="0"/>
                        </a:rPr>
                        <a:t> </a:t>
                      </a:r>
                      <a:endParaRPr lang="fr-FR" sz="1200" b="0" i="0" u="none" strike="noStrike">
                        <a:solidFill>
                          <a:srgbClr val="000000"/>
                        </a:solidFill>
                        <a:effectLst/>
                        <a:latin typeface="Calibri" panose="020F0502020204030204" pitchFamily="34" charset="0"/>
                      </a:endParaRPr>
                    </a:p>
                  </a:txBody>
                  <a:tcPr marL="5110" marR="5110" marT="5110" marB="0" anchor="b">
                    <a:solidFill>
                      <a:schemeClr val="accent1">
                        <a:lumMod val="40000"/>
                        <a:lumOff val="60000"/>
                      </a:schemeClr>
                    </a:solidFill>
                  </a:tcPr>
                </a:tc>
                <a:extLst>
                  <a:ext uri="{0D108BD9-81ED-4DB2-BD59-A6C34878D82A}">
                    <a16:rowId xmlns:a16="http://schemas.microsoft.com/office/drawing/2014/main" val="10008"/>
                  </a:ext>
                </a:extLst>
              </a:tr>
              <a:tr h="171051">
                <a:tc>
                  <a:txBody>
                    <a:bodyPr/>
                    <a:lstStyle/>
                    <a:p>
                      <a:pPr algn="l" fontAlgn="ctr"/>
                      <a:r>
                        <a:rPr lang="fr-FR" sz="1200" u="none" strike="noStrike">
                          <a:effectLst/>
                          <a:latin typeface="Calibri" panose="020F0502020204030204" pitchFamily="34" charset="0"/>
                        </a:rPr>
                        <a:t>Industrie</a:t>
                      </a:r>
                      <a:endParaRPr lang="fr-FR" sz="1200" b="0" i="0" u="none" strike="noStrike">
                        <a:solidFill>
                          <a:srgbClr val="000000"/>
                        </a:solidFill>
                        <a:effectLst/>
                        <a:latin typeface="Calibri" panose="020F0502020204030204" pitchFamily="34" charset="0"/>
                      </a:endParaRPr>
                    </a:p>
                  </a:txBody>
                  <a:tcPr marL="5110" marR="5110" marT="5110" marB="0" anchor="ctr">
                    <a:solidFill>
                      <a:schemeClr val="accent1">
                        <a:lumMod val="40000"/>
                        <a:lumOff val="60000"/>
                      </a:schemeClr>
                    </a:solidFill>
                  </a:tcPr>
                </a:tc>
                <a:tc>
                  <a:txBody>
                    <a:bodyPr/>
                    <a:lstStyle/>
                    <a:p>
                      <a:pPr algn="ctr" fontAlgn="b"/>
                      <a:r>
                        <a:rPr lang="fr-FR" sz="1200" u="none" strike="noStrike">
                          <a:effectLst/>
                          <a:latin typeface="Calibri" panose="020F0502020204030204" pitchFamily="34" charset="0"/>
                        </a:rPr>
                        <a:t>2</a:t>
                      </a:r>
                      <a:endParaRPr lang="fr-FR" sz="1200" b="0" i="0" u="none" strike="noStrike">
                        <a:solidFill>
                          <a:srgbClr val="000000"/>
                        </a:solidFill>
                        <a:effectLst/>
                        <a:latin typeface="Calibri" panose="020F0502020204030204" pitchFamily="34" charset="0"/>
                      </a:endParaRPr>
                    </a:p>
                  </a:txBody>
                  <a:tcPr marL="5110" marR="5110" marT="5110" marB="0" anchor="b">
                    <a:solidFill>
                      <a:schemeClr val="accent1">
                        <a:lumMod val="40000"/>
                        <a:lumOff val="60000"/>
                      </a:schemeClr>
                    </a:solidFill>
                  </a:tcPr>
                </a:tc>
                <a:extLst>
                  <a:ext uri="{0D108BD9-81ED-4DB2-BD59-A6C34878D82A}">
                    <a16:rowId xmlns:a16="http://schemas.microsoft.com/office/drawing/2014/main" val="10009"/>
                  </a:ext>
                </a:extLst>
              </a:tr>
              <a:tr h="164473">
                <a:tc>
                  <a:txBody>
                    <a:bodyPr/>
                    <a:lstStyle/>
                    <a:p>
                      <a:pPr algn="l" fontAlgn="ctr"/>
                      <a:r>
                        <a:rPr lang="fr-FR" sz="1200" u="none" strike="noStrike">
                          <a:effectLst/>
                          <a:latin typeface="Calibri" panose="020F0502020204030204" pitchFamily="34" charset="0"/>
                        </a:rPr>
                        <a:t>Installation et maintenance</a:t>
                      </a:r>
                      <a:endParaRPr lang="fr-FR" sz="1200" b="0" i="0" u="none" strike="noStrike">
                        <a:solidFill>
                          <a:srgbClr val="000000"/>
                        </a:solidFill>
                        <a:effectLst/>
                        <a:latin typeface="Calibri" panose="020F0502020204030204" pitchFamily="34" charset="0"/>
                      </a:endParaRPr>
                    </a:p>
                  </a:txBody>
                  <a:tcPr marL="5110" marR="5110" marT="5110" marB="0" anchor="ctr">
                    <a:solidFill>
                      <a:schemeClr val="accent1">
                        <a:lumMod val="40000"/>
                        <a:lumOff val="60000"/>
                      </a:schemeClr>
                    </a:solidFill>
                  </a:tcPr>
                </a:tc>
                <a:tc>
                  <a:txBody>
                    <a:bodyPr/>
                    <a:lstStyle/>
                    <a:p>
                      <a:pPr algn="ctr" fontAlgn="b"/>
                      <a:r>
                        <a:rPr lang="fr-FR" sz="1200" u="none" strike="noStrike">
                          <a:effectLst/>
                          <a:latin typeface="Calibri" panose="020F0502020204030204" pitchFamily="34" charset="0"/>
                        </a:rPr>
                        <a:t> </a:t>
                      </a:r>
                      <a:endParaRPr lang="fr-FR" sz="1200" b="0" i="0" u="none" strike="noStrike">
                        <a:solidFill>
                          <a:srgbClr val="000000"/>
                        </a:solidFill>
                        <a:effectLst/>
                        <a:latin typeface="Calibri" panose="020F0502020204030204" pitchFamily="34" charset="0"/>
                      </a:endParaRPr>
                    </a:p>
                  </a:txBody>
                  <a:tcPr marL="5110" marR="5110" marT="5110" marB="0" anchor="b">
                    <a:solidFill>
                      <a:schemeClr val="accent1">
                        <a:lumMod val="40000"/>
                        <a:lumOff val="60000"/>
                      </a:schemeClr>
                    </a:solidFill>
                  </a:tcPr>
                </a:tc>
                <a:extLst>
                  <a:ext uri="{0D108BD9-81ED-4DB2-BD59-A6C34878D82A}">
                    <a16:rowId xmlns:a16="http://schemas.microsoft.com/office/drawing/2014/main" val="10010"/>
                  </a:ext>
                </a:extLst>
              </a:tr>
              <a:tr h="197367">
                <a:tc>
                  <a:txBody>
                    <a:bodyPr/>
                    <a:lstStyle/>
                    <a:p>
                      <a:pPr algn="l" fontAlgn="ctr"/>
                      <a:r>
                        <a:rPr lang="fr-FR" sz="1200" u="none" strike="noStrike">
                          <a:effectLst/>
                          <a:latin typeface="Calibri" panose="020F0502020204030204" pitchFamily="34" charset="0"/>
                        </a:rPr>
                        <a:t>Santé</a:t>
                      </a:r>
                      <a:endParaRPr lang="fr-FR" sz="1200" b="0" i="0" u="none" strike="noStrike">
                        <a:solidFill>
                          <a:srgbClr val="000000"/>
                        </a:solidFill>
                        <a:effectLst/>
                        <a:latin typeface="Calibri" panose="020F0502020204030204" pitchFamily="34" charset="0"/>
                      </a:endParaRPr>
                    </a:p>
                  </a:txBody>
                  <a:tcPr marL="5110" marR="5110" marT="5110" marB="0" anchor="ctr">
                    <a:solidFill>
                      <a:schemeClr val="accent1">
                        <a:lumMod val="40000"/>
                        <a:lumOff val="60000"/>
                      </a:schemeClr>
                    </a:solidFill>
                  </a:tcPr>
                </a:tc>
                <a:tc>
                  <a:txBody>
                    <a:bodyPr/>
                    <a:lstStyle/>
                    <a:p>
                      <a:pPr algn="ctr" fontAlgn="b"/>
                      <a:r>
                        <a:rPr lang="fr-FR" sz="1200" u="none" strike="noStrike">
                          <a:effectLst/>
                          <a:latin typeface="Calibri" panose="020F0502020204030204" pitchFamily="34" charset="0"/>
                        </a:rPr>
                        <a:t> </a:t>
                      </a:r>
                      <a:endParaRPr lang="fr-FR" sz="1200" b="0" i="0" u="none" strike="noStrike">
                        <a:solidFill>
                          <a:srgbClr val="000000"/>
                        </a:solidFill>
                        <a:effectLst/>
                        <a:latin typeface="Calibri" panose="020F0502020204030204" pitchFamily="34" charset="0"/>
                      </a:endParaRPr>
                    </a:p>
                  </a:txBody>
                  <a:tcPr marL="5110" marR="5110" marT="5110" marB="0" anchor="b">
                    <a:solidFill>
                      <a:schemeClr val="accent1">
                        <a:lumMod val="40000"/>
                        <a:lumOff val="60000"/>
                      </a:schemeClr>
                    </a:solidFill>
                  </a:tcPr>
                </a:tc>
                <a:extLst>
                  <a:ext uri="{0D108BD9-81ED-4DB2-BD59-A6C34878D82A}">
                    <a16:rowId xmlns:a16="http://schemas.microsoft.com/office/drawing/2014/main" val="10011"/>
                  </a:ext>
                </a:extLst>
              </a:tr>
              <a:tr h="197367">
                <a:tc>
                  <a:txBody>
                    <a:bodyPr/>
                    <a:lstStyle/>
                    <a:p>
                      <a:pPr algn="l" fontAlgn="ctr"/>
                      <a:r>
                        <a:rPr lang="fr-FR" sz="1200" u="none" strike="noStrike">
                          <a:effectLst/>
                          <a:latin typeface="Calibri" panose="020F0502020204030204" pitchFamily="34" charset="0"/>
                        </a:rPr>
                        <a:t>Service à la personne</a:t>
                      </a:r>
                      <a:endParaRPr lang="fr-FR" sz="1200" b="0" i="0" u="none" strike="noStrike">
                        <a:solidFill>
                          <a:srgbClr val="000000"/>
                        </a:solidFill>
                        <a:effectLst/>
                        <a:latin typeface="Calibri" panose="020F0502020204030204" pitchFamily="34" charset="0"/>
                      </a:endParaRPr>
                    </a:p>
                  </a:txBody>
                  <a:tcPr marL="5110" marR="5110" marT="5110" marB="0" anchor="ctr">
                    <a:solidFill>
                      <a:schemeClr val="accent1">
                        <a:lumMod val="40000"/>
                        <a:lumOff val="60000"/>
                      </a:schemeClr>
                    </a:solidFill>
                  </a:tcPr>
                </a:tc>
                <a:tc>
                  <a:txBody>
                    <a:bodyPr/>
                    <a:lstStyle/>
                    <a:p>
                      <a:pPr algn="ctr" fontAlgn="b"/>
                      <a:r>
                        <a:rPr lang="fr-FR" sz="1200" u="none" strike="noStrike">
                          <a:effectLst/>
                          <a:latin typeface="Calibri" panose="020F0502020204030204" pitchFamily="34" charset="0"/>
                        </a:rPr>
                        <a:t> </a:t>
                      </a:r>
                      <a:endParaRPr lang="fr-FR" sz="1200" b="0" i="0" u="none" strike="noStrike">
                        <a:solidFill>
                          <a:srgbClr val="000000"/>
                        </a:solidFill>
                        <a:effectLst/>
                        <a:latin typeface="Calibri" panose="020F0502020204030204" pitchFamily="34" charset="0"/>
                      </a:endParaRPr>
                    </a:p>
                  </a:txBody>
                  <a:tcPr marL="5110" marR="5110" marT="5110" marB="0" anchor="b">
                    <a:solidFill>
                      <a:schemeClr val="accent1">
                        <a:lumMod val="40000"/>
                        <a:lumOff val="60000"/>
                      </a:schemeClr>
                    </a:solidFill>
                  </a:tcPr>
                </a:tc>
                <a:extLst>
                  <a:ext uri="{0D108BD9-81ED-4DB2-BD59-A6C34878D82A}">
                    <a16:rowId xmlns:a16="http://schemas.microsoft.com/office/drawing/2014/main" val="10012"/>
                  </a:ext>
                </a:extLst>
              </a:tr>
              <a:tr h="190788">
                <a:tc>
                  <a:txBody>
                    <a:bodyPr/>
                    <a:lstStyle/>
                    <a:p>
                      <a:pPr algn="l" fontAlgn="ctr"/>
                      <a:r>
                        <a:rPr lang="fr-FR" sz="1200" u="none" strike="noStrike">
                          <a:effectLst/>
                          <a:latin typeface="Calibri" panose="020F0502020204030204" pitchFamily="34" charset="0"/>
                        </a:rPr>
                        <a:t>Service à la collectivité</a:t>
                      </a:r>
                      <a:endParaRPr lang="fr-FR" sz="1200" b="0" i="0" u="none" strike="noStrike">
                        <a:solidFill>
                          <a:srgbClr val="000000"/>
                        </a:solidFill>
                        <a:effectLst/>
                        <a:latin typeface="Calibri" panose="020F0502020204030204" pitchFamily="34" charset="0"/>
                      </a:endParaRPr>
                    </a:p>
                  </a:txBody>
                  <a:tcPr marL="5110" marR="5110" marT="5110" marB="0" anchor="ctr">
                    <a:solidFill>
                      <a:schemeClr val="accent1">
                        <a:lumMod val="40000"/>
                        <a:lumOff val="60000"/>
                      </a:schemeClr>
                    </a:solidFill>
                  </a:tcPr>
                </a:tc>
                <a:tc>
                  <a:txBody>
                    <a:bodyPr/>
                    <a:lstStyle/>
                    <a:p>
                      <a:pPr algn="ctr" fontAlgn="b"/>
                      <a:r>
                        <a:rPr lang="fr-FR" sz="1200" u="none" strike="noStrike">
                          <a:effectLst/>
                          <a:latin typeface="Calibri" panose="020F0502020204030204" pitchFamily="34" charset="0"/>
                        </a:rPr>
                        <a:t> </a:t>
                      </a:r>
                      <a:endParaRPr lang="fr-FR" sz="1200" b="0" i="0" u="none" strike="noStrike">
                        <a:solidFill>
                          <a:srgbClr val="000000"/>
                        </a:solidFill>
                        <a:effectLst/>
                        <a:latin typeface="Calibri" panose="020F0502020204030204" pitchFamily="34" charset="0"/>
                      </a:endParaRPr>
                    </a:p>
                  </a:txBody>
                  <a:tcPr marL="5110" marR="5110" marT="5110" marB="0" anchor="b">
                    <a:solidFill>
                      <a:schemeClr val="accent1">
                        <a:lumMod val="40000"/>
                        <a:lumOff val="60000"/>
                      </a:schemeClr>
                    </a:solidFill>
                  </a:tcPr>
                </a:tc>
                <a:extLst>
                  <a:ext uri="{0D108BD9-81ED-4DB2-BD59-A6C34878D82A}">
                    <a16:rowId xmlns:a16="http://schemas.microsoft.com/office/drawing/2014/main" val="10013"/>
                  </a:ext>
                </a:extLst>
              </a:tr>
              <a:tr h="164473">
                <a:tc>
                  <a:txBody>
                    <a:bodyPr/>
                    <a:lstStyle/>
                    <a:p>
                      <a:pPr algn="l" fontAlgn="ctr"/>
                      <a:r>
                        <a:rPr lang="fr-FR" sz="1200" u="none" strike="noStrike">
                          <a:effectLst/>
                          <a:latin typeface="Calibri" panose="020F0502020204030204" pitchFamily="34" charset="0"/>
                        </a:rPr>
                        <a:t>Spectacles</a:t>
                      </a:r>
                      <a:endParaRPr lang="fr-FR" sz="1200" b="0" i="0" u="none" strike="noStrike">
                        <a:solidFill>
                          <a:srgbClr val="000000"/>
                        </a:solidFill>
                        <a:effectLst/>
                        <a:latin typeface="Calibri" panose="020F0502020204030204" pitchFamily="34" charset="0"/>
                      </a:endParaRPr>
                    </a:p>
                  </a:txBody>
                  <a:tcPr marL="5110" marR="5110" marT="5110" marB="0" anchor="ctr">
                    <a:solidFill>
                      <a:schemeClr val="accent1">
                        <a:lumMod val="40000"/>
                        <a:lumOff val="60000"/>
                      </a:schemeClr>
                    </a:solidFill>
                  </a:tcPr>
                </a:tc>
                <a:tc>
                  <a:txBody>
                    <a:bodyPr/>
                    <a:lstStyle/>
                    <a:p>
                      <a:pPr algn="ctr" fontAlgn="b"/>
                      <a:r>
                        <a:rPr lang="fr-FR" sz="1200" u="none" strike="noStrike">
                          <a:effectLst/>
                          <a:latin typeface="Calibri" panose="020F0502020204030204" pitchFamily="34" charset="0"/>
                        </a:rPr>
                        <a:t> </a:t>
                      </a:r>
                      <a:endParaRPr lang="fr-FR" sz="1200" b="0" i="0" u="none" strike="noStrike">
                        <a:solidFill>
                          <a:srgbClr val="000000"/>
                        </a:solidFill>
                        <a:effectLst/>
                        <a:latin typeface="Calibri" panose="020F0502020204030204" pitchFamily="34" charset="0"/>
                      </a:endParaRPr>
                    </a:p>
                  </a:txBody>
                  <a:tcPr marL="5110" marR="5110" marT="5110" marB="0" anchor="b">
                    <a:solidFill>
                      <a:schemeClr val="accent1">
                        <a:lumMod val="40000"/>
                        <a:lumOff val="60000"/>
                      </a:schemeClr>
                    </a:solidFill>
                  </a:tcPr>
                </a:tc>
                <a:extLst>
                  <a:ext uri="{0D108BD9-81ED-4DB2-BD59-A6C34878D82A}">
                    <a16:rowId xmlns:a16="http://schemas.microsoft.com/office/drawing/2014/main" val="10014"/>
                  </a:ext>
                </a:extLst>
              </a:tr>
              <a:tr h="164473">
                <a:tc>
                  <a:txBody>
                    <a:bodyPr/>
                    <a:lstStyle/>
                    <a:p>
                      <a:pPr algn="l" fontAlgn="b"/>
                      <a:r>
                        <a:rPr lang="fr-FR" sz="1200" u="none" strike="noStrike">
                          <a:effectLst/>
                          <a:latin typeface="Calibri" panose="020F0502020204030204" pitchFamily="34" charset="0"/>
                        </a:rPr>
                        <a:t>Support à l'entreprise</a:t>
                      </a:r>
                      <a:endParaRPr lang="fr-FR" sz="1200" b="0" i="0" u="none" strike="noStrike">
                        <a:solidFill>
                          <a:srgbClr val="000000"/>
                        </a:solidFill>
                        <a:effectLst/>
                        <a:latin typeface="Calibri" panose="020F0502020204030204" pitchFamily="34" charset="0"/>
                      </a:endParaRPr>
                    </a:p>
                  </a:txBody>
                  <a:tcPr marL="5110" marR="5110" marT="5110" marB="0" anchor="b">
                    <a:solidFill>
                      <a:schemeClr val="accent1">
                        <a:lumMod val="40000"/>
                        <a:lumOff val="60000"/>
                      </a:schemeClr>
                    </a:solidFill>
                  </a:tcPr>
                </a:tc>
                <a:tc>
                  <a:txBody>
                    <a:bodyPr/>
                    <a:lstStyle/>
                    <a:p>
                      <a:pPr algn="ctr" fontAlgn="b"/>
                      <a:r>
                        <a:rPr lang="fr-FR" sz="1200" u="none" strike="noStrike">
                          <a:effectLst/>
                          <a:latin typeface="Calibri" panose="020F0502020204030204" pitchFamily="34" charset="0"/>
                        </a:rPr>
                        <a:t> </a:t>
                      </a:r>
                      <a:endParaRPr lang="fr-FR" sz="1200" b="0" i="0" u="none" strike="noStrike">
                        <a:solidFill>
                          <a:srgbClr val="000000"/>
                        </a:solidFill>
                        <a:effectLst/>
                        <a:latin typeface="Calibri" panose="020F0502020204030204" pitchFamily="34" charset="0"/>
                      </a:endParaRPr>
                    </a:p>
                  </a:txBody>
                  <a:tcPr marL="5110" marR="5110" marT="5110" marB="0" anchor="b">
                    <a:solidFill>
                      <a:schemeClr val="accent1">
                        <a:lumMod val="40000"/>
                        <a:lumOff val="60000"/>
                      </a:schemeClr>
                    </a:solidFill>
                  </a:tcPr>
                </a:tc>
                <a:extLst>
                  <a:ext uri="{0D108BD9-81ED-4DB2-BD59-A6C34878D82A}">
                    <a16:rowId xmlns:a16="http://schemas.microsoft.com/office/drawing/2014/main" val="10015"/>
                  </a:ext>
                </a:extLst>
              </a:tr>
              <a:tr h="157893">
                <a:tc>
                  <a:txBody>
                    <a:bodyPr/>
                    <a:lstStyle/>
                    <a:p>
                      <a:pPr algn="l" fontAlgn="ctr"/>
                      <a:r>
                        <a:rPr lang="fr-FR" sz="1200" u="none" strike="noStrike">
                          <a:effectLst/>
                          <a:latin typeface="Calibri" panose="020F0502020204030204" pitchFamily="34" charset="0"/>
                        </a:rPr>
                        <a:t>Transport et logistique</a:t>
                      </a:r>
                      <a:endParaRPr lang="fr-FR" sz="1200" b="0" i="0" u="none" strike="noStrike">
                        <a:solidFill>
                          <a:srgbClr val="000000"/>
                        </a:solidFill>
                        <a:effectLst/>
                        <a:latin typeface="Calibri" panose="020F0502020204030204" pitchFamily="34" charset="0"/>
                      </a:endParaRPr>
                    </a:p>
                  </a:txBody>
                  <a:tcPr marL="5110" marR="5110" marT="5110" marB="0" anchor="ctr">
                    <a:solidFill>
                      <a:schemeClr val="accent1">
                        <a:lumMod val="40000"/>
                        <a:lumOff val="60000"/>
                      </a:schemeClr>
                    </a:solidFill>
                  </a:tcPr>
                </a:tc>
                <a:tc>
                  <a:txBody>
                    <a:bodyPr/>
                    <a:lstStyle/>
                    <a:p>
                      <a:pPr algn="ctr" fontAlgn="b"/>
                      <a:r>
                        <a:rPr lang="fr-FR" sz="1200" u="none" strike="noStrike">
                          <a:effectLst/>
                          <a:latin typeface="Calibri" panose="020F0502020204030204" pitchFamily="34" charset="0"/>
                        </a:rPr>
                        <a:t>3</a:t>
                      </a:r>
                      <a:endParaRPr lang="fr-FR" sz="1200" b="0" i="0" u="none" strike="noStrike">
                        <a:solidFill>
                          <a:srgbClr val="000000"/>
                        </a:solidFill>
                        <a:effectLst/>
                        <a:latin typeface="Calibri" panose="020F0502020204030204" pitchFamily="34" charset="0"/>
                      </a:endParaRPr>
                    </a:p>
                  </a:txBody>
                  <a:tcPr marL="5110" marR="5110" marT="5110" marB="0" anchor="b">
                    <a:solidFill>
                      <a:schemeClr val="accent1">
                        <a:lumMod val="40000"/>
                        <a:lumOff val="60000"/>
                      </a:schemeClr>
                    </a:solidFill>
                  </a:tcPr>
                </a:tc>
                <a:extLst>
                  <a:ext uri="{0D108BD9-81ED-4DB2-BD59-A6C34878D82A}">
                    <a16:rowId xmlns:a16="http://schemas.microsoft.com/office/drawing/2014/main" val="10016"/>
                  </a:ext>
                </a:extLst>
              </a:tr>
              <a:tr h="157893">
                <a:tc>
                  <a:txBody>
                    <a:bodyPr/>
                    <a:lstStyle/>
                    <a:p>
                      <a:pPr algn="l" fontAlgn="ctr"/>
                      <a:r>
                        <a:rPr lang="fr-FR" sz="1200" u="none" strike="noStrike">
                          <a:effectLst/>
                          <a:latin typeface="Calibri" panose="020F0502020204030204" pitchFamily="34" charset="0"/>
                        </a:rPr>
                        <a:t>Autres (à préciser) : agents d'accueil sociaux</a:t>
                      </a:r>
                      <a:endParaRPr lang="fr-FR" sz="1200" b="0" i="0" u="none" strike="noStrike">
                        <a:solidFill>
                          <a:srgbClr val="000000"/>
                        </a:solidFill>
                        <a:effectLst/>
                        <a:latin typeface="Calibri" panose="020F0502020204030204" pitchFamily="34" charset="0"/>
                      </a:endParaRPr>
                    </a:p>
                  </a:txBody>
                  <a:tcPr marL="5110" marR="5110" marT="5110" marB="0" anchor="ctr">
                    <a:solidFill>
                      <a:schemeClr val="accent1">
                        <a:lumMod val="40000"/>
                        <a:lumOff val="60000"/>
                      </a:schemeClr>
                    </a:solidFill>
                  </a:tcPr>
                </a:tc>
                <a:tc>
                  <a:txBody>
                    <a:bodyPr/>
                    <a:lstStyle/>
                    <a:p>
                      <a:pPr algn="ctr" fontAlgn="b"/>
                      <a:r>
                        <a:rPr lang="fr-FR" sz="1200" u="none" strike="noStrike">
                          <a:effectLst/>
                          <a:latin typeface="Calibri" panose="020F0502020204030204" pitchFamily="34" charset="0"/>
                        </a:rPr>
                        <a:t> </a:t>
                      </a:r>
                      <a:endParaRPr lang="fr-FR" sz="1200" b="0" i="0" u="none" strike="noStrike">
                        <a:solidFill>
                          <a:srgbClr val="000000"/>
                        </a:solidFill>
                        <a:effectLst/>
                        <a:latin typeface="Calibri" panose="020F0502020204030204" pitchFamily="34" charset="0"/>
                      </a:endParaRPr>
                    </a:p>
                  </a:txBody>
                  <a:tcPr marL="5110" marR="5110" marT="5110" marB="0" anchor="b">
                    <a:solidFill>
                      <a:schemeClr val="accent1">
                        <a:lumMod val="40000"/>
                        <a:lumOff val="60000"/>
                      </a:schemeClr>
                    </a:solidFill>
                  </a:tcPr>
                </a:tc>
                <a:extLst>
                  <a:ext uri="{0D108BD9-81ED-4DB2-BD59-A6C34878D82A}">
                    <a16:rowId xmlns:a16="http://schemas.microsoft.com/office/drawing/2014/main" val="10017"/>
                  </a:ext>
                </a:extLst>
              </a:tr>
              <a:tr h="177630">
                <a:tc>
                  <a:txBody>
                    <a:bodyPr/>
                    <a:lstStyle/>
                    <a:p>
                      <a:pPr algn="l" fontAlgn="b"/>
                      <a:r>
                        <a:rPr lang="fr-FR" sz="1200" u="none" strike="noStrike">
                          <a:effectLst/>
                          <a:latin typeface="Calibri" panose="020F0502020204030204" pitchFamily="34" charset="0"/>
                        </a:rPr>
                        <a:t>TOTAL</a:t>
                      </a:r>
                      <a:endParaRPr lang="fr-FR" sz="1200" b="0" i="0" u="none" strike="noStrike">
                        <a:solidFill>
                          <a:srgbClr val="000000"/>
                        </a:solidFill>
                        <a:effectLst/>
                        <a:latin typeface="Calibri" panose="020F0502020204030204" pitchFamily="34" charset="0"/>
                      </a:endParaRPr>
                    </a:p>
                  </a:txBody>
                  <a:tcPr marL="5110" marR="5110" marT="5110" marB="0" anchor="b">
                    <a:solidFill>
                      <a:schemeClr val="accent1">
                        <a:lumMod val="40000"/>
                        <a:lumOff val="60000"/>
                      </a:schemeClr>
                    </a:solidFill>
                  </a:tcPr>
                </a:tc>
                <a:tc>
                  <a:txBody>
                    <a:bodyPr/>
                    <a:lstStyle/>
                    <a:p>
                      <a:pPr algn="ctr" fontAlgn="b"/>
                      <a:r>
                        <a:rPr lang="fr-FR" sz="1200" u="none" strike="noStrike" dirty="0">
                          <a:effectLst/>
                          <a:latin typeface="Calibri" panose="020F0502020204030204" pitchFamily="34" charset="0"/>
                        </a:rPr>
                        <a:t>13</a:t>
                      </a:r>
                      <a:endParaRPr lang="fr-FR" sz="1200" b="0" i="0" u="none" strike="noStrike" dirty="0">
                        <a:solidFill>
                          <a:srgbClr val="000000"/>
                        </a:solidFill>
                        <a:effectLst/>
                        <a:latin typeface="Calibri" panose="020F0502020204030204" pitchFamily="34" charset="0"/>
                      </a:endParaRPr>
                    </a:p>
                  </a:txBody>
                  <a:tcPr marL="5110" marR="5110" marT="5110" marB="0" anchor="b">
                    <a:solidFill>
                      <a:schemeClr val="accent1">
                        <a:lumMod val="40000"/>
                        <a:lumOff val="60000"/>
                      </a:schemeClr>
                    </a:solidFill>
                  </a:tcPr>
                </a:tc>
                <a:extLst>
                  <a:ext uri="{0D108BD9-81ED-4DB2-BD59-A6C34878D82A}">
                    <a16:rowId xmlns:a16="http://schemas.microsoft.com/office/drawing/2014/main" val="10018"/>
                  </a:ext>
                </a:extLst>
              </a:tr>
            </a:tbl>
          </a:graphicData>
        </a:graphic>
      </p:graphicFrame>
      <p:sp>
        <p:nvSpPr>
          <p:cNvPr id="15" name="ZoneTexte 14"/>
          <p:cNvSpPr txBox="1"/>
          <p:nvPr/>
        </p:nvSpPr>
        <p:spPr>
          <a:xfrm>
            <a:off x="3800872" y="1350692"/>
            <a:ext cx="4464496" cy="369332"/>
          </a:xfrm>
          <a:prstGeom prst="rect">
            <a:avLst/>
          </a:prstGeom>
          <a:noFill/>
        </p:spPr>
        <p:txBody>
          <a:bodyPr wrap="square" rtlCol="0">
            <a:spAutoFit/>
          </a:bodyPr>
          <a:lstStyle/>
          <a:p>
            <a:r>
              <a:rPr lang="fr-FR" b="1" dirty="0" smtClean="0"/>
              <a:t>Salariés sortis par secteurs d’activités</a:t>
            </a:r>
            <a:endParaRPr lang="fr-FR" b="1" dirty="0"/>
          </a:p>
        </p:txBody>
      </p:sp>
      <p:sp>
        <p:nvSpPr>
          <p:cNvPr id="14" name="ZoneTexte 13"/>
          <p:cNvSpPr txBox="1"/>
          <p:nvPr/>
        </p:nvSpPr>
        <p:spPr>
          <a:xfrm>
            <a:off x="2689473" y="173504"/>
            <a:ext cx="6953348" cy="923330"/>
          </a:xfrm>
          <a:prstGeom prst="rect">
            <a:avLst/>
          </a:prstGeom>
          <a:noFill/>
        </p:spPr>
        <p:txBody>
          <a:bodyPr wrap="square" rtlCol="0">
            <a:spAutoFit/>
          </a:bodyPr>
          <a:lstStyle/>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AG 24 juin 2016 </a:t>
            </a:r>
            <a:r>
              <a:rPr lang="fr-FR" dirty="0" err="1" smtClean="0">
                <a:solidFill>
                  <a:schemeClr val="bg2">
                    <a:lumMod val="50000"/>
                  </a:schemeClr>
                </a:solidFill>
                <a:effectLst>
                  <a:reflection blurRad="6350" stA="55000" endA="300" endPos="45500" dir="5400000" sy="-100000" algn="bl" rotWithShape="0"/>
                </a:effectLst>
                <a:latin typeface="Calibri" panose="020F0502020204030204" pitchFamily="34" charset="0"/>
              </a:rPr>
              <a:t>Ounans</a:t>
            </a: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  </a:t>
            </a:r>
          </a:p>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Rapport d’activité</a:t>
            </a:r>
          </a:p>
          <a:p>
            <a:pPr algn="ctr"/>
            <a:r>
              <a:rPr lang="fr-FR" b="1" dirty="0" smtClean="0">
                <a:effectLst>
                  <a:reflection blurRad="6350" stA="55000" endA="300" endPos="45500" dir="5400000" sy="-100000" algn="bl" rotWithShape="0"/>
                </a:effectLst>
                <a:latin typeface="Calibri" panose="020F0502020204030204" pitchFamily="34" charset="0"/>
              </a:rPr>
              <a:t>II - Les Chantiers d’insertion</a:t>
            </a:r>
            <a:endParaRPr lang="fr-FR" b="1" dirty="0">
              <a:effectLst>
                <a:reflection blurRad="6350" stA="55000" endA="300" endPos="45500" dir="5400000" sy="-100000" algn="bl" rotWithShape="0"/>
              </a:effectLst>
              <a:latin typeface="Calibri" panose="020F0502020204030204" pitchFamily="34" charset="0"/>
            </a:endParaRPr>
          </a:p>
        </p:txBody>
      </p:sp>
      <p:sp>
        <p:nvSpPr>
          <p:cNvPr id="3" name="ZoneTexte 2"/>
          <p:cNvSpPr txBox="1"/>
          <p:nvPr/>
        </p:nvSpPr>
        <p:spPr>
          <a:xfrm>
            <a:off x="360056" y="1350692"/>
            <a:ext cx="2288688" cy="5507308"/>
          </a:xfrm>
          <a:prstGeom prst="rect">
            <a:avLst/>
          </a:prstGeom>
          <a:noFill/>
          <a:ln w="28575">
            <a:solidFill>
              <a:schemeClr val="tx2">
                <a:lumMod val="60000"/>
                <a:lumOff val="40000"/>
              </a:schemeClr>
            </a:solidFill>
          </a:ln>
        </p:spPr>
        <p:txBody>
          <a:bodyPr wrap="square" rtlCol="0">
            <a:spAutoFit/>
          </a:bodyPr>
          <a:lstStyle/>
          <a:p>
            <a:pPr lvl="0" algn="ctr"/>
            <a:r>
              <a:rPr lang="fr-FR" sz="1400" b="1" dirty="0" smtClean="0">
                <a:latin typeface="Calibri" panose="020F0502020204030204" pitchFamily="34" charset="0"/>
              </a:rPr>
              <a:t>Typologie des sorties </a:t>
            </a:r>
          </a:p>
          <a:p>
            <a:pPr lvl="0" algn="ctr"/>
            <a:r>
              <a:rPr lang="fr-FR" sz="1400" b="1" dirty="0" smtClean="0">
                <a:latin typeface="Calibri" panose="020F0502020204030204" pitchFamily="34" charset="0"/>
              </a:rPr>
              <a:t>en SIAE</a:t>
            </a:r>
          </a:p>
          <a:p>
            <a:pPr lvl="0" algn="ctr"/>
            <a:endParaRPr lang="fr-FR" sz="800" i="1" dirty="0" smtClean="0">
              <a:latin typeface="Calibri" panose="020F0502020204030204" pitchFamily="34" charset="0"/>
            </a:endParaRPr>
          </a:p>
          <a:p>
            <a:pPr lvl="0" algn="ctr"/>
            <a:r>
              <a:rPr lang="fr-FR" sz="1200" b="1" dirty="0" smtClean="0">
                <a:latin typeface="Calibri" panose="020F0502020204030204" pitchFamily="34" charset="0"/>
              </a:rPr>
              <a:t>1- Sorties Dynamiques</a:t>
            </a:r>
          </a:p>
          <a:p>
            <a:pPr lvl="0" algn="ctr"/>
            <a:r>
              <a:rPr lang="fr-FR" sz="1200" dirty="0">
                <a:latin typeface="Calibri" panose="020F0502020204030204" pitchFamily="34" charset="0"/>
              </a:rPr>
              <a:t>=</a:t>
            </a:r>
            <a:endParaRPr lang="fr-FR" sz="1200" dirty="0" smtClean="0">
              <a:latin typeface="Calibri" panose="020F0502020204030204" pitchFamily="34" charset="0"/>
            </a:endParaRPr>
          </a:p>
          <a:p>
            <a:pPr lvl="0" algn="ctr"/>
            <a:r>
              <a:rPr lang="fr-FR" sz="1200" b="1" dirty="0" smtClean="0">
                <a:latin typeface="Calibri" panose="020F0502020204030204" pitchFamily="34" charset="0"/>
              </a:rPr>
              <a:t>1.1- Emploi durable</a:t>
            </a:r>
          </a:p>
          <a:p>
            <a:pPr lvl="0" algn="ctr"/>
            <a:r>
              <a:rPr lang="fr-FR" sz="1100" i="1" dirty="0" smtClean="0">
                <a:latin typeface="Calibri" panose="020F0502020204030204" pitchFamily="34" charset="0"/>
              </a:rPr>
              <a:t>(CDI, CDD 6M et +…)</a:t>
            </a:r>
          </a:p>
          <a:p>
            <a:pPr lvl="0" algn="ctr"/>
            <a:endParaRPr lang="fr-FR" sz="800" dirty="0" smtClean="0">
              <a:latin typeface="Calibri" panose="020F0502020204030204" pitchFamily="34" charset="0"/>
            </a:endParaRPr>
          </a:p>
          <a:p>
            <a:pPr lvl="0" algn="ctr"/>
            <a:r>
              <a:rPr lang="fr-FR" sz="1200" dirty="0" smtClean="0">
                <a:latin typeface="Calibri" panose="020F0502020204030204" pitchFamily="34" charset="0"/>
              </a:rPr>
              <a:t>Ou</a:t>
            </a:r>
          </a:p>
          <a:p>
            <a:pPr lvl="0" algn="ctr"/>
            <a:endParaRPr lang="fr-FR" sz="800" dirty="0">
              <a:latin typeface="Calibri" panose="020F0502020204030204" pitchFamily="34" charset="0"/>
            </a:endParaRPr>
          </a:p>
          <a:p>
            <a:pPr lvl="0" algn="ctr"/>
            <a:r>
              <a:rPr lang="fr-FR" sz="1200" b="1" dirty="0" smtClean="0">
                <a:latin typeface="Calibri" panose="020F0502020204030204" pitchFamily="34" charset="0"/>
              </a:rPr>
              <a:t>1.2- Emploi </a:t>
            </a:r>
            <a:r>
              <a:rPr lang="fr-FR" sz="1200" b="1" dirty="0">
                <a:latin typeface="Calibri" panose="020F0502020204030204" pitchFamily="34" charset="0"/>
              </a:rPr>
              <a:t>de </a:t>
            </a:r>
            <a:r>
              <a:rPr lang="fr-FR" sz="1200" b="1" dirty="0" smtClean="0">
                <a:latin typeface="Calibri" panose="020F0502020204030204" pitchFamily="34" charset="0"/>
              </a:rPr>
              <a:t>transition</a:t>
            </a:r>
          </a:p>
          <a:p>
            <a:pPr algn="ctr"/>
            <a:r>
              <a:rPr lang="fr-FR" sz="1100" i="1" dirty="0">
                <a:latin typeface="Calibri" panose="020F0502020204030204" pitchFamily="34" charset="0"/>
              </a:rPr>
              <a:t>(</a:t>
            </a:r>
            <a:r>
              <a:rPr lang="fr-FR" sz="1100" i="1" dirty="0" smtClean="0">
                <a:latin typeface="Calibri" panose="020F0502020204030204" pitchFamily="34" charset="0"/>
              </a:rPr>
              <a:t>CDD non aidé – 6M, </a:t>
            </a:r>
            <a:r>
              <a:rPr lang="fr-FR" sz="1100" i="1" dirty="0">
                <a:latin typeface="Calibri" panose="020F0502020204030204" pitchFamily="34" charset="0"/>
              </a:rPr>
              <a:t>CDD </a:t>
            </a:r>
            <a:r>
              <a:rPr lang="fr-FR" sz="1100" i="1" dirty="0" smtClean="0">
                <a:latin typeface="Calibri" panose="020F0502020204030204" pitchFamily="34" charset="0"/>
              </a:rPr>
              <a:t>aidé hors SIAE)</a:t>
            </a:r>
            <a:endParaRPr lang="fr-FR" sz="1100" i="1" dirty="0">
              <a:latin typeface="Calibri" panose="020F0502020204030204" pitchFamily="34" charset="0"/>
            </a:endParaRPr>
          </a:p>
          <a:p>
            <a:pPr lvl="0" algn="ctr"/>
            <a:endParaRPr lang="fr-FR" sz="800" dirty="0" smtClean="0">
              <a:latin typeface="Calibri" panose="020F0502020204030204" pitchFamily="34" charset="0"/>
            </a:endParaRPr>
          </a:p>
          <a:p>
            <a:pPr lvl="0" algn="ctr"/>
            <a:r>
              <a:rPr lang="fr-FR" sz="1200" dirty="0" smtClean="0">
                <a:latin typeface="Calibri" panose="020F0502020204030204" pitchFamily="34" charset="0"/>
              </a:rPr>
              <a:t>Ou</a:t>
            </a:r>
          </a:p>
          <a:p>
            <a:pPr lvl="0" algn="ctr"/>
            <a:endParaRPr lang="fr-FR" sz="800" dirty="0">
              <a:latin typeface="Calibri" panose="020F0502020204030204" pitchFamily="34" charset="0"/>
            </a:endParaRPr>
          </a:p>
          <a:p>
            <a:pPr lvl="0" algn="ctr"/>
            <a:r>
              <a:rPr lang="fr-FR" sz="1200" b="1" dirty="0" smtClean="0">
                <a:latin typeface="Calibri" panose="020F0502020204030204" pitchFamily="34" charset="0"/>
              </a:rPr>
              <a:t>1.3- Sortie positive</a:t>
            </a:r>
          </a:p>
          <a:p>
            <a:pPr algn="ctr"/>
            <a:r>
              <a:rPr lang="fr-FR" sz="1200" i="1" dirty="0">
                <a:latin typeface="Calibri" panose="020F0502020204030204" pitchFamily="34" charset="0"/>
              </a:rPr>
              <a:t>(CDD </a:t>
            </a:r>
            <a:r>
              <a:rPr lang="fr-FR" sz="1200" i="1" dirty="0" smtClean="0">
                <a:latin typeface="Calibri" panose="020F0502020204030204" pitchFamily="34" charset="0"/>
              </a:rPr>
              <a:t>en SIAE, formation qualifiante, retraite)</a:t>
            </a:r>
            <a:endParaRPr lang="fr-FR" sz="1200" i="1" dirty="0">
              <a:latin typeface="Calibri" panose="020F0502020204030204" pitchFamily="34" charset="0"/>
            </a:endParaRPr>
          </a:p>
          <a:p>
            <a:pPr lvl="0" algn="ctr"/>
            <a:endParaRPr lang="fr-FR" sz="800" dirty="0" smtClean="0">
              <a:latin typeface="Calibri" panose="020F0502020204030204" pitchFamily="34" charset="0"/>
            </a:endParaRPr>
          </a:p>
          <a:p>
            <a:pPr lvl="0" algn="ctr"/>
            <a:r>
              <a:rPr lang="fr-FR" sz="1200" dirty="0" smtClean="0">
                <a:latin typeface="Calibri" panose="020F0502020204030204" pitchFamily="34" charset="0"/>
              </a:rPr>
              <a:t>Ou</a:t>
            </a:r>
          </a:p>
          <a:p>
            <a:pPr lvl="0" algn="ctr"/>
            <a:r>
              <a:rPr lang="fr-FR" sz="1200" i="1" dirty="0" smtClean="0">
                <a:latin typeface="Calibri" panose="020F0502020204030204" pitchFamily="34" charset="0"/>
              </a:rPr>
              <a:t>(Chômage, inactif, sans nouvelle)</a:t>
            </a:r>
          </a:p>
          <a:p>
            <a:pPr lvl="0" algn="ctr"/>
            <a:endParaRPr lang="fr-FR" sz="800" i="1" dirty="0">
              <a:latin typeface="Calibri" panose="020F0502020204030204" pitchFamily="34" charset="0"/>
            </a:endParaRPr>
          </a:p>
          <a:p>
            <a:pPr lvl="0" algn="ctr"/>
            <a:r>
              <a:rPr lang="fr-FR" sz="1200" b="1" i="1" dirty="0" smtClean="0">
                <a:latin typeface="Calibri" panose="020F0502020204030204" pitchFamily="34" charset="0"/>
              </a:rPr>
              <a:t>2-</a:t>
            </a:r>
            <a:r>
              <a:rPr lang="fr-FR" sz="1200" i="1" dirty="0" smtClean="0">
                <a:latin typeface="Calibri" panose="020F0502020204030204" pitchFamily="34" charset="0"/>
              </a:rPr>
              <a:t> </a:t>
            </a:r>
            <a:r>
              <a:rPr lang="fr-FR" sz="1200" b="1" i="1" dirty="0">
                <a:latin typeface="Calibri" panose="020F0502020204030204" pitchFamily="34" charset="0"/>
              </a:rPr>
              <a:t>A</a:t>
            </a:r>
            <a:r>
              <a:rPr lang="fr-FR" sz="1200" b="1" i="1" dirty="0" smtClean="0">
                <a:latin typeface="Calibri" panose="020F0502020204030204" pitchFamily="34" charset="0"/>
              </a:rPr>
              <a:t>utre sortie</a:t>
            </a:r>
          </a:p>
          <a:p>
            <a:pPr lvl="0" algn="ctr"/>
            <a:r>
              <a:rPr lang="fr-FR" sz="1100" i="1" dirty="0" smtClean="0">
                <a:latin typeface="Calibri" panose="020F0502020204030204" pitchFamily="34" charset="0"/>
              </a:rPr>
              <a:t>(Chômage, inactif, sans nouvelle)</a:t>
            </a:r>
          </a:p>
          <a:p>
            <a:pPr lvl="0" algn="ctr"/>
            <a:endParaRPr lang="fr-FR" sz="800" i="1" dirty="0" smtClean="0">
              <a:latin typeface="Calibri" panose="020F0502020204030204" pitchFamily="34" charset="0"/>
            </a:endParaRPr>
          </a:p>
          <a:p>
            <a:pPr lvl="0" algn="ctr"/>
            <a:r>
              <a:rPr lang="fr-FR" sz="1200" dirty="0" smtClean="0">
                <a:latin typeface="Calibri" panose="020F0502020204030204" pitchFamily="34" charset="0"/>
              </a:rPr>
              <a:t>Ou</a:t>
            </a:r>
          </a:p>
          <a:p>
            <a:pPr lvl="0" algn="ctr"/>
            <a:endParaRPr lang="fr-FR" sz="800" dirty="0">
              <a:latin typeface="Calibri" panose="020F0502020204030204" pitchFamily="34" charset="0"/>
            </a:endParaRPr>
          </a:p>
          <a:p>
            <a:pPr lvl="0" algn="ctr"/>
            <a:r>
              <a:rPr lang="fr-FR" sz="1200" b="1" i="1" dirty="0" smtClean="0">
                <a:latin typeface="Calibri" panose="020F0502020204030204" pitchFamily="34" charset="0"/>
              </a:rPr>
              <a:t>3-</a:t>
            </a:r>
            <a:r>
              <a:rPr lang="fr-FR" sz="1200" i="1" dirty="0" smtClean="0">
                <a:latin typeface="Calibri" panose="020F0502020204030204" pitchFamily="34" charset="0"/>
              </a:rPr>
              <a:t> </a:t>
            </a:r>
            <a:r>
              <a:rPr lang="fr-FR" sz="1200" b="1" i="1" dirty="0">
                <a:latin typeface="Calibri" panose="020F0502020204030204" pitchFamily="34" charset="0"/>
              </a:rPr>
              <a:t>R</a:t>
            </a:r>
            <a:r>
              <a:rPr lang="fr-FR" sz="1200" b="1" i="1" dirty="0" smtClean="0">
                <a:latin typeface="Calibri" panose="020F0502020204030204" pitchFamily="34" charset="0"/>
              </a:rPr>
              <a:t>etrait </a:t>
            </a:r>
            <a:r>
              <a:rPr lang="fr-FR" sz="1200" b="1" i="1" dirty="0">
                <a:latin typeface="Calibri" panose="020F0502020204030204" pitchFamily="34" charset="0"/>
              </a:rPr>
              <a:t>des sorties </a:t>
            </a:r>
            <a:r>
              <a:rPr lang="fr-FR" sz="1100" i="1" dirty="0">
                <a:latin typeface="Calibri" panose="020F0502020204030204" pitchFamily="34" charset="0"/>
              </a:rPr>
              <a:t>constatées  </a:t>
            </a:r>
            <a:r>
              <a:rPr lang="fr-FR" sz="1100" i="1" dirty="0" smtClean="0">
                <a:latin typeface="Calibri" panose="020F0502020204030204" pitchFamily="34" charset="0"/>
              </a:rPr>
              <a:t>(</a:t>
            </a:r>
            <a:r>
              <a:rPr lang="fr-FR" sz="1100" i="1" dirty="0">
                <a:latin typeface="Calibri" panose="020F0502020204030204" pitchFamily="34" charset="0"/>
              </a:rPr>
              <a:t>ou examinées</a:t>
            </a:r>
            <a:r>
              <a:rPr lang="fr-FR" sz="1100" i="1" dirty="0" smtClean="0">
                <a:latin typeface="Calibri" panose="020F0502020204030204" pitchFamily="34" charset="0"/>
              </a:rPr>
              <a:t>)</a:t>
            </a:r>
          </a:p>
          <a:p>
            <a:pPr lvl="0" algn="ctr"/>
            <a:r>
              <a:rPr lang="fr-FR" sz="1100" i="1" dirty="0" smtClean="0">
                <a:latin typeface="Calibri" panose="020F0502020204030204" pitchFamily="34" charset="0"/>
              </a:rPr>
              <a:t>Rupture pour faute grave, congé longue durée, prison, Décès</a:t>
            </a:r>
            <a:endParaRPr lang="fr-FR" sz="1100" i="1" dirty="0">
              <a:latin typeface="Calibri" panose="020F0502020204030204" pitchFamily="34" charset="0"/>
            </a:endParaRPr>
          </a:p>
        </p:txBody>
      </p:sp>
    </p:spTree>
    <p:extLst>
      <p:ext uri="{BB962C8B-B14F-4D97-AF65-F5344CB8AC3E}">
        <p14:creationId xmlns:p14="http://schemas.microsoft.com/office/powerpoint/2010/main" val="2546462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4F8C95-9CFF-4050-AA33-7AE01EB79DB7}" type="slidenum">
              <a:rPr lang="fr-FR" altLang="fr-FR" smtClean="0"/>
              <a:pPr/>
              <a:t>2</a:t>
            </a:fld>
            <a:endParaRPr lang="fr-FR" altLang="fr-FR"/>
          </a:p>
        </p:txBody>
      </p:sp>
      <p:grpSp>
        <p:nvGrpSpPr>
          <p:cNvPr id="25" name="Groupe 24"/>
          <p:cNvGrpSpPr/>
          <p:nvPr/>
        </p:nvGrpSpPr>
        <p:grpSpPr>
          <a:xfrm>
            <a:off x="-96778" y="0"/>
            <a:ext cx="10002778" cy="6858000"/>
            <a:chOff x="-96778" y="0"/>
            <a:chExt cx="10002778" cy="6858000"/>
          </a:xfrm>
        </p:grpSpPr>
        <p:sp>
          <p:nvSpPr>
            <p:cNvPr id="17" name="Rectangle 17"/>
            <p:cNvSpPr>
              <a:spLocks noChangeArrowheads="1"/>
            </p:cNvSpPr>
            <p:nvPr/>
          </p:nvSpPr>
          <p:spPr bwMode="auto">
            <a:xfrm>
              <a:off x="1" y="0"/>
              <a:ext cx="271727" cy="6858000"/>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sp>
          <p:nvSpPr>
            <p:cNvPr id="18" name="Text Box 19"/>
            <p:cNvSpPr txBox="1">
              <a:spLocks noChangeArrowheads="1"/>
            </p:cNvSpPr>
            <p:nvPr/>
          </p:nvSpPr>
          <p:spPr bwMode="auto">
            <a:xfrm rot="10800000">
              <a:off x="-96778" y="838200"/>
              <a:ext cx="4308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fr-FR" altLang="fr-FR" sz="1600" i="1" dirty="0">
                  <a:latin typeface="Tahoma" pitchFamily="34" charset="0"/>
                </a:rPr>
                <a:t>www.terre-emplois.org</a:t>
              </a:r>
            </a:p>
          </p:txBody>
        </p:sp>
        <p:sp>
          <p:nvSpPr>
            <p:cNvPr id="19" name="Rectangle 18"/>
            <p:cNvSpPr>
              <a:spLocks noChangeArrowheads="1"/>
            </p:cNvSpPr>
            <p:nvPr/>
          </p:nvSpPr>
          <p:spPr bwMode="auto">
            <a:xfrm>
              <a:off x="271728" y="1272337"/>
              <a:ext cx="9634272" cy="78355"/>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pic>
          <p:nvPicPr>
            <p:cNvPr id="20" name="Image 19" descr="K:\DUI 2016 documents modifiables\Personnages vert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464" y="5651262"/>
              <a:ext cx="544636" cy="1046401"/>
            </a:xfrm>
            <a:prstGeom prst="rect">
              <a:avLst/>
            </a:prstGeom>
            <a:noFill/>
            <a:ln>
              <a:noFill/>
            </a:ln>
          </p:spPr>
        </p:pic>
        <p:grpSp>
          <p:nvGrpSpPr>
            <p:cNvPr id="21" name="Groupe 20"/>
            <p:cNvGrpSpPr/>
            <p:nvPr/>
          </p:nvGrpSpPr>
          <p:grpSpPr>
            <a:xfrm>
              <a:off x="271728" y="0"/>
              <a:ext cx="9634272" cy="1270339"/>
              <a:chOff x="271728" y="0"/>
              <a:chExt cx="9634272" cy="1270339"/>
            </a:xfrm>
          </p:grpSpPr>
          <p:pic>
            <p:nvPicPr>
              <p:cNvPr id="22" name="Picture 21" descr="K:\RAPPORT D'ACTIVITE 2016\logo-agate-perspecti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28" y="0"/>
                <a:ext cx="2270958" cy="1270339"/>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2542686" y="0"/>
                <a:ext cx="7363314" cy="127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3" name="Rectangle 2"/>
          <p:cNvSpPr/>
          <p:nvPr/>
        </p:nvSpPr>
        <p:spPr>
          <a:xfrm>
            <a:off x="3656856" y="1185309"/>
            <a:ext cx="5040560" cy="5816977"/>
          </a:xfrm>
          <a:prstGeom prst="rect">
            <a:avLst/>
          </a:prstGeom>
        </p:spPr>
        <p:txBody>
          <a:bodyPr wrap="square">
            <a:spAutoFit/>
          </a:bodyPr>
          <a:lstStyle/>
          <a:p>
            <a:pPr marL="342900" lvl="0" indent="-342900" algn="ctr">
              <a:spcBef>
                <a:spcPct val="20000"/>
              </a:spcBef>
              <a:buFontTx/>
              <a:buChar char="•"/>
            </a:pPr>
            <a:endParaRPr lang="fr-FR" altLang="fr-FR" sz="1200" kern="0" dirty="0" smtClean="0">
              <a:solidFill>
                <a:srgbClr val="333399"/>
              </a:solidFill>
              <a:latin typeface="Arial"/>
            </a:endParaRPr>
          </a:p>
          <a:p>
            <a:pPr lvl="0" algn="ctr">
              <a:spcBef>
                <a:spcPct val="20000"/>
              </a:spcBef>
            </a:pPr>
            <a:r>
              <a:rPr lang="fr-FR" altLang="fr-FR" sz="1200" b="1" kern="0" dirty="0" smtClean="0">
                <a:solidFill>
                  <a:srgbClr val="0070C0"/>
                </a:solidFill>
                <a:latin typeface="Calibri" panose="020F0502020204030204" pitchFamily="34" charset="0"/>
              </a:rPr>
              <a:t>L’IMPULSION</a:t>
            </a:r>
          </a:p>
          <a:p>
            <a:pPr lvl="0" algn="ctr">
              <a:spcBef>
                <a:spcPct val="20000"/>
              </a:spcBef>
            </a:pPr>
            <a:endParaRPr lang="fr-FR" altLang="fr-FR" sz="800" kern="0" dirty="0" smtClean="0">
              <a:solidFill>
                <a:srgbClr val="0070C0"/>
              </a:solidFill>
              <a:latin typeface="Calibri" panose="020F0502020204030204" pitchFamily="34" charset="0"/>
            </a:endParaRPr>
          </a:p>
          <a:p>
            <a:pPr lvl="0" algn="ctr">
              <a:spcBef>
                <a:spcPct val="20000"/>
              </a:spcBef>
            </a:pPr>
            <a:r>
              <a:rPr lang="fr-FR" altLang="fr-FR" sz="1200" b="1" kern="0" dirty="0" smtClean="0">
                <a:solidFill>
                  <a:srgbClr val="0070C0"/>
                </a:solidFill>
                <a:latin typeface="Calibri" panose="020F0502020204030204" pitchFamily="34" charset="0"/>
              </a:rPr>
              <a:t>LE CONSEIL D’ADMINISTRATION</a:t>
            </a:r>
            <a:endParaRPr lang="fr-FR" altLang="fr-FR" sz="1200" b="1" kern="0" dirty="0">
              <a:solidFill>
                <a:srgbClr val="0070C0"/>
              </a:solidFill>
              <a:latin typeface="Calibri" panose="020F0502020204030204" pitchFamily="34" charset="0"/>
            </a:endParaRPr>
          </a:p>
          <a:p>
            <a:pPr lvl="0" algn="ctr">
              <a:spcBef>
                <a:spcPct val="20000"/>
              </a:spcBef>
            </a:pPr>
            <a:endParaRPr lang="fr-FR" altLang="fr-FR" sz="800" kern="0" dirty="0" smtClean="0">
              <a:solidFill>
                <a:srgbClr val="0070C0"/>
              </a:solidFill>
              <a:latin typeface="Calibri" panose="020F0502020204030204" pitchFamily="34" charset="0"/>
            </a:endParaRPr>
          </a:p>
          <a:p>
            <a:pPr marL="342900" lvl="0" indent="-342900">
              <a:spcBef>
                <a:spcPct val="20000"/>
              </a:spcBef>
              <a:buFontTx/>
              <a:buChar char="•"/>
            </a:pPr>
            <a:r>
              <a:rPr lang="fr-FR" altLang="fr-FR" sz="1200" kern="0" dirty="0" smtClean="0">
                <a:solidFill>
                  <a:srgbClr val="0070C0"/>
                </a:solidFill>
                <a:latin typeface="Calibri" panose="020F0502020204030204" pitchFamily="34" charset="0"/>
              </a:rPr>
              <a:t>Monsieur </a:t>
            </a:r>
            <a:r>
              <a:rPr lang="fr-FR" altLang="fr-FR" sz="1200" kern="0" dirty="0">
                <a:solidFill>
                  <a:srgbClr val="0070C0"/>
                </a:solidFill>
                <a:latin typeface="Calibri" panose="020F0502020204030204" pitchFamily="34" charset="0"/>
              </a:rPr>
              <a:t>Patrick REVILLOUD, Président</a:t>
            </a:r>
          </a:p>
          <a:p>
            <a:pPr marL="342900" lvl="0" indent="-342900">
              <a:spcBef>
                <a:spcPct val="20000"/>
              </a:spcBef>
              <a:buFontTx/>
              <a:buChar char="•"/>
            </a:pPr>
            <a:r>
              <a:rPr lang="fr-FR" altLang="fr-FR" sz="1200" kern="0" dirty="0">
                <a:solidFill>
                  <a:srgbClr val="0070C0"/>
                </a:solidFill>
                <a:latin typeface="Calibri" panose="020F0502020204030204" pitchFamily="34" charset="0"/>
              </a:rPr>
              <a:t>Monsieur Michel IUTZELER, Vice Président  </a:t>
            </a:r>
          </a:p>
          <a:p>
            <a:pPr marL="342900" lvl="0" indent="-342900">
              <a:spcBef>
                <a:spcPct val="20000"/>
              </a:spcBef>
              <a:buFontTx/>
              <a:buChar char="•"/>
            </a:pPr>
            <a:r>
              <a:rPr lang="fr-FR" altLang="fr-FR" sz="1200" kern="0" dirty="0">
                <a:solidFill>
                  <a:srgbClr val="0070C0"/>
                </a:solidFill>
                <a:latin typeface="Calibri" panose="020F0502020204030204" pitchFamily="34" charset="0"/>
              </a:rPr>
              <a:t>Madame Claudine LIEBEAU, Vice Présidente</a:t>
            </a:r>
          </a:p>
          <a:p>
            <a:pPr marL="342900" lvl="0" indent="-342900">
              <a:spcBef>
                <a:spcPct val="20000"/>
              </a:spcBef>
              <a:buFontTx/>
              <a:buChar char="•"/>
            </a:pPr>
            <a:r>
              <a:rPr lang="fr-FR" altLang="fr-FR" sz="1200" kern="0" dirty="0">
                <a:solidFill>
                  <a:srgbClr val="0070C0"/>
                </a:solidFill>
                <a:latin typeface="Calibri" panose="020F0502020204030204" pitchFamily="34" charset="0"/>
              </a:rPr>
              <a:t>Madame Anne ROUSSEL, Vice Présidente</a:t>
            </a:r>
          </a:p>
          <a:p>
            <a:pPr marL="342900" lvl="0" indent="-342900">
              <a:spcBef>
                <a:spcPct val="20000"/>
              </a:spcBef>
              <a:buFontTx/>
              <a:buChar char="•"/>
            </a:pPr>
            <a:r>
              <a:rPr lang="fr-FR" altLang="fr-FR" sz="1200" kern="0" dirty="0">
                <a:solidFill>
                  <a:srgbClr val="0070C0"/>
                </a:solidFill>
                <a:latin typeface="Calibri" panose="020F0502020204030204" pitchFamily="34" charset="0"/>
              </a:rPr>
              <a:t>Monsieur Thierry PERROT, Trésorier</a:t>
            </a:r>
          </a:p>
          <a:p>
            <a:pPr marL="342900" lvl="0" indent="-342900">
              <a:spcBef>
                <a:spcPct val="20000"/>
              </a:spcBef>
              <a:buFontTx/>
              <a:buChar char="•"/>
            </a:pPr>
            <a:r>
              <a:rPr lang="fr-FR" altLang="fr-FR" sz="1200" kern="0" dirty="0">
                <a:solidFill>
                  <a:srgbClr val="0070C0"/>
                </a:solidFill>
                <a:latin typeface="Calibri" panose="020F0502020204030204" pitchFamily="34" charset="0"/>
              </a:rPr>
              <a:t>Monsieur Laurent CARTAUX, Trésorier Adjoint</a:t>
            </a:r>
          </a:p>
          <a:p>
            <a:pPr marL="342900" lvl="0" indent="-342900">
              <a:spcBef>
                <a:spcPct val="20000"/>
              </a:spcBef>
              <a:buFontTx/>
              <a:buChar char="•"/>
            </a:pPr>
            <a:r>
              <a:rPr lang="fr-FR" altLang="fr-FR" sz="1200" kern="0" dirty="0">
                <a:solidFill>
                  <a:srgbClr val="0070C0"/>
                </a:solidFill>
                <a:latin typeface="Calibri" panose="020F0502020204030204" pitchFamily="34" charset="0"/>
              </a:rPr>
              <a:t>Monsieur François BOUVERET, Secrétaire</a:t>
            </a:r>
          </a:p>
          <a:p>
            <a:pPr marL="342900" lvl="0" indent="-342900">
              <a:spcBef>
                <a:spcPct val="20000"/>
              </a:spcBef>
              <a:buFontTx/>
              <a:buChar char="•"/>
            </a:pPr>
            <a:r>
              <a:rPr lang="fr-FR" altLang="fr-FR" sz="1200" kern="0" dirty="0">
                <a:solidFill>
                  <a:srgbClr val="0070C0"/>
                </a:solidFill>
                <a:latin typeface="Calibri" panose="020F0502020204030204" pitchFamily="34" charset="0"/>
              </a:rPr>
              <a:t>Monsieur Joseph PETITJEAN</a:t>
            </a:r>
          </a:p>
          <a:p>
            <a:pPr marL="342900" lvl="0" indent="-342900">
              <a:spcBef>
                <a:spcPct val="20000"/>
              </a:spcBef>
              <a:buFontTx/>
              <a:buChar char="•"/>
            </a:pPr>
            <a:r>
              <a:rPr lang="fr-FR" altLang="fr-FR" sz="1200" kern="0" dirty="0">
                <a:solidFill>
                  <a:srgbClr val="0070C0"/>
                </a:solidFill>
                <a:latin typeface="Calibri" panose="020F0502020204030204" pitchFamily="34" charset="0"/>
              </a:rPr>
              <a:t>Monsieur </a:t>
            </a:r>
            <a:r>
              <a:rPr lang="fr-FR" altLang="fr-FR" sz="1200" kern="0" dirty="0" smtClean="0">
                <a:solidFill>
                  <a:srgbClr val="0070C0"/>
                </a:solidFill>
                <a:latin typeface="Calibri" panose="020F0502020204030204" pitchFamily="34" charset="0"/>
              </a:rPr>
              <a:t>Rémi GAUTHIER</a:t>
            </a:r>
            <a:endParaRPr lang="fr-FR" altLang="fr-FR" sz="1200" kern="0" dirty="0">
              <a:solidFill>
                <a:srgbClr val="0070C0"/>
              </a:solidFill>
              <a:latin typeface="Calibri" panose="020F0502020204030204" pitchFamily="34" charset="0"/>
            </a:endParaRPr>
          </a:p>
          <a:p>
            <a:pPr marL="342900" lvl="0" indent="-342900">
              <a:spcBef>
                <a:spcPct val="20000"/>
              </a:spcBef>
              <a:buFontTx/>
              <a:buChar char="•"/>
            </a:pPr>
            <a:r>
              <a:rPr lang="fr-FR" altLang="fr-FR" sz="1200" kern="0" dirty="0">
                <a:solidFill>
                  <a:srgbClr val="0070C0"/>
                </a:solidFill>
                <a:latin typeface="Calibri" panose="020F0502020204030204" pitchFamily="34" charset="0"/>
              </a:rPr>
              <a:t>Monsieur Michel ECARNOT</a:t>
            </a:r>
          </a:p>
          <a:p>
            <a:pPr marL="342900" lvl="0" indent="-342900">
              <a:spcBef>
                <a:spcPct val="20000"/>
              </a:spcBef>
              <a:buFontTx/>
              <a:buChar char="•"/>
            </a:pPr>
            <a:r>
              <a:rPr lang="fr-FR" altLang="fr-FR" sz="1200" kern="0" dirty="0">
                <a:solidFill>
                  <a:srgbClr val="0070C0"/>
                </a:solidFill>
                <a:latin typeface="Calibri" panose="020F0502020204030204" pitchFamily="34" charset="0"/>
              </a:rPr>
              <a:t>Monsieur </a:t>
            </a:r>
            <a:r>
              <a:rPr lang="fr-FR" altLang="fr-FR" sz="1200" kern="0" dirty="0" smtClean="0">
                <a:solidFill>
                  <a:srgbClr val="0070C0"/>
                </a:solidFill>
                <a:latin typeface="Calibri" panose="020F0502020204030204" pitchFamily="34" charset="0"/>
              </a:rPr>
              <a:t>Jean-Charles KOEHREN</a:t>
            </a:r>
            <a:endParaRPr lang="fr-FR" altLang="fr-FR" sz="1200" kern="0" dirty="0">
              <a:solidFill>
                <a:srgbClr val="0070C0"/>
              </a:solidFill>
              <a:latin typeface="Calibri" panose="020F0502020204030204" pitchFamily="34" charset="0"/>
            </a:endParaRPr>
          </a:p>
          <a:p>
            <a:pPr marL="342900" lvl="0" indent="-342900">
              <a:spcBef>
                <a:spcPct val="20000"/>
              </a:spcBef>
              <a:buFontTx/>
              <a:buChar char="•"/>
            </a:pPr>
            <a:r>
              <a:rPr lang="fr-FR" altLang="fr-FR" sz="1200" kern="0" dirty="0">
                <a:solidFill>
                  <a:srgbClr val="0070C0"/>
                </a:solidFill>
                <a:latin typeface="Calibri" panose="020F0502020204030204" pitchFamily="34" charset="0"/>
              </a:rPr>
              <a:t>Monsieur Daniel CHALANDARD</a:t>
            </a:r>
          </a:p>
          <a:p>
            <a:pPr marL="342900" lvl="0" indent="-342900">
              <a:spcBef>
                <a:spcPct val="20000"/>
              </a:spcBef>
              <a:buFontTx/>
              <a:buChar char="•"/>
            </a:pPr>
            <a:r>
              <a:rPr lang="fr-FR" altLang="fr-FR" sz="1200" kern="0" dirty="0">
                <a:solidFill>
                  <a:srgbClr val="0070C0"/>
                </a:solidFill>
                <a:latin typeface="Calibri" panose="020F0502020204030204" pitchFamily="34" charset="0"/>
              </a:rPr>
              <a:t>Monsieur </a:t>
            </a:r>
            <a:r>
              <a:rPr lang="fr-FR" altLang="fr-FR" sz="1200" kern="0" dirty="0" smtClean="0">
                <a:solidFill>
                  <a:srgbClr val="0070C0"/>
                </a:solidFill>
                <a:latin typeface="Calibri" panose="020F0502020204030204" pitchFamily="34" charset="0"/>
              </a:rPr>
              <a:t>Bernard ONCLE</a:t>
            </a:r>
            <a:endParaRPr lang="fr-FR" altLang="fr-FR" sz="1200" kern="0" dirty="0">
              <a:solidFill>
                <a:srgbClr val="0070C0"/>
              </a:solidFill>
              <a:latin typeface="Calibri" panose="020F0502020204030204" pitchFamily="34" charset="0"/>
            </a:endParaRPr>
          </a:p>
          <a:p>
            <a:pPr marL="342900" lvl="0" indent="-342900">
              <a:spcBef>
                <a:spcPct val="20000"/>
              </a:spcBef>
              <a:buFontTx/>
              <a:buChar char="•"/>
            </a:pPr>
            <a:r>
              <a:rPr lang="fr-FR" altLang="fr-FR" sz="1200" kern="0" dirty="0">
                <a:solidFill>
                  <a:srgbClr val="0070C0"/>
                </a:solidFill>
                <a:latin typeface="Calibri" panose="020F0502020204030204" pitchFamily="34" charset="0"/>
              </a:rPr>
              <a:t>Monsieur </a:t>
            </a:r>
            <a:r>
              <a:rPr lang="fr-FR" altLang="fr-FR" sz="1200" kern="0" dirty="0" smtClean="0">
                <a:solidFill>
                  <a:srgbClr val="0070C0"/>
                </a:solidFill>
                <a:latin typeface="Calibri" panose="020F0502020204030204" pitchFamily="34" charset="0"/>
              </a:rPr>
              <a:t>Jean-Charles PERRARD</a:t>
            </a:r>
            <a:endParaRPr lang="fr-FR" altLang="fr-FR" sz="1200" kern="0" dirty="0">
              <a:solidFill>
                <a:srgbClr val="0070C0"/>
              </a:solidFill>
              <a:latin typeface="Calibri" panose="020F0502020204030204" pitchFamily="34" charset="0"/>
            </a:endParaRPr>
          </a:p>
          <a:p>
            <a:pPr marL="342900" lvl="0" indent="-342900">
              <a:spcBef>
                <a:spcPct val="20000"/>
              </a:spcBef>
              <a:buFontTx/>
              <a:buChar char="•"/>
            </a:pPr>
            <a:r>
              <a:rPr lang="fr-FR" altLang="fr-FR" sz="1200" kern="0" dirty="0">
                <a:solidFill>
                  <a:srgbClr val="0070C0"/>
                </a:solidFill>
                <a:latin typeface="Calibri" panose="020F0502020204030204" pitchFamily="34" charset="0"/>
              </a:rPr>
              <a:t>Madame Isabelle LACAILLE</a:t>
            </a:r>
          </a:p>
          <a:p>
            <a:pPr marL="342900" lvl="0" indent="-342900">
              <a:spcBef>
                <a:spcPct val="20000"/>
              </a:spcBef>
              <a:buFontTx/>
              <a:buChar char="•"/>
            </a:pPr>
            <a:r>
              <a:rPr lang="fr-FR" altLang="fr-FR" sz="1200" kern="0" dirty="0">
                <a:solidFill>
                  <a:srgbClr val="0070C0"/>
                </a:solidFill>
                <a:latin typeface="Calibri" panose="020F0502020204030204" pitchFamily="34" charset="0"/>
              </a:rPr>
              <a:t>Madame Odile GRANDGIRARD</a:t>
            </a:r>
          </a:p>
          <a:p>
            <a:pPr marL="342900" lvl="0" indent="-342900">
              <a:spcBef>
                <a:spcPct val="20000"/>
              </a:spcBef>
              <a:buFontTx/>
              <a:buChar char="•"/>
            </a:pPr>
            <a:r>
              <a:rPr lang="fr-FR" altLang="fr-FR" sz="1200" kern="0" dirty="0">
                <a:solidFill>
                  <a:srgbClr val="0070C0"/>
                </a:solidFill>
                <a:latin typeface="Calibri" panose="020F0502020204030204" pitchFamily="34" charset="0"/>
              </a:rPr>
              <a:t>Monsieur Christian BRUSSEAUX</a:t>
            </a:r>
          </a:p>
          <a:p>
            <a:pPr marL="342900" lvl="0" indent="-342900">
              <a:spcBef>
                <a:spcPct val="20000"/>
              </a:spcBef>
              <a:buFontTx/>
              <a:buChar char="•"/>
            </a:pPr>
            <a:r>
              <a:rPr lang="fr-FR" altLang="fr-FR" sz="1200" kern="0" dirty="0">
                <a:solidFill>
                  <a:srgbClr val="0070C0"/>
                </a:solidFill>
                <a:latin typeface="Calibri" panose="020F0502020204030204" pitchFamily="34" charset="0"/>
              </a:rPr>
              <a:t>Monsieur </a:t>
            </a:r>
            <a:r>
              <a:rPr lang="fr-FR" altLang="fr-FR" sz="1200" kern="0" dirty="0" smtClean="0">
                <a:solidFill>
                  <a:srgbClr val="0070C0"/>
                </a:solidFill>
                <a:latin typeface="Calibri" panose="020F0502020204030204" pitchFamily="34" charset="0"/>
              </a:rPr>
              <a:t>Daniel RATTON</a:t>
            </a:r>
            <a:endParaRPr lang="fr-FR" altLang="fr-FR" sz="1200" kern="0" dirty="0">
              <a:solidFill>
                <a:srgbClr val="0070C0"/>
              </a:solidFill>
              <a:latin typeface="Calibri" panose="020F0502020204030204" pitchFamily="34" charset="0"/>
            </a:endParaRPr>
          </a:p>
          <a:p>
            <a:pPr marL="342900" lvl="0" indent="-342900">
              <a:spcBef>
                <a:spcPct val="20000"/>
              </a:spcBef>
              <a:buFontTx/>
              <a:buChar char="•"/>
            </a:pPr>
            <a:r>
              <a:rPr lang="fr-FR" altLang="fr-FR" sz="1200" kern="0" dirty="0">
                <a:solidFill>
                  <a:srgbClr val="0070C0"/>
                </a:solidFill>
                <a:latin typeface="Calibri" panose="020F0502020204030204" pitchFamily="34" charset="0"/>
              </a:rPr>
              <a:t>Madame Sylvie REGALDI</a:t>
            </a:r>
          </a:p>
          <a:p>
            <a:pPr marL="342900" lvl="0" indent="-342900" algn="ctr">
              <a:spcBef>
                <a:spcPct val="20000"/>
              </a:spcBef>
              <a:buFontTx/>
              <a:buChar char="•"/>
            </a:pPr>
            <a:endParaRPr lang="fr-FR" altLang="fr-FR" sz="1200" kern="0" dirty="0">
              <a:solidFill>
                <a:srgbClr val="333399"/>
              </a:solidFill>
              <a:latin typeface="Arial"/>
            </a:endParaRPr>
          </a:p>
          <a:p>
            <a:pPr marL="342900" lvl="0" indent="-342900" algn="ctr">
              <a:spcBef>
                <a:spcPct val="20000"/>
              </a:spcBef>
              <a:buFontTx/>
              <a:buChar char="•"/>
            </a:pPr>
            <a:endParaRPr lang="fr-FR" altLang="fr-FR" sz="1200" kern="0" dirty="0">
              <a:solidFill>
                <a:srgbClr val="333399"/>
              </a:solidFill>
              <a:latin typeface="Arial"/>
            </a:endParaRPr>
          </a:p>
        </p:txBody>
      </p:sp>
      <p:sp>
        <p:nvSpPr>
          <p:cNvPr id="13" name="ZoneTexte 12"/>
          <p:cNvSpPr txBox="1"/>
          <p:nvPr/>
        </p:nvSpPr>
        <p:spPr>
          <a:xfrm>
            <a:off x="2786012" y="116632"/>
            <a:ext cx="6953348" cy="923330"/>
          </a:xfrm>
          <a:prstGeom prst="rect">
            <a:avLst/>
          </a:prstGeom>
          <a:noFill/>
        </p:spPr>
        <p:txBody>
          <a:bodyPr wrap="square" rtlCol="0">
            <a:spAutoFit/>
          </a:bodyPr>
          <a:lstStyle/>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AG 24 juin 2016 </a:t>
            </a:r>
            <a:r>
              <a:rPr lang="fr-FR" dirty="0" err="1" smtClean="0">
                <a:solidFill>
                  <a:schemeClr val="bg2">
                    <a:lumMod val="50000"/>
                  </a:schemeClr>
                </a:solidFill>
                <a:effectLst>
                  <a:reflection blurRad="6350" stA="55000" endA="300" endPos="45500" dir="5400000" sy="-100000" algn="bl" rotWithShape="0"/>
                </a:effectLst>
                <a:latin typeface="Calibri" panose="020F0502020204030204" pitchFamily="34" charset="0"/>
              </a:rPr>
              <a:t>Ounans</a:t>
            </a: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  </a:t>
            </a:r>
          </a:p>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Rapport d’activité</a:t>
            </a:r>
          </a:p>
          <a:p>
            <a:r>
              <a:rPr lang="fr-FR" b="1" dirty="0" smtClean="0">
                <a:effectLst>
                  <a:reflection blurRad="6350" stA="55000" endA="300" endPos="45500" dir="5400000" sy="-100000" algn="bl" rotWithShape="0"/>
                </a:effectLst>
                <a:latin typeface="Calibri" panose="020F0502020204030204" pitchFamily="34" charset="0"/>
              </a:rPr>
              <a:t>I - Les Hommes et les Femmes qui donnent vie au projet associatif</a:t>
            </a:r>
            <a:endParaRPr lang="fr-FR" b="1" dirty="0">
              <a:effectLst>
                <a:reflection blurRad="6350" stA="55000" endA="300" endPos="45500" dir="5400000" sy="-100000" algn="bl" rotWithShape="0"/>
              </a:effectLst>
              <a:latin typeface="Calibri" panose="020F0502020204030204" pitchFamily="34" charset="0"/>
            </a:endParaRPr>
          </a:p>
        </p:txBody>
      </p:sp>
    </p:spTree>
    <p:extLst>
      <p:ext uri="{BB962C8B-B14F-4D97-AF65-F5344CB8AC3E}">
        <p14:creationId xmlns:p14="http://schemas.microsoft.com/office/powerpoint/2010/main" val="38429812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4F8C95-9CFF-4050-AA33-7AE01EB79DB7}" type="slidenum">
              <a:rPr lang="fr-FR" altLang="fr-FR" smtClean="0"/>
              <a:pPr/>
              <a:t>20</a:t>
            </a:fld>
            <a:endParaRPr lang="fr-FR" altLang="fr-FR" dirty="0"/>
          </a:p>
        </p:txBody>
      </p:sp>
      <p:grpSp>
        <p:nvGrpSpPr>
          <p:cNvPr id="5" name="Groupe 4"/>
          <p:cNvGrpSpPr/>
          <p:nvPr/>
        </p:nvGrpSpPr>
        <p:grpSpPr>
          <a:xfrm>
            <a:off x="-96778" y="0"/>
            <a:ext cx="10002778" cy="6858000"/>
            <a:chOff x="-96778" y="0"/>
            <a:chExt cx="10002778" cy="6858000"/>
          </a:xfrm>
        </p:grpSpPr>
        <p:sp>
          <p:nvSpPr>
            <p:cNvPr id="6" name="Rectangle 17"/>
            <p:cNvSpPr>
              <a:spLocks noChangeArrowheads="1"/>
            </p:cNvSpPr>
            <p:nvPr/>
          </p:nvSpPr>
          <p:spPr bwMode="auto">
            <a:xfrm>
              <a:off x="1" y="0"/>
              <a:ext cx="271727" cy="6858000"/>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sp>
          <p:nvSpPr>
            <p:cNvPr id="7" name="Text Box 19"/>
            <p:cNvSpPr txBox="1">
              <a:spLocks noChangeArrowheads="1"/>
            </p:cNvSpPr>
            <p:nvPr/>
          </p:nvSpPr>
          <p:spPr bwMode="auto">
            <a:xfrm rot="10800000">
              <a:off x="-96778" y="838200"/>
              <a:ext cx="4308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fr-FR" altLang="fr-FR" sz="1600" i="1" dirty="0">
                  <a:latin typeface="Tahoma" pitchFamily="34" charset="0"/>
                </a:rPr>
                <a:t>www.terre-emplois.org</a:t>
              </a:r>
            </a:p>
          </p:txBody>
        </p:sp>
        <p:sp>
          <p:nvSpPr>
            <p:cNvPr id="8" name="Rectangle 7"/>
            <p:cNvSpPr>
              <a:spLocks noChangeArrowheads="1"/>
            </p:cNvSpPr>
            <p:nvPr/>
          </p:nvSpPr>
          <p:spPr bwMode="auto">
            <a:xfrm>
              <a:off x="271728" y="1272337"/>
              <a:ext cx="9634272" cy="78355"/>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pic>
          <p:nvPicPr>
            <p:cNvPr id="9" name="Image 8" descr="K:\DUI 2016 documents modifiables\Personnages vert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464" y="5651262"/>
              <a:ext cx="544636" cy="1046401"/>
            </a:xfrm>
            <a:prstGeom prst="rect">
              <a:avLst/>
            </a:prstGeom>
            <a:noFill/>
            <a:ln>
              <a:noFill/>
            </a:ln>
          </p:spPr>
        </p:pic>
        <p:grpSp>
          <p:nvGrpSpPr>
            <p:cNvPr id="10" name="Groupe 9"/>
            <p:cNvGrpSpPr/>
            <p:nvPr/>
          </p:nvGrpSpPr>
          <p:grpSpPr>
            <a:xfrm>
              <a:off x="271728" y="0"/>
              <a:ext cx="9634272" cy="1270339"/>
              <a:chOff x="271728" y="0"/>
              <a:chExt cx="9634272" cy="1270339"/>
            </a:xfrm>
          </p:grpSpPr>
          <p:pic>
            <p:nvPicPr>
              <p:cNvPr id="12" name="Picture 21" descr="K:\RAPPORT D'ACTIVITE 2016\logo-agate-perspecti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28" y="0"/>
                <a:ext cx="2270958" cy="127033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42686" y="0"/>
                <a:ext cx="7363314" cy="127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14" name="Rectangle 13"/>
          <p:cNvSpPr/>
          <p:nvPr/>
        </p:nvSpPr>
        <p:spPr>
          <a:xfrm>
            <a:off x="488504" y="1988701"/>
            <a:ext cx="8913278" cy="3616375"/>
          </a:xfrm>
          <a:prstGeom prst="rect">
            <a:avLst/>
          </a:prstGeom>
        </p:spPr>
        <p:txBody>
          <a:bodyPr wrap="square">
            <a:spAutoFit/>
          </a:bodyPr>
          <a:lstStyle/>
          <a:p>
            <a:pPr lvl="0" algn="ctr">
              <a:spcAft>
                <a:spcPts val="0"/>
              </a:spcAft>
            </a:pPr>
            <a:r>
              <a:rPr lang="fr-FR" sz="3200" b="1" dirty="0" smtClean="0">
                <a:solidFill>
                  <a:srgbClr val="0070C0"/>
                </a:solidFill>
                <a:latin typeface="Calibri" panose="020F0502020204030204" pitchFamily="34" charset="0"/>
                <a:ea typeface="Times New Roman"/>
              </a:rPr>
              <a:t>FOCUS</a:t>
            </a:r>
          </a:p>
          <a:p>
            <a:pPr lvl="0" algn="ctr">
              <a:spcAft>
                <a:spcPts val="0"/>
              </a:spcAft>
            </a:pPr>
            <a:endParaRPr lang="fr-FR" sz="900" dirty="0">
              <a:solidFill>
                <a:prstClr val="black"/>
              </a:solidFill>
              <a:latin typeface="Calibri" panose="020F0502020204030204" pitchFamily="34" charset="0"/>
              <a:ea typeface="Times New Roman"/>
            </a:endParaRPr>
          </a:p>
          <a:p>
            <a:pPr lvl="0" algn="ctr">
              <a:spcAft>
                <a:spcPts val="0"/>
              </a:spcAft>
            </a:pPr>
            <a:r>
              <a:rPr lang="fr-FR" sz="2800" b="1" dirty="0">
                <a:solidFill>
                  <a:srgbClr val="0070C0"/>
                </a:solidFill>
                <a:latin typeface="Calibri" panose="020F0502020204030204" pitchFamily="34" charset="0"/>
                <a:ea typeface="Times New Roman"/>
              </a:rPr>
              <a:t> </a:t>
            </a:r>
            <a:r>
              <a:rPr lang="fr-FR" sz="2800" b="1" dirty="0" smtClean="0">
                <a:solidFill>
                  <a:srgbClr val="0070C0"/>
                </a:solidFill>
                <a:latin typeface="Calibri" panose="020F0502020204030204" pitchFamily="34" charset="0"/>
                <a:ea typeface="Times New Roman"/>
              </a:rPr>
              <a:t>Illustration de l’accompagnement socio-professionnel </a:t>
            </a:r>
          </a:p>
          <a:p>
            <a:pPr lvl="0" algn="ctr">
              <a:spcAft>
                <a:spcPts val="0"/>
              </a:spcAft>
            </a:pPr>
            <a:endParaRPr lang="fr-FR" sz="2800" b="1" dirty="0">
              <a:solidFill>
                <a:srgbClr val="0070C0"/>
              </a:solidFill>
              <a:latin typeface="Calibri" panose="020F0502020204030204" pitchFamily="34" charset="0"/>
              <a:ea typeface="Times New Roman"/>
            </a:endParaRPr>
          </a:p>
          <a:p>
            <a:pPr lvl="0" algn="ctr">
              <a:spcAft>
                <a:spcPts val="0"/>
              </a:spcAft>
            </a:pPr>
            <a:r>
              <a:rPr lang="fr-FR" sz="1400" b="1" i="1" dirty="0" smtClean="0">
                <a:solidFill>
                  <a:srgbClr val="0070C0"/>
                </a:solidFill>
                <a:latin typeface="Calibri" panose="020F0502020204030204" pitchFamily="34" charset="0"/>
                <a:ea typeface="Times New Roman"/>
              </a:rPr>
              <a:t>(freins à l’emploi, actions pour les lever, difficultés rencontrées, partenaires associés, outils, étapes et aboutissement du parcours)</a:t>
            </a:r>
          </a:p>
          <a:p>
            <a:pPr lvl="0" algn="ctr">
              <a:spcAft>
                <a:spcPts val="0"/>
              </a:spcAft>
            </a:pPr>
            <a:endParaRPr lang="fr-FR" sz="800" b="1" dirty="0" smtClean="0">
              <a:solidFill>
                <a:srgbClr val="0070C0"/>
              </a:solidFill>
              <a:latin typeface="Calibri" panose="020F0502020204030204" pitchFamily="34" charset="0"/>
              <a:ea typeface="Times New Roman"/>
            </a:endParaRPr>
          </a:p>
          <a:p>
            <a:pPr lvl="0" algn="ctr">
              <a:spcAft>
                <a:spcPts val="0"/>
              </a:spcAft>
            </a:pPr>
            <a:r>
              <a:rPr lang="fr-FR" sz="2400" b="1" dirty="0" smtClean="0">
                <a:solidFill>
                  <a:srgbClr val="0070C0"/>
                </a:solidFill>
                <a:latin typeface="Calibri" panose="020F0502020204030204" pitchFamily="34" charset="0"/>
                <a:ea typeface="Times New Roman"/>
              </a:rPr>
              <a:t>à travers 2 situations</a:t>
            </a:r>
          </a:p>
          <a:p>
            <a:pPr lvl="0" algn="ctr">
              <a:spcAft>
                <a:spcPts val="0"/>
              </a:spcAft>
            </a:pPr>
            <a:endParaRPr lang="fr-FR" sz="800" b="1" dirty="0" smtClean="0">
              <a:solidFill>
                <a:srgbClr val="0070C0"/>
              </a:solidFill>
              <a:latin typeface="Calibri" panose="020F0502020204030204" pitchFamily="34" charset="0"/>
              <a:ea typeface="Times New Roman"/>
            </a:endParaRPr>
          </a:p>
          <a:p>
            <a:pPr lvl="0" algn="ctr">
              <a:spcAft>
                <a:spcPts val="0"/>
              </a:spcAft>
            </a:pPr>
            <a:r>
              <a:rPr lang="fr-FR" sz="2800" b="1" i="1" dirty="0" smtClean="0">
                <a:latin typeface="Calibri" panose="020F0502020204030204" pitchFamily="34" charset="0"/>
                <a:ea typeface="Times New Roman"/>
              </a:rPr>
              <a:t>par Stéphanie COMTE</a:t>
            </a:r>
          </a:p>
          <a:p>
            <a:pPr lvl="0" algn="ctr">
              <a:spcAft>
                <a:spcPts val="0"/>
              </a:spcAft>
            </a:pPr>
            <a:r>
              <a:rPr lang="fr-FR" sz="1200" i="1" dirty="0" smtClean="0">
                <a:latin typeface="Calibri" panose="020F0502020204030204" pitchFamily="34" charset="0"/>
                <a:ea typeface="Times New Roman"/>
              </a:rPr>
              <a:t>(Accompagnatrice socio-professionnelle des équipes de </a:t>
            </a:r>
            <a:r>
              <a:rPr lang="fr-FR" sz="1200" i="1" dirty="0" err="1" smtClean="0">
                <a:latin typeface="Calibri" panose="020F0502020204030204" pitchFamily="34" charset="0"/>
                <a:ea typeface="Times New Roman"/>
              </a:rPr>
              <a:t>Choisey</a:t>
            </a:r>
            <a:r>
              <a:rPr lang="fr-FR" sz="1200" i="1" dirty="0" smtClean="0">
                <a:latin typeface="Calibri" panose="020F0502020204030204" pitchFamily="34" charset="0"/>
                <a:ea typeface="Times New Roman"/>
              </a:rPr>
              <a:t>, Chaussin et Dampierre; </a:t>
            </a:r>
          </a:p>
          <a:p>
            <a:pPr lvl="0" algn="ctr">
              <a:spcAft>
                <a:spcPts val="0"/>
              </a:spcAft>
            </a:pPr>
            <a:r>
              <a:rPr lang="fr-FR" sz="1200" i="1" dirty="0" smtClean="0">
                <a:latin typeface="Calibri" panose="020F0502020204030204" pitchFamily="34" charset="0"/>
                <a:ea typeface="Times New Roman"/>
              </a:rPr>
              <a:t>coordinatrice de l’équipe </a:t>
            </a:r>
          </a:p>
          <a:p>
            <a:pPr lvl="0" algn="ctr">
              <a:spcAft>
                <a:spcPts val="0"/>
              </a:spcAft>
            </a:pPr>
            <a:r>
              <a:rPr lang="fr-FR" sz="1200" i="1" dirty="0" smtClean="0">
                <a:latin typeface="Calibri" panose="020F0502020204030204" pitchFamily="34" charset="0"/>
                <a:ea typeface="Times New Roman"/>
              </a:rPr>
              <a:t>d’accompagnement chantiers d’insertion depuis 2016, dans le prolongement de Cindy DERAMBURE)</a:t>
            </a:r>
          </a:p>
        </p:txBody>
      </p:sp>
      <p:sp>
        <p:nvSpPr>
          <p:cNvPr id="15" name="ZoneTexte 14"/>
          <p:cNvSpPr txBox="1"/>
          <p:nvPr/>
        </p:nvSpPr>
        <p:spPr>
          <a:xfrm>
            <a:off x="1468469" y="105247"/>
            <a:ext cx="6953348" cy="923330"/>
          </a:xfrm>
          <a:prstGeom prst="rect">
            <a:avLst/>
          </a:prstGeom>
          <a:noFill/>
        </p:spPr>
        <p:txBody>
          <a:bodyPr wrap="square" rtlCol="0">
            <a:spAutoFit/>
          </a:bodyPr>
          <a:lstStyle/>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AG 24 juin 2016 </a:t>
            </a:r>
            <a:r>
              <a:rPr lang="fr-FR" dirty="0" err="1" smtClean="0">
                <a:solidFill>
                  <a:schemeClr val="bg2">
                    <a:lumMod val="50000"/>
                  </a:schemeClr>
                </a:solidFill>
                <a:effectLst>
                  <a:reflection blurRad="6350" stA="55000" endA="300" endPos="45500" dir="5400000" sy="-100000" algn="bl" rotWithShape="0"/>
                </a:effectLst>
                <a:latin typeface="Calibri" panose="020F0502020204030204" pitchFamily="34" charset="0"/>
              </a:rPr>
              <a:t>Ounans</a:t>
            </a: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  </a:t>
            </a:r>
          </a:p>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Rapport d’activité</a:t>
            </a:r>
          </a:p>
          <a:p>
            <a:pPr algn="ctr"/>
            <a:r>
              <a:rPr lang="fr-FR" b="1" dirty="0" smtClean="0">
                <a:effectLst>
                  <a:reflection blurRad="6350" stA="55000" endA="300" endPos="45500" dir="5400000" sy="-100000" algn="bl" rotWithShape="0"/>
                </a:effectLst>
                <a:latin typeface="Calibri" panose="020F0502020204030204" pitchFamily="34" charset="0"/>
              </a:rPr>
              <a:t>II - Les Chantiers d’insertion</a:t>
            </a:r>
            <a:endParaRPr lang="fr-FR" b="1" dirty="0">
              <a:effectLst>
                <a:reflection blurRad="6350" stA="55000" endA="300" endPos="45500" dir="5400000" sy="-100000" algn="bl" rotWithShape="0"/>
              </a:effectLst>
              <a:latin typeface="Calibri" panose="020F0502020204030204" pitchFamily="34" charset="0"/>
            </a:endParaRPr>
          </a:p>
        </p:txBody>
      </p:sp>
      <p:sp>
        <p:nvSpPr>
          <p:cNvPr id="16" name="ZoneTexte 15"/>
          <p:cNvSpPr txBox="1"/>
          <p:nvPr/>
        </p:nvSpPr>
        <p:spPr>
          <a:xfrm>
            <a:off x="885039" y="1549718"/>
            <a:ext cx="1944216" cy="369332"/>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wrap="square" rtlCol="0">
            <a:spAutoFit/>
          </a:bodyPr>
          <a:lstStyle/>
          <a:p>
            <a:r>
              <a:rPr lang="fr-FR" dirty="0" smtClean="0"/>
              <a:t>Sens de l’écoute</a:t>
            </a:r>
            <a:endParaRPr lang="fr-FR" dirty="0"/>
          </a:p>
        </p:txBody>
      </p:sp>
      <p:sp>
        <p:nvSpPr>
          <p:cNvPr id="17" name="ZoneTexte 16"/>
          <p:cNvSpPr txBox="1"/>
          <p:nvPr/>
        </p:nvSpPr>
        <p:spPr>
          <a:xfrm>
            <a:off x="7138714" y="1611035"/>
            <a:ext cx="2016224" cy="369332"/>
          </a:xfrm>
          <a:prstGeom prst="rect">
            <a:avLst/>
          </a:prstGeom>
          <a:solidFill>
            <a:schemeClr val="bg2"/>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wrap="square" rtlCol="0">
            <a:spAutoFit/>
          </a:bodyPr>
          <a:lstStyle/>
          <a:p>
            <a:r>
              <a:rPr lang="fr-FR" dirty="0" smtClean="0"/>
              <a:t>Travail en équipe</a:t>
            </a:r>
            <a:endParaRPr lang="fr-FR" dirty="0"/>
          </a:p>
        </p:txBody>
      </p:sp>
      <p:sp>
        <p:nvSpPr>
          <p:cNvPr id="18" name="ZoneTexte 17"/>
          <p:cNvSpPr txBox="1"/>
          <p:nvPr/>
        </p:nvSpPr>
        <p:spPr>
          <a:xfrm>
            <a:off x="820813" y="5989796"/>
            <a:ext cx="2304256" cy="369332"/>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wrap="square" rtlCol="0">
            <a:spAutoFit/>
          </a:bodyPr>
          <a:lstStyle/>
          <a:p>
            <a:r>
              <a:rPr lang="fr-FR" dirty="0" smtClean="0"/>
              <a:t>Sens du relationnel</a:t>
            </a:r>
            <a:endParaRPr lang="fr-FR" dirty="0"/>
          </a:p>
        </p:txBody>
      </p:sp>
      <p:sp>
        <p:nvSpPr>
          <p:cNvPr id="19" name="ZoneTexte 18"/>
          <p:cNvSpPr txBox="1"/>
          <p:nvPr/>
        </p:nvSpPr>
        <p:spPr>
          <a:xfrm>
            <a:off x="7549752" y="6093296"/>
            <a:ext cx="1512168" cy="369332"/>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wrap="square" rtlCol="0">
            <a:spAutoFit/>
          </a:bodyPr>
          <a:lstStyle/>
          <a:p>
            <a:r>
              <a:rPr lang="fr-FR" dirty="0" smtClean="0"/>
              <a:t>Dynamisme</a:t>
            </a:r>
            <a:endParaRPr lang="fr-FR" dirty="0"/>
          </a:p>
        </p:txBody>
      </p:sp>
    </p:spTree>
    <p:extLst>
      <p:ext uri="{BB962C8B-B14F-4D97-AF65-F5344CB8AC3E}">
        <p14:creationId xmlns:p14="http://schemas.microsoft.com/office/powerpoint/2010/main" val="667096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4F8C95-9CFF-4050-AA33-7AE01EB79DB7}" type="slidenum">
              <a:rPr lang="fr-FR" altLang="fr-FR" smtClean="0"/>
              <a:pPr/>
              <a:t>21</a:t>
            </a:fld>
            <a:endParaRPr lang="fr-FR" altLang="fr-FR"/>
          </a:p>
        </p:txBody>
      </p:sp>
      <p:grpSp>
        <p:nvGrpSpPr>
          <p:cNvPr id="5" name="Groupe 4"/>
          <p:cNvGrpSpPr/>
          <p:nvPr/>
        </p:nvGrpSpPr>
        <p:grpSpPr>
          <a:xfrm>
            <a:off x="-96778" y="0"/>
            <a:ext cx="10002778" cy="6858000"/>
            <a:chOff x="-96778" y="0"/>
            <a:chExt cx="10002778" cy="6858000"/>
          </a:xfrm>
        </p:grpSpPr>
        <p:sp>
          <p:nvSpPr>
            <p:cNvPr id="6" name="Rectangle 17"/>
            <p:cNvSpPr>
              <a:spLocks noChangeArrowheads="1"/>
            </p:cNvSpPr>
            <p:nvPr/>
          </p:nvSpPr>
          <p:spPr bwMode="auto">
            <a:xfrm>
              <a:off x="1" y="0"/>
              <a:ext cx="271727" cy="6858000"/>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sp>
          <p:nvSpPr>
            <p:cNvPr id="7" name="Text Box 19"/>
            <p:cNvSpPr txBox="1">
              <a:spLocks noChangeArrowheads="1"/>
            </p:cNvSpPr>
            <p:nvPr/>
          </p:nvSpPr>
          <p:spPr bwMode="auto">
            <a:xfrm rot="10800000">
              <a:off x="-96778" y="838200"/>
              <a:ext cx="4308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fr-FR" altLang="fr-FR" sz="1600" i="1" dirty="0">
                  <a:latin typeface="Tahoma" pitchFamily="34" charset="0"/>
                </a:rPr>
                <a:t>www.terre-emplois.org</a:t>
              </a:r>
            </a:p>
          </p:txBody>
        </p:sp>
        <p:sp>
          <p:nvSpPr>
            <p:cNvPr id="8" name="Rectangle 7"/>
            <p:cNvSpPr>
              <a:spLocks noChangeArrowheads="1"/>
            </p:cNvSpPr>
            <p:nvPr/>
          </p:nvSpPr>
          <p:spPr bwMode="auto">
            <a:xfrm>
              <a:off x="271728" y="1272337"/>
              <a:ext cx="9634272" cy="78355"/>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pic>
          <p:nvPicPr>
            <p:cNvPr id="9" name="Image 8" descr="K:\DUI 2016 documents modifiables\Personnages vert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464" y="5651262"/>
              <a:ext cx="544636" cy="1046401"/>
            </a:xfrm>
            <a:prstGeom prst="rect">
              <a:avLst/>
            </a:prstGeom>
            <a:noFill/>
            <a:ln>
              <a:noFill/>
            </a:ln>
          </p:spPr>
        </p:pic>
        <p:grpSp>
          <p:nvGrpSpPr>
            <p:cNvPr id="10" name="Groupe 9"/>
            <p:cNvGrpSpPr/>
            <p:nvPr/>
          </p:nvGrpSpPr>
          <p:grpSpPr>
            <a:xfrm>
              <a:off x="271728" y="0"/>
              <a:ext cx="9634272" cy="1270339"/>
              <a:chOff x="271728" y="0"/>
              <a:chExt cx="9634272" cy="1270339"/>
            </a:xfrm>
          </p:grpSpPr>
          <p:pic>
            <p:nvPicPr>
              <p:cNvPr id="12" name="Picture 21" descr="K:\RAPPORT D'ACTIVITE 2016\logo-agate-perspecti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28" y="0"/>
                <a:ext cx="2270958" cy="127033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42686" y="0"/>
                <a:ext cx="7363314" cy="127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aphicFrame>
        <p:nvGraphicFramePr>
          <p:cNvPr id="4" name="Tableau 3"/>
          <p:cNvGraphicFramePr>
            <a:graphicFrameLocks noGrp="1"/>
          </p:cNvGraphicFramePr>
          <p:nvPr>
            <p:extLst>
              <p:ext uri="{D42A27DB-BD31-4B8C-83A1-F6EECF244321}">
                <p14:modId xmlns:p14="http://schemas.microsoft.com/office/powerpoint/2010/main" val="130329267"/>
              </p:ext>
            </p:extLst>
          </p:nvPr>
        </p:nvGraphicFramePr>
        <p:xfrm>
          <a:off x="632521" y="1916832"/>
          <a:ext cx="2880319" cy="1306824"/>
        </p:xfrm>
        <a:graphic>
          <a:graphicData uri="http://schemas.openxmlformats.org/drawingml/2006/table">
            <a:tbl>
              <a:tblPr>
                <a:tableStyleId>{5C22544A-7EE6-4342-B048-85BDC9FD1C3A}</a:tableStyleId>
              </a:tblPr>
              <a:tblGrid>
                <a:gridCol w="2880319">
                  <a:extLst>
                    <a:ext uri="{9D8B030D-6E8A-4147-A177-3AD203B41FA5}">
                      <a16:colId xmlns:a16="http://schemas.microsoft.com/office/drawing/2014/main" val="20000"/>
                    </a:ext>
                  </a:extLst>
                </a:gridCol>
              </a:tblGrid>
              <a:tr h="360039">
                <a:tc>
                  <a:txBody>
                    <a:bodyPr/>
                    <a:lstStyle/>
                    <a:p>
                      <a:pPr algn="l" fontAlgn="ctr"/>
                      <a:r>
                        <a:rPr lang="fr-FR" sz="1200" b="0" u="none" strike="noStrike" dirty="0" smtClean="0">
                          <a:effectLst/>
                          <a:latin typeface="Calibri" panose="020F0502020204030204" pitchFamily="34" charset="0"/>
                        </a:rPr>
                        <a:t>Formation abattage Petit Bois</a:t>
                      </a:r>
                      <a:endParaRPr lang="fr-FR" sz="1200" b="0" i="1" u="none" strike="noStrike" dirty="0">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00"/>
                  </a:ext>
                </a:extLst>
              </a:tr>
              <a:tr h="285750">
                <a:tc>
                  <a:txBody>
                    <a:bodyPr/>
                    <a:lstStyle/>
                    <a:p>
                      <a:pPr algn="l" fontAlgn="ctr"/>
                      <a:r>
                        <a:rPr lang="fr-FR" sz="1200" u="none" strike="noStrike">
                          <a:effectLst/>
                          <a:latin typeface="Calibri" panose="020F0502020204030204" pitchFamily="34" charset="0"/>
                        </a:rPr>
                        <a:t>Formation Sauveteur Secouriste du Travail (SST)</a:t>
                      </a:r>
                      <a:endParaRPr lang="fr-FR" sz="1200" b="0" i="1" u="none" strike="noStrike">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01"/>
                  </a:ext>
                </a:extLst>
              </a:tr>
              <a:tr h="285750">
                <a:tc>
                  <a:txBody>
                    <a:bodyPr/>
                    <a:lstStyle/>
                    <a:p>
                      <a:pPr algn="l" fontAlgn="ctr"/>
                      <a:r>
                        <a:rPr lang="fr-FR" sz="1200" u="none" strike="noStrike">
                          <a:effectLst/>
                          <a:latin typeface="Calibri" panose="020F0502020204030204" pitchFamily="34" charset="0"/>
                        </a:rPr>
                        <a:t>Formation FLE</a:t>
                      </a:r>
                      <a:endParaRPr lang="fr-FR" sz="1200" b="0" i="1" u="none" strike="noStrike">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02"/>
                  </a:ext>
                </a:extLst>
              </a:tr>
              <a:tr h="285750">
                <a:tc>
                  <a:txBody>
                    <a:bodyPr/>
                    <a:lstStyle/>
                    <a:p>
                      <a:pPr algn="l" fontAlgn="ctr"/>
                      <a:r>
                        <a:rPr lang="fr-FR" sz="1200" u="none" strike="noStrike" dirty="0">
                          <a:effectLst/>
                          <a:latin typeface="Calibri" panose="020F0502020204030204" pitchFamily="34" charset="0"/>
                        </a:rPr>
                        <a:t>Formation CACES 1 R372 M (Cat 1)</a:t>
                      </a:r>
                      <a:endParaRPr lang="fr-FR" sz="1200" b="0" i="1" u="none" strike="noStrike" dirty="0">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03"/>
                  </a:ext>
                </a:extLst>
              </a:tr>
            </a:tbl>
          </a:graphicData>
        </a:graphic>
      </p:graphicFrame>
      <p:graphicFrame>
        <p:nvGraphicFramePr>
          <p:cNvPr id="14" name="Tableau 13"/>
          <p:cNvGraphicFramePr>
            <a:graphicFrameLocks noGrp="1"/>
          </p:cNvGraphicFramePr>
          <p:nvPr>
            <p:extLst>
              <p:ext uri="{D42A27DB-BD31-4B8C-83A1-F6EECF244321}">
                <p14:modId xmlns:p14="http://schemas.microsoft.com/office/powerpoint/2010/main" val="1445609967"/>
              </p:ext>
            </p:extLst>
          </p:nvPr>
        </p:nvGraphicFramePr>
        <p:xfrm>
          <a:off x="632520" y="3212976"/>
          <a:ext cx="2880320" cy="2840355"/>
        </p:xfrm>
        <a:graphic>
          <a:graphicData uri="http://schemas.openxmlformats.org/drawingml/2006/table">
            <a:tbl>
              <a:tblPr>
                <a:tableStyleId>{5C22544A-7EE6-4342-B048-85BDC9FD1C3A}</a:tableStyleId>
              </a:tblPr>
              <a:tblGrid>
                <a:gridCol w="2880320">
                  <a:extLst>
                    <a:ext uri="{9D8B030D-6E8A-4147-A177-3AD203B41FA5}">
                      <a16:colId xmlns:a16="http://schemas.microsoft.com/office/drawing/2014/main" val="20000"/>
                    </a:ext>
                  </a:extLst>
                </a:gridCol>
              </a:tblGrid>
              <a:tr h="285750">
                <a:tc>
                  <a:txBody>
                    <a:bodyPr/>
                    <a:lstStyle/>
                    <a:p>
                      <a:pPr algn="l" fontAlgn="ctr"/>
                      <a:r>
                        <a:rPr lang="fr-FR" sz="1200" u="none" strike="noStrike" dirty="0">
                          <a:effectLst/>
                          <a:latin typeface="Calibri" panose="020F0502020204030204" pitchFamily="34" charset="0"/>
                        </a:rPr>
                        <a:t>Formation Secrétaire de mairie</a:t>
                      </a:r>
                      <a:endParaRPr lang="fr-FR" sz="1200" b="0" i="1" u="none" strike="noStrike" dirty="0">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00"/>
                  </a:ext>
                </a:extLst>
              </a:tr>
              <a:tr h="285750">
                <a:tc>
                  <a:txBody>
                    <a:bodyPr/>
                    <a:lstStyle/>
                    <a:p>
                      <a:pPr algn="l" fontAlgn="ctr"/>
                      <a:r>
                        <a:rPr lang="fr-FR" sz="1200" u="none" strike="noStrike" dirty="0">
                          <a:effectLst/>
                          <a:latin typeface="Calibri" panose="020F0502020204030204" pitchFamily="34" charset="0"/>
                        </a:rPr>
                        <a:t>Formation Isolation thermique</a:t>
                      </a:r>
                      <a:endParaRPr lang="fr-FR" sz="1200" b="0" i="1" u="none" strike="noStrike" dirty="0">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01"/>
                  </a:ext>
                </a:extLst>
              </a:tr>
              <a:tr h="285750">
                <a:tc>
                  <a:txBody>
                    <a:bodyPr/>
                    <a:lstStyle/>
                    <a:p>
                      <a:pPr algn="l" fontAlgn="ctr"/>
                      <a:r>
                        <a:rPr lang="fr-FR" sz="1200" u="none" strike="noStrike" dirty="0">
                          <a:effectLst/>
                          <a:latin typeface="Calibri" panose="020F0502020204030204" pitchFamily="34" charset="0"/>
                        </a:rPr>
                        <a:t>Formation Techniques de vente et connaissance des produits </a:t>
                      </a:r>
                      <a:r>
                        <a:rPr lang="fr-FR" sz="1200" u="none" strike="noStrike" dirty="0" smtClean="0">
                          <a:effectLst/>
                          <a:latin typeface="Calibri" panose="020F0502020204030204" pitchFamily="34" charset="0"/>
                        </a:rPr>
                        <a:t>Bannette</a:t>
                      </a:r>
                      <a:endParaRPr lang="fr-FR" sz="1200" b="0" i="1" u="none" strike="noStrike" dirty="0">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02"/>
                  </a:ext>
                </a:extLst>
              </a:tr>
              <a:tr h="285750">
                <a:tc>
                  <a:txBody>
                    <a:bodyPr/>
                    <a:lstStyle/>
                    <a:p>
                      <a:pPr algn="l" fontAlgn="ctr"/>
                      <a:r>
                        <a:rPr lang="fr-FR" sz="1200" u="none" strike="noStrike" dirty="0">
                          <a:effectLst/>
                          <a:latin typeface="Calibri" panose="020F0502020204030204" pitchFamily="34" charset="0"/>
                        </a:rPr>
                        <a:t>Formation Taille de vignes</a:t>
                      </a:r>
                      <a:endParaRPr lang="fr-FR" sz="1200" b="0" i="1" u="none" strike="noStrike" dirty="0">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03"/>
                  </a:ext>
                </a:extLst>
              </a:tr>
              <a:tr h="285750">
                <a:tc>
                  <a:txBody>
                    <a:bodyPr/>
                    <a:lstStyle/>
                    <a:p>
                      <a:pPr algn="l" fontAlgn="ctr"/>
                      <a:r>
                        <a:rPr lang="fr-FR" sz="1200" u="none" strike="noStrike" dirty="0">
                          <a:effectLst/>
                          <a:latin typeface="Calibri" panose="020F0502020204030204" pitchFamily="34" charset="0"/>
                        </a:rPr>
                        <a:t>Formation Permis BE</a:t>
                      </a:r>
                      <a:endParaRPr lang="fr-FR" sz="1200" b="0" i="1" u="none" strike="noStrike" dirty="0">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04"/>
                  </a:ext>
                </a:extLst>
              </a:tr>
              <a:tr h="285750">
                <a:tc>
                  <a:txBody>
                    <a:bodyPr/>
                    <a:lstStyle/>
                    <a:p>
                      <a:pPr algn="l" fontAlgn="ctr"/>
                      <a:r>
                        <a:rPr lang="fr-FR" sz="1200" u="none" strike="noStrike" dirty="0">
                          <a:effectLst/>
                          <a:latin typeface="Calibri" panose="020F0502020204030204" pitchFamily="34" charset="0"/>
                        </a:rPr>
                        <a:t>Formation Continue Obligatoire FCO Transport de Marchandises</a:t>
                      </a:r>
                      <a:endParaRPr lang="fr-FR" sz="1200" b="0" i="1" u="none" strike="noStrike" dirty="0">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05"/>
                  </a:ext>
                </a:extLst>
              </a:tr>
              <a:tr h="285750">
                <a:tc>
                  <a:txBody>
                    <a:bodyPr/>
                    <a:lstStyle/>
                    <a:p>
                      <a:pPr algn="l" fontAlgn="ctr"/>
                      <a:r>
                        <a:rPr lang="fr-FR" sz="1200" u="none" strike="noStrike" dirty="0">
                          <a:effectLst/>
                          <a:latin typeface="Calibri" panose="020F0502020204030204" pitchFamily="34" charset="0"/>
                        </a:rPr>
                        <a:t>Préparation à l’installation en autoentreprise</a:t>
                      </a:r>
                      <a:endParaRPr lang="fr-FR" sz="1200" b="0" i="1" u="none" strike="noStrike" dirty="0">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06"/>
                  </a:ext>
                </a:extLst>
              </a:tr>
              <a:tr h="285750">
                <a:tc>
                  <a:txBody>
                    <a:bodyPr/>
                    <a:lstStyle/>
                    <a:p>
                      <a:pPr algn="l" fontAlgn="ctr"/>
                      <a:r>
                        <a:rPr lang="fr-FR" sz="1200" u="none" strike="noStrike" dirty="0">
                          <a:effectLst/>
                          <a:latin typeface="Calibri" panose="020F0502020204030204" pitchFamily="34" charset="0"/>
                        </a:rPr>
                        <a:t>Formation BAFA</a:t>
                      </a:r>
                      <a:endParaRPr lang="fr-FR" sz="1200" b="0" i="1" u="none" strike="noStrike" dirty="0">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07"/>
                  </a:ext>
                </a:extLst>
              </a:tr>
              <a:tr h="285750">
                <a:tc>
                  <a:txBody>
                    <a:bodyPr/>
                    <a:lstStyle/>
                    <a:p>
                      <a:pPr algn="l" fontAlgn="ctr"/>
                      <a:r>
                        <a:rPr lang="fr-FR" sz="1200" u="none" strike="noStrike" dirty="0">
                          <a:effectLst/>
                          <a:latin typeface="Calibri" panose="020F0502020204030204" pitchFamily="34" charset="0"/>
                        </a:rPr>
                        <a:t>Formation Agent de surveillance en Sécurité Privée</a:t>
                      </a:r>
                      <a:endParaRPr lang="fr-FR" sz="1200" b="0" i="1" u="none" strike="noStrike" dirty="0">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08"/>
                  </a:ext>
                </a:extLst>
              </a:tr>
            </a:tbl>
          </a:graphicData>
        </a:graphic>
      </p:graphicFrame>
      <p:graphicFrame>
        <p:nvGraphicFramePr>
          <p:cNvPr id="15" name="Tableau 14"/>
          <p:cNvGraphicFramePr>
            <a:graphicFrameLocks noGrp="1"/>
          </p:cNvGraphicFramePr>
          <p:nvPr>
            <p:extLst>
              <p:ext uri="{D42A27DB-BD31-4B8C-83A1-F6EECF244321}">
                <p14:modId xmlns:p14="http://schemas.microsoft.com/office/powerpoint/2010/main" val="1277447717"/>
              </p:ext>
            </p:extLst>
          </p:nvPr>
        </p:nvGraphicFramePr>
        <p:xfrm>
          <a:off x="3968743" y="1681545"/>
          <a:ext cx="1800200" cy="4554549"/>
        </p:xfrm>
        <a:graphic>
          <a:graphicData uri="http://schemas.openxmlformats.org/drawingml/2006/table">
            <a:tbl>
              <a:tblPr>
                <a:tableStyleId>{5C22544A-7EE6-4342-B048-85BDC9FD1C3A}</a:tableStyleId>
              </a:tblPr>
              <a:tblGrid>
                <a:gridCol w="1800200">
                  <a:extLst>
                    <a:ext uri="{9D8B030D-6E8A-4147-A177-3AD203B41FA5}">
                      <a16:colId xmlns:a16="http://schemas.microsoft.com/office/drawing/2014/main" val="20000"/>
                    </a:ext>
                  </a:extLst>
                </a:gridCol>
              </a:tblGrid>
              <a:tr h="129552">
                <a:tc>
                  <a:txBody>
                    <a:bodyPr/>
                    <a:lstStyle/>
                    <a:p>
                      <a:pPr algn="ctr" fontAlgn="ctr"/>
                      <a:r>
                        <a:rPr lang="fr-FR" sz="1200" b="1" u="none" strike="noStrike" dirty="0" smtClean="0">
                          <a:effectLst/>
                          <a:latin typeface="Calibri" panose="020F0502020204030204" pitchFamily="34" charset="0"/>
                        </a:rPr>
                        <a:t>Immersion:</a:t>
                      </a:r>
                      <a:r>
                        <a:rPr lang="fr-FR" sz="1200" b="1" u="none" strike="noStrike" baseline="0" dirty="0" smtClean="0">
                          <a:effectLst/>
                          <a:latin typeface="Calibri" panose="020F0502020204030204" pitchFamily="34" charset="0"/>
                        </a:rPr>
                        <a:t> </a:t>
                      </a:r>
                      <a:r>
                        <a:rPr lang="fr-FR" sz="1200" b="1" u="none" strike="noStrike" dirty="0" smtClean="0">
                          <a:effectLst/>
                          <a:latin typeface="Calibri" panose="020F0502020204030204" pitchFamily="34" charset="0"/>
                        </a:rPr>
                        <a:t>PMSMP</a:t>
                      </a:r>
                      <a:endParaRPr lang="fr-FR" sz="1200" b="1" i="0" u="none" strike="noStrike" dirty="0">
                        <a:effectLst/>
                        <a:latin typeface="Calibri" panose="020F0502020204030204" pitchFamily="34" charset="0"/>
                      </a:endParaRPr>
                    </a:p>
                  </a:txBody>
                  <a:tcPr marL="7621" marR="7621" marT="7621" marB="0" anchor="ctr">
                    <a:solidFill>
                      <a:schemeClr val="accent1">
                        <a:lumMod val="40000"/>
                        <a:lumOff val="60000"/>
                      </a:schemeClr>
                    </a:solidFill>
                  </a:tcPr>
                </a:tc>
                <a:extLst>
                  <a:ext uri="{0D108BD9-81ED-4DB2-BD59-A6C34878D82A}">
                    <a16:rowId xmlns:a16="http://schemas.microsoft.com/office/drawing/2014/main" val="10000"/>
                  </a:ext>
                </a:extLst>
              </a:tr>
              <a:tr h="241547">
                <a:tc>
                  <a:txBody>
                    <a:bodyPr/>
                    <a:lstStyle/>
                    <a:p>
                      <a:pPr algn="l" fontAlgn="ctr"/>
                      <a:r>
                        <a:rPr lang="fr-FR" sz="1200" u="none" strike="noStrike" dirty="0" smtClean="0">
                          <a:effectLst/>
                          <a:latin typeface="Calibri" panose="020F0502020204030204" pitchFamily="34" charset="0"/>
                        </a:rPr>
                        <a:t>Poste</a:t>
                      </a:r>
                      <a:r>
                        <a:rPr lang="fr-FR" sz="1200" u="none" strike="noStrike" baseline="0" dirty="0" smtClean="0">
                          <a:effectLst/>
                          <a:latin typeface="Calibri" panose="020F0502020204030204" pitchFamily="34" charset="0"/>
                        </a:rPr>
                        <a:t> polyvalent</a:t>
                      </a:r>
                      <a:r>
                        <a:rPr lang="fr-FR" sz="1200" u="none" strike="noStrike" dirty="0" smtClean="0">
                          <a:effectLst/>
                          <a:latin typeface="Calibri" panose="020F0502020204030204" pitchFamily="34" charset="0"/>
                        </a:rPr>
                        <a:t> en</a:t>
                      </a:r>
                      <a:r>
                        <a:rPr lang="fr-FR" sz="1200" u="none" strike="noStrike" baseline="0" dirty="0" smtClean="0">
                          <a:effectLst/>
                          <a:latin typeface="Calibri" panose="020F0502020204030204" pitchFamily="34" charset="0"/>
                        </a:rPr>
                        <a:t> GMS</a:t>
                      </a:r>
                      <a:endParaRPr lang="fr-FR" sz="1200" b="0" i="1" u="none" strike="noStrike" dirty="0">
                        <a:effectLst/>
                        <a:latin typeface="Calibri" panose="020F0502020204030204" pitchFamily="34" charset="0"/>
                      </a:endParaRPr>
                    </a:p>
                  </a:txBody>
                  <a:tcPr marL="7621" marR="7621" marT="7621" marB="0" anchor="ctr">
                    <a:solidFill>
                      <a:schemeClr val="accent1">
                        <a:lumMod val="40000"/>
                        <a:lumOff val="60000"/>
                      </a:schemeClr>
                    </a:solidFill>
                  </a:tcPr>
                </a:tc>
                <a:extLst>
                  <a:ext uri="{0D108BD9-81ED-4DB2-BD59-A6C34878D82A}">
                    <a16:rowId xmlns:a16="http://schemas.microsoft.com/office/drawing/2014/main" val="10001"/>
                  </a:ext>
                </a:extLst>
              </a:tr>
              <a:tr h="228621">
                <a:tc>
                  <a:txBody>
                    <a:bodyPr/>
                    <a:lstStyle/>
                    <a:p>
                      <a:pPr algn="l" fontAlgn="ctr"/>
                      <a:r>
                        <a:rPr lang="fr-FR" sz="1200" u="none" strike="noStrike" dirty="0">
                          <a:effectLst/>
                          <a:latin typeface="Calibri" panose="020F0502020204030204" pitchFamily="34" charset="0"/>
                        </a:rPr>
                        <a:t>Vendeuse</a:t>
                      </a:r>
                      <a:endParaRPr lang="fr-FR" sz="1200" b="0" i="1" u="none" strike="noStrike" dirty="0">
                        <a:effectLst/>
                        <a:latin typeface="Calibri" panose="020F0502020204030204" pitchFamily="34" charset="0"/>
                      </a:endParaRPr>
                    </a:p>
                  </a:txBody>
                  <a:tcPr marL="7621" marR="7621" marT="7621" marB="0" anchor="ctr">
                    <a:solidFill>
                      <a:schemeClr val="accent1">
                        <a:lumMod val="40000"/>
                        <a:lumOff val="60000"/>
                      </a:schemeClr>
                    </a:solidFill>
                  </a:tcPr>
                </a:tc>
                <a:extLst>
                  <a:ext uri="{0D108BD9-81ED-4DB2-BD59-A6C34878D82A}">
                    <a16:rowId xmlns:a16="http://schemas.microsoft.com/office/drawing/2014/main" val="10002"/>
                  </a:ext>
                </a:extLst>
              </a:tr>
              <a:tr h="129552">
                <a:tc>
                  <a:txBody>
                    <a:bodyPr/>
                    <a:lstStyle/>
                    <a:p>
                      <a:pPr algn="l" fontAlgn="ctr"/>
                      <a:r>
                        <a:rPr lang="fr-FR" sz="1200" u="none" strike="noStrike" dirty="0" smtClean="0">
                          <a:effectLst/>
                          <a:latin typeface="Calibri" panose="020F0502020204030204" pitchFamily="34" charset="0"/>
                        </a:rPr>
                        <a:t>Agent</a:t>
                      </a:r>
                      <a:r>
                        <a:rPr lang="fr-FR" sz="1200" u="none" strike="noStrike" baseline="0" dirty="0" smtClean="0">
                          <a:effectLst/>
                          <a:latin typeface="Calibri" panose="020F0502020204030204" pitchFamily="34" charset="0"/>
                        </a:rPr>
                        <a:t> de nettoyage</a:t>
                      </a:r>
                      <a:endParaRPr lang="fr-FR" sz="1200" b="0" i="1" u="none" strike="noStrike" dirty="0">
                        <a:effectLst/>
                        <a:latin typeface="Calibri" panose="020F0502020204030204" pitchFamily="34" charset="0"/>
                      </a:endParaRPr>
                    </a:p>
                  </a:txBody>
                  <a:tcPr marL="7621" marR="7621" marT="7621" marB="0" anchor="ctr">
                    <a:solidFill>
                      <a:schemeClr val="accent1">
                        <a:lumMod val="40000"/>
                        <a:lumOff val="60000"/>
                      </a:schemeClr>
                    </a:solidFill>
                  </a:tcPr>
                </a:tc>
                <a:extLst>
                  <a:ext uri="{0D108BD9-81ED-4DB2-BD59-A6C34878D82A}">
                    <a16:rowId xmlns:a16="http://schemas.microsoft.com/office/drawing/2014/main" val="10003"/>
                  </a:ext>
                </a:extLst>
              </a:tr>
              <a:tr h="129552">
                <a:tc>
                  <a:txBody>
                    <a:bodyPr/>
                    <a:lstStyle/>
                    <a:p>
                      <a:pPr algn="l" fontAlgn="ctr"/>
                      <a:r>
                        <a:rPr lang="fr-FR" sz="1200" u="none" strike="noStrike" dirty="0">
                          <a:effectLst/>
                          <a:latin typeface="Calibri" panose="020F0502020204030204" pitchFamily="34" charset="0"/>
                        </a:rPr>
                        <a:t>Aide charpentier monteur</a:t>
                      </a:r>
                      <a:endParaRPr lang="fr-FR" sz="1200" b="0" i="1" u="none" strike="noStrike" dirty="0">
                        <a:effectLst/>
                        <a:latin typeface="Calibri" panose="020F0502020204030204" pitchFamily="34" charset="0"/>
                      </a:endParaRPr>
                    </a:p>
                  </a:txBody>
                  <a:tcPr marL="7621" marR="7621" marT="7621" marB="0" anchor="ctr">
                    <a:solidFill>
                      <a:schemeClr val="accent1">
                        <a:lumMod val="40000"/>
                        <a:lumOff val="60000"/>
                      </a:schemeClr>
                    </a:solidFill>
                  </a:tcPr>
                </a:tc>
                <a:extLst>
                  <a:ext uri="{0D108BD9-81ED-4DB2-BD59-A6C34878D82A}">
                    <a16:rowId xmlns:a16="http://schemas.microsoft.com/office/drawing/2014/main" val="10004"/>
                  </a:ext>
                </a:extLst>
              </a:tr>
              <a:tr h="228621">
                <a:tc>
                  <a:txBody>
                    <a:bodyPr/>
                    <a:lstStyle/>
                    <a:p>
                      <a:pPr algn="l" fontAlgn="ctr"/>
                      <a:r>
                        <a:rPr lang="fr-FR" sz="1200" u="none" strike="noStrike" dirty="0">
                          <a:effectLst/>
                          <a:latin typeface="Calibri" panose="020F0502020204030204" pitchFamily="34" charset="0"/>
                        </a:rPr>
                        <a:t>Secrétaire</a:t>
                      </a:r>
                      <a:endParaRPr lang="fr-FR" sz="1200" b="0" i="1" u="none" strike="noStrike" dirty="0">
                        <a:effectLst/>
                        <a:latin typeface="Calibri" panose="020F0502020204030204" pitchFamily="34" charset="0"/>
                      </a:endParaRPr>
                    </a:p>
                  </a:txBody>
                  <a:tcPr marL="7621" marR="7621" marT="7621" marB="0" anchor="ctr">
                    <a:solidFill>
                      <a:schemeClr val="accent1">
                        <a:lumMod val="40000"/>
                        <a:lumOff val="60000"/>
                      </a:schemeClr>
                    </a:solidFill>
                  </a:tcPr>
                </a:tc>
                <a:extLst>
                  <a:ext uri="{0D108BD9-81ED-4DB2-BD59-A6C34878D82A}">
                    <a16:rowId xmlns:a16="http://schemas.microsoft.com/office/drawing/2014/main" val="10005"/>
                  </a:ext>
                </a:extLst>
              </a:tr>
              <a:tr h="129552">
                <a:tc>
                  <a:txBody>
                    <a:bodyPr/>
                    <a:lstStyle/>
                    <a:p>
                      <a:pPr algn="l" fontAlgn="ctr"/>
                      <a:r>
                        <a:rPr lang="fr-FR" sz="1200" u="none" strike="noStrike" dirty="0" smtClean="0">
                          <a:effectLst/>
                          <a:latin typeface="Calibri" panose="020F0502020204030204" pitchFamily="34" charset="0"/>
                        </a:rPr>
                        <a:t>Manœuvre</a:t>
                      </a:r>
                      <a:r>
                        <a:rPr lang="fr-FR" sz="1200" u="none" strike="noStrike" baseline="0" dirty="0" smtClean="0">
                          <a:effectLst/>
                          <a:latin typeface="Calibri" panose="020F0502020204030204" pitchFamily="34" charset="0"/>
                        </a:rPr>
                        <a:t> mécanicien</a:t>
                      </a:r>
                      <a:endParaRPr lang="fr-FR" sz="1200" b="0" i="1" u="none" strike="noStrike" dirty="0">
                        <a:effectLst/>
                        <a:latin typeface="Calibri" panose="020F0502020204030204" pitchFamily="34" charset="0"/>
                      </a:endParaRPr>
                    </a:p>
                  </a:txBody>
                  <a:tcPr marL="7621" marR="7621" marT="7621" marB="0" anchor="ctr">
                    <a:solidFill>
                      <a:schemeClr val="accent1">
                        <a:lumMod val="40000"/>
                        <a:lumOff val="60000"/>
                      </a:schemeClr>
                    </a:solidFill>
                  </a:tcPr>
                </a:tc>
                <a:extLst>
                  <a:ext uri="{0D108BD9-81ED-4DB2-BD59-A6C34878D82A}">
                    <a16:rowId xmlns:a16="http://schemas.microsoft.com/office/drawing/2014/main" val="10006"/>
                  </a:ext>
                </a:extLst>
              </a:tr>
              <a:tr h="259104">
                <a:tc>
                  <a:txBody>
                    <a:bodyPr/>
                    <a:lstStyle/>
                    <a:p>
                      <a:pPr algn="l" fontAlgn="ctr"/>
                      <a:r>
                        <a:rPr lang="fr-FR" sz="1200" u="none" strike="noStrike" dirty="0">
                          <a:effectLst/>
                          <a:latin typeface="Calibri" panose="020F0502020204030204" pitchFamily="34" charset="0"/>
                        </a:rPr>
                        <a:t>Agent administratif</a:t>
                      </a:r>
                      <a:endParaRPr lang="fr-FR" sz="1200" b="0" i="1" u="none" strike="noStrike" dirty="0">
                        <a:effectLst/>
                        <a:latin typeface="Calibri" panose="020F0502020204030204" pitchFamily="34" charset="0"/>
                      </a:endParaRPr>
                    </a:p>
                  </a:txBody>
                  <a:tcPr marL="7621" marR="7621" marT="7621" marB="0" anchor="ctr">
                    <a:solidFill>
                      <a:schemeClr val="accent1">
                        <a:lumMod val="40000"/>
                        <a:lumOff val="60000"/>
                      </a:schemeClr>
                    </a:solidFill>
                  </a:tcPr>
                </a:tc>
                <a:extLst>
                  <a:ext uri="{0D108BD9-81ED-4DB2-BD59-A6C34878D82A}">
                    <a16:rowId xmlns:a16="http://schemas.microsoft.com/office/drawing/2014/main" val="10007"/>
                  </a:ext>
                </a:extLst>
              </a:tr>
              <a:tr h="129552">
                <a:tc>
                  <a:txBody>
                    <a:bodyPr/>
                    <a:lstStyle/>
                    <a:p>
                      <a:pPr algn="l" fontAlgn="ctr"/>
                      <a:r>
                        <a:rPr lang="fr-FR" sz="1200" u="none" strike="noStrike" dirty="0" smtClean="0">
                          <a:effectLst/>
                          <a:latin typeface="Calibri" panose="020F0502020204030204" pitchFamily="34" charset="0"/>
                        </a:rPr>
                        <a:t>Carrossier</a:t>
                      </a:r>
                      <a:endParaRPr lang="fr-FR" sz="1200" b="0" i="1" u="none" strike="noStrike" dirty="0">
                        <a:effectLst/>
                        <a:latin typeface="Calibri" panose="020F0502020204030204" pitchFamily="34" charset="0"/>
                      </a:endParaRPr>
                    </a:p>
                  </a:txBody>
                  <a:tcPr marL="7621" marR="7621" marT="7621" marB="0" anchor="ctr">
                    <a:solidFill>
                      <a:schemeClr val="accent1">
                        <a:lumMod val="40000"/>
                        <a:lumOff val="60000"/>
                      </a:schemeClr>
                    </a:solidFill>
                  </a:tcPr>
                </a:tc>
                <a:extLst>
                  <a:ext uri="{0D108BD9-81ED-4DB2-BD59-A6C34878D82A}">
                    <a16:rowId xmlns:a16="http://schemas.microsoft.com/office/drawing/2014/main" val="10008"/>
                  </a:ext>
                </a:extLst>
              </a:tr>
              <a:tr h="129552">
                <a:tc>
                  <a:txBody>
                    <a:bodyPr/>
                    <a:lstStyle/>
                    <a:p>
                      <a:pPr algn="l" fontAlgn="ctr"/>
                      <a:r>
                        <a:rPr lang="fr-FR" sz="1200" u="none" strike="noStrike" dirty="0">
                          <a:effectLst/>
                          <a:latin typeface="Calibri" panose="020F0502020204030204" pitchFamily="34" charset="0"/>
                        </a:rPr>
                        <a:t>Agent d'accueil</a:t>
                      </a:r>
                      <a:endParaRPr lang="fr-FR" sz="1200" b="0" i="1" u="none" strike="noStrike" dirty="0">
                        <a:effectLst/>
                        <a:latin typeface="Calibri" panose="020F0502020204030204" pitchFamily="34" charset="0"/>
                      </a:endParaRPr>
                    </a:p>
                  </a:txBody>
                  <a:tcPr marL="7621" marR="7621" marT="7621" marB="0" anchor="ctr">
                    <a:solidFill>
                      <a:schemeClr val="accent1">
                        <a:lumMod val="40000"/>
                        <a:lumOff val="60000"/>
                      </a:schemeClr>
                    </a:solidFill>
                  </a:tcPr>
                </a:tc>
                <a:extLst>
                  <a:ext uri="{0D108BD9-81ED-4DB2-BD59-A6C34878D82A}">
                    <a16:rowId xmlns:a16="http://schemas.microsoft.com/office/drawing/2014/main" val="10009"/>
                  </a:ext>
                </a:extLst>
              </a:tr>
              <a:tr h="129552">
                <a:tc>
                  <a:txBody>
                    <a:bodyPr/>
                    <a:lstStyle/>
                    <a:p>
                      <a:pPr algn="l" fontAlgn="ctr"/>
                      <a:r>
                        <a:rPr lang="fr-FR" sz="1200" u="none" strike="noStrike" dirty="0">
                          <a:effectLst/>
                          <a:latin typeface="Calibri" panose="020F0502020204030204" pitchFamily="34" charset="0"/>
                        </a:rPr>
                        <a:t>Employé de libre service</a:t>
                      </a:r>
                      <a:endParaRPr lang="fr-FR" sz="1200" b="0" i="1" u="none" strike="noStrike" dirty="0">
                        <a:effectLst/>
                        <a:latin typeface="Calibri" panose="020F0502020204030204" pitchFamily="34" charset="0"/>
                      </a:endParaRPr>
                    </a:p>
                  </a:txBody>
                  <a:tcPr marL="7621" marR="7621" marT="7621" marB="0" anchor="ctr">
                    <a:solidFill>
                      <a:schemeClr val="accent1">
                        <a:lumMod val="40000"/>
                        <a:lumOff val="60000"/>
                      </a:schemeClr>
                    </a:solidFill>
                  </a:tcPr>
                </a:tc>
                <a:extLst>
                  <a:ext uri="{0D108BD9-81ED-4DB2-BD59-A6C34878D82A}">
                    <a16:rowId xmlns:a16="http://schemas.microsoft.com/office/drawing/2014/main" val="10010"/>
                  </a:ext>
                </a:extLst>
              </a:tr>
              <a:tr h="129552">
                <a:tc>
                  <a:txBody>
                    <a:bodyPr/>
                    <a:lstStyle/>
                    <a:p>
                      <a:pPr algn="l" fontAlgn="ctr"/>
                      <a:r>
                        <a:rPr lang="fr-FR" sz="1200" u="none" strike="noStrike" dirty="0" smtClean="0">
                          <a:effectLst/>
                          <a:latin typeface="Calibri" panose="020F0502020204030204" pitchFamily="34" charset="0"/>
                        </a:rPr>
                        <a:t>Employée</a:t>
                      </a:r>
                      <a:r>
                        <a:rPr lang="fr-FR" sz="1200" u="none" strike="noStrike" baseline="0" dirty="0" smtClean="0">
                          <a:effectLst/>
                          <a:latin typeface="Calibri" panose="020F0502020204030204" pitchFamily="34" charset="0"/>
                        </a:rPr>
                        <a:t> communale</a:t>
                      </a:r>
                      <a:endParaRPr lang="fr-FR" sz="1200" b="0" i="1" u="none" strike="noStrike" dirty="0">
                        <a:effectLst/>
                        <a:latin typeface="Calibri" panose="020F0502020204030204" pitchFamily="34" charset="0"/>
                      </a:endParaRPr>
                    </a:p>
                  </a:txBody>
                  <a:tcPr marL="7621" marR="7621" marT="7621" marB="0" anchor="ctr">
                    <a:solidFill>
                      <a:schemeClr val="accent1">
                        <a:lumMod val="40000"/>
                        <a:lumOff val="60000"/>
                      </a:schemeClr>
                    </a:solidFill>
                  </a:tcPr>
                </a:tc>
                <a:extLst>
                  <a:ext uri="{0D108BD9-81ED-4DB2-BD59-A6C34878D82A}">
                    <a16:rowId xmlns:a16="http://schemas.microsoft.com/office/drawing/2014/main" val="10011"/>
                  </a:ext>
                </a:extLst>
              </a:tr>
              <a:tr h="129552">
                <a:tc>
                  <a:txBody>
                    <a:bodyPr/>
                    <a:lstStyle/>
                    <a:p>
                      <a:pPr algn="l" fontAlgn="ctr"/>
                      <a:r>
                        <a:rPr lang="fr-FR" sz="1200" u="none" strike="noStrike" dirty="0">
                          <a:effectLst/>
                          <a:latin typeface="Calibri" panose="020F0502020204030204" pitchFamily="34" charset="0"/>
                        </a:rPr>
                        <a:t>Aide Paysagiste</a:t>
                      </a:r>
                      <a:endParaRPr lang="fr-FR" sz="1200" b="0" i="1" u="none" strike="noStrike" dirty="0">
                        <a:effectLst/>
                        <a:latin typeface="Calibri" panose="020F0502020204030204" pitchFamily="34" charset="0"/>
                      </a:endParaRPr>
                    </a:p>
                  </a:txBody>
                  <a:tcPr marL="7621" marR="7621" marT="7621" marB="0" anchor="ctr">
                    <a:solidFill>
                      <a:schemeClr val="accent1">
                        <a:lumMod val="40000"/>
                        <a:lumOff val="60000"/>
                      </a:schemeClr>
                    </a:solidFill>
                  </a:tcPr>
                </a:tc>
                <a:extLst>
                  <a:ext uri="{0D108BD9-81ED-4DB2-BD59-A6C34878D82A}">
                    <a16:rowId xmlns:a16="http://schemas.microsoft.com/office/drawing/2014/main" val="10012"/>
                  </a:ext>
                </a:extLst>
              </a:tr>
              <a:tr h="129552">
                <a:tc>
                  <a:txBody>
                    <a:bodyPr/>
                    <a:lstStyle/>
                    <a:p>
                      <a:pPr algn="l" fontAlgn="ctr"/>
                      <a:r>
                        <a:rPr lang="fr-FR" sz="1200" u="none" strike="noStrike" dirty="0">
                          <a:effectLst/>
                          <a:latin typeface="Calibri" panose="020F0502020204030204" pitchFamily="34" charset="0"/>
                        </a:rPr>
                        <a:t>Auxiliaire ambulancier</a:t>
                      </a:r>
                      <a:endParaRPr lang="fr-FR" sz="1200" b="0" i="1" u="none" strike="noStrike" dirty="0">
                        <a:effectLst/>
                        <a:latin typeface="Calibri" panose="020F0502020204030204" pitchFamily="34" charset="0"/>
                      </a:endParaRPr>
                    </a:p>
                  </a:txBody>
                  <a:tcPr marL="7621" marR="7621" marT="7621" marB="0" anchor="ctr">
                    <a:solidFill>
                      <a:schemeClr val="accent1">
                        <a:lumMod val="40000"/>
                        <a:lumOff val="60000"/>
                      </a:schemeClr>
                    </a:solidFill>
                  </a:tcPr>
                </a:tc>
                <a:extLst>
                  <a:ext uri="{0D108BD9-81ED-4DB2-BD59-A6C34878D82A}">
                    <a16:rowId xmlns:a16="http://schemas.microsoft.com/office/drawing/2014/main" val="10013"/>
                  </a:ext>
                </a:extLst>
              </a:tr>
              <a:tr h="129552">
                <a:tc>
                  <a:txBody>
                    <a:bodyPr/>
                    <a:lstStyle/>
                    <a:p>
                      <a:pPr algn="l" fontAlgn="ctr"/>
                      <a:r>
                        <a:rPr lang="fr-FR" sz="1200" u="none" strike="noStrike" dirty="0" smtClean="0">
                          <a:effectLst/>
                          <a:latin typeface="Calibri" panose="020F0502020204030204" pitchFamily="34" charset="0"/>
                        </a:rPr>
                        <a:t>Agent</a:t>
                      </a:r>
                      <a:r>
                        <a:rPr lang="fr-FR" sz="1200" u="none" strike="noStrike" baseline="0" dirty="0" smtClean="0">
                          <a:effectLst/>
                          <a:latin typeface="Calibri" panose="020F0502020204030204" pitchFamily="34" charset="0"/>
                        </a:rPr>
                        <a:t> de sécurité</a:t>
                      </a:r>
                      <a:endParaRPr lang="fr-FR" sz="1200" b="0" i="1" u="none" strike="noStrike" dirty="0">
                        <a:effectLst/>
                        <a:latin typeface="Calibri" panose="020F0502020204030204" pitchFamily="34" charset="0"/>
                      </a:endParaRPr>
                    </a:p>
                  </a:txBody>
                  <a:tcPr marL="7621" marR="7621" marT="7621" marB="0" anchor="ctr">
                    <a:solidFill>
                      <a:schemeClr val="accent1">
                        <a:lumMod val="40000"/>
                        <a:lumOff val="60000"/>
                      </a:schemeClr>
                    </a:solidFill>
                  </a:tcPr>
                </a:tc>
                <a:extLst>
                  <a:ext uri="{0D108BD9-81ED-4DB2-BD59-A6C34878D82A}">
                    <a16:rowId xmlns:a16="http://schemas.microsoft.com/office/drawing/2014/main" val="10014"/>
                  </a:ext>
                </a:extLst>
              </a:tr>
              <a:tr h="228621">
                <a:tc>
                  <a:txBody>
                    <a:bodyPr/>
                    <a:lstStyle/>
                    <a:p>
                      <a:pPr algn="l" fontAlgn="ctr"/>
                      <a:r>
                        <a:rPr lang="fr-FR" sz="1200" u="none" strike="noStrike" dirty="0">
                          <a:effectLst/>
                          <a:latin typeface="Calibri" panose="020F0502020204030204" pitchFamily="34" charset="0"/>
                        </a:rPr>
                        <a:t>Agent de d'entretien polyvalent des bâtiments</a:t>
                      </a:r>
                      <a:endParaRPr lang="fr-FR" sz="1200" b="0" i="1" u="none" strike="noStrike" dirty="0">
                        <a:effectLst/>
                        <a:latin typeface="Calibri" panose="020F0502020204030204" pitchFamily="34" charset="0"/>
                      </a:endParaRPr>
                    </a:p>
                  </a:txBody>
                  <a:tcPr marL="7621" marR="7621" marT="7621" marB="0" anchor="ctr">
                    <a:solidFill>
                      <a:schemeClr val="accent1">
                        <a:lumMod val="40000"/>
                        <a:lumOff val="60000"/>
                      </a:schemeClr>
                    </a:solidFill>
                  </a:tcPr>
                </a:tc>
                <a:extLst>
                  <a:ext uri="{0D108BD9-81ED-4DB2-BD59-A6C34878D82A}">
                    <a16:rowId xmlns:a16="http://schemas.microsoft.com/office/drawing/2014/main" val="10015"/>
                  </a:ext>
                </a:extLst>
              </a:tr>
              <a:tr h="129552">
                <a:tc>
                  <a:txBody>
                    <a:bodyPr/>
                    <a:lstStyle/>
                    <a:p>
                      <a:pPr algn="l" fontAlgn="ctr"/>
                      <a:r>
                        <a:rPr lang="fr-FR" sz="1200" u="none" strike="noStrike" dirty="0">
                          <a:effectLst/>
                          <a:latin typeface="Calibri" panose="020F0502020204030204" pitchFamily="34" charset="0"/>
                        </a:rPr>
                        <a:t>agent de médiathèque</a:t>
                      </a:r>
                      <a:endParaRPr lang="fr-FR" sz="1200" b="0" i="1" u="none" strike="noStrike" dirty="0">
                        <a:effectLst/>
                        <a:latin typeface="Calibri" panose="020F0502020204030204" pitchFamily="34" charset="0"/>
                      </a:endParaRPr>
                    </a:p>
                  </a:txBody>
                  <a:tcPr marL="7621" marR="7621" marT="7621" marB="0" anchor="ctr">
                    <a:solidFill>
                      <a:schemeClr val="accent1">
                        <a:lumMod val="40000"/>
                        <a:lumOff val="60000"/>
                      </a:schemeClr>
                    </a:solidFill>
                  </a:tcPr>
                </a:tc>
                <a:extLst>
                  <a:ext uri="{0D108BD9-81ED-4DB2-BD59-A6C34878D82A}">
                    <a16:rowId xmlns:a16="http://schemas.microsoft.com/office/drawing/2014/main" val="10016"/>
                  </a:ext>
                </a:extLst>
              </a:tr>
              <a:tr h="129552">
                <a:tc>
                  <a:txBody>
                    <a:bodyPr/>
                    <a:lstStyle/>
                    <a:p>
                      <a:pPr algn="l" fontAlgn="ctr"/>
                      <a:r>
                        <a:rPr lang="fr-FR" sz="1200" u="none" strike="noStrike" dirty="0" smtClean="0">
                          <a:effectLst/>
                          <a:latin typeface="Calibri" panose="020F0502020204030204" pitchFamily="34" charset="0"/>
                        </a:rPr>
                        <a:t>Préparateur de commandes</a:t>
                      </a:r>
                      <a:endParaRPr lang="fr-FR" sz="1200" b="0" i="1" u="none" strike="noStrike" dirty="0">
                        <a:effectLst/>
                        <a:latin typeface="Calibri" panose="020F0502020204030204" pitchFamily="34" charset="0"/>
                      </a:endParaRPr>
                    </a:p>
                  </a:txBody>
                  <a:tcPr marL="7621" marR="7621" marT="7621" marB="0" anchor="ctr">
                    <a:solidFill>
                      <a:schemeClr val="accent1">
                        <a:lumMod val="40000"/>
                        <a:lumOff val="60000"/>
                      </a:schemeClr>
                    </a:solidFill>
                  </a:tcPr>
                </a:tc>
                <a:extLst>
                  <a:ext uri="{0D108BD9-81ED-4DB2-BD59-A6C34878D82A}">
                    <a16:rowId xmlns:a16="http://schemas.microsoft.com/office/drawing/2014/main" val="10017"/>
                  </a:ext>
                </a:extLst>
              </a:tr>
              <a:tr h="358173">
                <a:tc>
                  <a:txBody>
                    <a:bodyPr/>
                    <a:lstStyle/>
                    <a:p>
                      <a:pPr algn="l" fontAlgn="ctr"/>
                      <a:r>
                        <a:rPr lang="fr-FR" sz="1200" u="none" strike="noStrike" dirty="0">
                          <a:effectLst/>
                          <a:latin typeface="Calibri" panose="020F0502020204030204" pitchFamily="34" charset="0"/>
                        </a:rPr>
                        <a:t>Employé de restauration collective</a:t>
                      </a:r>
                      <a:endParaRPr lang="fr-FR" sz="1200" b="0" i="1" u="none" strike="noStrike" dirty="0">
                        <a:effectLst/>
                        <a:latin typeface="Calibri" panose="020F0502020204030204" pitchFamily="34" charset="0"/>
                      </a:endParaRPr>
                    </a:p>
                  </a:txBody>
                  <a:tcPr marL="7621" marR="7621" marT="7621" marB="0" anchor="ctr">
                    <a:solidFill>
                      <a:schemeClr val="accent1">
                        <a:lumMod val="40000"/>
                        <a:lumOff val="60000"/>
                      </a:schemeClr>
                    </a:solidFill>
                  </a:tcPr>
                </a:tc>
                <a:extLst>
                  <a:ext uri="{0D108BD9-81ED-4DB2-BD59-A6C34878D82A}">
                    <a16:rowId xmlns:a16="http://schemas.microsoft.com/office/drawing/2014/main" val="10018"/>
                  </a:ext>
                </a:extLst>
              </a:tr>
              <a:tr h="129552">
                <a:tc>
                  <a:txBody>
                    <a:bodyPr/>
                    <a:lstStyle/>
                    <a:p>
                      <a:pPr algn="l" fontAlgn="ctr"/>
                      <a:r>
                        <a:rPr lang="fr-FR" sz="1200" u="none" strike="noStrike" dirty="0">
                          <a:effectLst/>
                          <a:latin typeface="Calibri" panose="020F0502020204030204" pitchFamily="34" charset="0"/>
                        </a:rPr>
                        <a:t>Aide grimpeur élagueur (homme de pied)</a:t>
                      </a:r>
                      <a:endParaRPr lang="fr-FR" sz="1200" b="0" i="1" u="none" strike="noStrike" dirty="0">
                        <a:effectLst/>
                        <a:latin typeface="Calibri" panose="020F0502020204030204" pitchFamily="34" charset="0"/>
                      </a:endParaRPr>
                    </a:p>
                  </a:txBody>
                  <a:tcPr marL="7621" marR="7621" marT="7621" marB="0" anchor="ctr">
                    <a:solidFill>
                      <a:schemeClr val="accent1">
                        <a:lumMod val="40000"/>
                        <a:lumOff val="60000"/>
                      </a:schemeClr>
                    </a:solidFill>
                  </a:tcPr>
                </a:tc>
                <a:extLst>
                  <a:ext uri="{0D108BD9-81ED-4DB2-BD59-A6C34878D82A}">
                    <a16:rowId xmlns:a16="http://schemas.microsoft.com/office/drawing/2014/main" val="10019"/>
                  </a:ext>
                </a:extLst>
              </a:tr>
            </a:tbl>
          </a:graphicData>
        </a:graphic>
      </p:graphicFrame>
      <p:graphicFrame>
        <p:nvGraphicFramePr>
          <p:cNvPr id="16" name="Tableau 15"/>
          <p:cNvGraphicFramePr>
            <a:graphicFrameLocks noGrp="1"/>
          </p:cNvGraphicFramePr>
          <p:nvPr>
            <p:extLst>
              <p:ext uri="{D42A27DB-BD31-4B8C-83A1-F6EECF244321}">
                <p14:modId xmlns:p14="http://schemas.microsoft.com/office/powerpoint/2010/main" val="2030004762"/>
              </p:ext>
            </p:extLst>
          </p:nvPr>
        </p:nvGraphicFramePr>
        <p:xfrm>
          <a:off x="6105128" y="2411578"/>
          <a:ext cx="3672408" cy="2712705"/>
        </p:xfrm>
        <a:graphic>
          <a:graphicData uri="http://schemas.openxmlformats.org/drawingml/2006/table">
            <a:tbl>
              <a:tblPr>
                <a:tableStyleId>{5C22544A-7EE6-4342-B048-85BDC9FD1C3A}</a:tableStyleId>
              </a:tblPr>
              <a:tblGrid>
                <a:gridCol w="3672408">
                  <a:extLst>
                    <a:ext uri="{9D8B030D-6E8A-4147-A177-3AD203B41FA5}">
                      <a16:colId xmlns:a16="http://schemas.microsoft.com/office/drawing/2014/main" val="20000"/>
                    </a:ext>
                  </a:extLst>
                </a:gridCol>
              </a:tblGrid>
              <a:tr h="0">
                <a:tc>
                  <a:txBody>
                    <a:bodyPr/>
                    <a:lstStyle/>
                    <a:p>
                      <a:pPr algn="ctr" fontAlgn="ctr"/>
                      <a:r>
                        <a:rPr lang="fr-FR" sz="1200" b="1" u="none" strike="noStrike" dirty="0" smtClean="0">
                          <a:effectLst/>
                          <a:latin typeface="Calibri" panose="020F0502020204030204" pitchFamily="34" charset="0"/>
                        </a:rPr>
                        <a:t>Actions </a:t>
                      </a:r>
                      <a:r>
                        <a:rPr lang="fr-FR" sz="1200" b="1" u="none" strike="noStrike" dirty="0">
                          <a:effectLst/>
                          <a:latin typeface="Calibri" panose="020F0502020204030204" pitchFamily="34" charset="0"/>
                        </a:rPr>
                        <a:t>d'accompagnement et d'appui à la recherche/reprise d'emploi</a:t>
                      </a:r>
                      <a:endParaRPr lang="fr-FR" sz="1200" b="1" i="0" u="none" strike="noStrike" dirty="0">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00"/>
                  </a:ext>
                </a:extLst>
              </a:tr>
              <a:tr h="161925">
                <a:tc>
                  <a:txBody>
                    <a:bodyPr/>
                    <a:lstStyle/>
                    <a:p>
                      <a:pPr algn="l" fontAlgn="ctr"/>
                      <a:r>
                        <a:rPr lang="fr-FR" sz="1200" u="none" strike="noStrike">
                          <a:effectLst/>
                          <a:latin typeface="Calibri" panose="020F0502020204030204" pitchFamily="34" charset="0"/>
                        </a:rPr>
                        <a:t>Ex :  entretien d'embauche,image de soi, ou mobilité</a:t>
                      </a:r>
                      <a:endParaRPr lang="fr-FR" sz="1200" b="0" i="1" u="none" strike="noStrike">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01"/>
                  </a:ext>
                </a:extLst>
              </a:tr>
              <a:tr h="161925">
                <a:tc>
                  <a:txBody>
                    <a:bodyPr/>
                    <a:lstStyle/>
                    <a:p>
                      <a:pPr algn="l" fontAlgn="ctr"/>
                      <a:r>
                        <a:rPr lang="fr-FR" sz="1200" u="none" strike="noStrike" dirty="0">
                          <a:effectLst/>
                          <a:latin typeface="Calibri" panose="020F0502020204030204" pitchFamily="34" charset="0"/>
                        </a:rPr>
                        <a:t>Rédaction de CV</a:t>
                      </a:r>
                      <a:endParaRPr lang="fr-FR" sz="1200" b="0" i="1" u="none" strike="noStrike" dirty="0">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02"/>
                  </a:ext>
                </a:extLst>
              </a:tr>
              <a:tr h="320025">
                <a:tc>
                  <a:txBody>
                    <a:bodyPr/>
                    <a:lstStyle/>
                    <a:p>
                      <a:pPr algn="l" fontAlgn="ctr"/>
                      <a:r>
                        <a:rPr lang="fr-FR" sz="1200" u="none" strike="noStrike" dirty="0">
                          <a:effectLst/>
                          <a:latin typeface="Calibri" panose="020F0502020204030204" pitchFamily="34" charset="0"/>
                        </a:rPr>
                        <a:t>Bilan professionnel</a:t>
                      </a:r>
                      <a:endParaRPr lang="fr-FR" sz="1200" b="0" i="1" u="none" strike="noStrike" dirty="0">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03"/>
                  </a:ext>
                </a:extLst>
              </a:tr>
              <a:tr h="161925">
                <a:tc>
                  <a:txBody>
                    <a:bodyPr/>
                    <a:lstStyle/>
                    <a:p>
                      <a:pPr algn="l" fontAlgn="ctr"/>
                      <a:r>
                        <a:rPr lang="fr-FR" sz="1200" u="none" strike="noStrike">
                          <a:effectLst/>
                          <a:latin typeface="Calibri" panose="020F0502020204030204" pitchFamily="34" charset="0"/>
                        </a:rPr>
                        <a:t>Projet professionnel</a:t>
                      </a:r>
                      <a:endParaRPr lang="fr-FR" sz="1200" b="0" i="1" u="none" strike="noStrike">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04"/>
                  </a:ext>
                </a:extLst>
              </a:tr>
              <a:tr h="161925">
                <a:tc>
                  <a:txBody>
                    <a:bodyPr/>
                    <a:lstStyle/>
                    <a:p>
                      <a:pPr algn="l" fontAlgn="ctr"/>
                      <a:r>
                        <a:rPr lang="fr-FR" sz="1200" u="none" strike="noStrike">
                          <a:effectLst/>
                          <a:latin typeface="Calibri" panose="020F0502020204030204" pitchFamily="34" charset="0"/>
                        </a:rPr>
                        <a:t>Positionnement sur offres d'emploi</a:t>
                      </a:r>
                      <a:endParaRPr lang="fr-FR" sz="1200" b="0" i="1" u="none" strike="noStrike">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05"/>
                  </a:ext>
                </a:extLst>
              </a:tr>
              <a:tr h="161925">
                <a:tc>
                  <a:txBody>
                    <a:bodyPr/>
                    <a:lstStyle/>
                    <a:p>
                      <a:pPr algn="l" fontAlgn="ctr"/>
                      <a:r>
                        <a:rPr lang="fr-FR" sz="1200" u="none" strike="noStrike">
                          <a:effectLst/>
                          <a:latin typeface="Calibri" panose="020F0502020204030204" pitchFamily="34" charset="0"/>
                        </a:rPr>
                        <a:t>Candidatures spontanées</a:t>
                      </a:r>
                      <a:endParaRPr lang="fr-FR" sz="1200" b="0" i="1" u="none" strike="noStrike">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06"/>
                  </a:ext>
                </a:extLst>
              </a:tr>
              <a:tr h="161925">
                <a:tc>
                  <a:txBody>
                    <a:bodyPr/>
                    <a:lstStyle/>
                    <a:p>
                      <a:pPr algn="l" fontAlgn="ctr"/>
                      <a:r>
                        <a:rPr lang="fr-FR" sz="1200" u="none" strike="noStrike">
                          <a:effectLst/>
                          <a:latin typeface="Calibri" panose="020F0502020204030204" pitchFamily="34" charset="0"/>
                        </a:rPr>
                        <a:t>Projet formation</a:t>
                      </a:r>
                      <a:endParaRPr lang="fr-FR" sz="1200" b="0" i="1" u="none" strike="noStrike">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07"/>
                  </a:ext>
                </a:extLst>
              </a:tr>
              <a:tr h="161925">
                <a:tc>
                  <a:txBody>
                    <a:bodyPr/>
                    <a:lstStyle/>
                    <a:p>
                      <a:pPr algn="l" fontAlgn="ctr"/>
                      <a:r>
                        <a:rPr lang="fr-FR" sz="1200" u="none" strike="noStrike">
                          <a:effectLst/>
                          <a:latin typeface="Calibri" panose="020F0502020204030204" pitchFamily="34" charset="0"/>
                        </a:rPr>
                        <a:t>Techniques de Recherche d'Emploi (TRE)</a:t>
                      </a:r>
                      <a:endParaRPr lang="fr-FR" sz="1200" b="0" i="1" u="none" strike="noStrike">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08"/>
                  </a:ext>
                </a:extLst>
              </a:tr>
              <a:tr h="161925">
                <a:tc>
                  <a:txBody>
                    <a:bodyPr/>
                    <a:lstStyle/>
                    <a:p>
                      <a:pPr algn="l" fontAlgn="ctr"/>
                      <a:r>
                        <a:rPr lang="fr-FR" sz="1200" u="none" strike="noStrike">
                          <a:effectLst/>
                          <a:latin typeface="Calibri" panose="020F0502020204030204" pitchFamily="34" charset="0"/>
                        </a:rPr>
                        <a:t>Parrainage</a:t>
                      </a:r>
                      <a:endParaRPr lang="fr-FR" sz="1200" b="0" i="1" u="none" strike="noStrike">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09"/>
                  </a:ext>
                </a:extLst>
              </a:tr>
              <a:tr h="161925">
                <a:tc>
                  <a:txBody>
                    <a:bodyPr/>
                    <a:lstStyle/>
                    <a:p>
                      <a:pPr algn="l" fontAlgn="ctr"/>
                      <a:r>
                        <a:rPr lang="fr-FR" sz="1200" u="none" strike="noStrike">
                          <a:effectLst/>
                          <a:latin typeface="Calibri" panose="020F0502020204030204" pitchFamily="34" charset="0"/>
                        </a:rPr>
                        <a:t>Inscription ETTI</a:t>
                      </a:r>
                      <a:endParaRPr lang="fr-FR" sz="1200" b="0" i="1" u="none" strike="noStrike">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10"/>
                  </a:ext>
                </a:extLst>
              </a:tr>
              <a:tr h="285750">
                <a:tc>
                  <a:txBody>
                    <a:bodyPr/>
                    <a:lstStyle/>
                    <a:p>
                      <a:pPr algn="l" fontAlgn="ctr"/>
                      <a:r>
                        <a:rPr lang="fr-FR" sz="1200" u="none" strike="noStrike" dirty="0" smtClean="0">
                          <a:effectLst/>
                          <a:latin typeface="Calibri" panose="020F0502020204030204" pitchFamily="34" charset="0"/>
                        </a:rPr>
                        <a:t>Inscription </a:t>
                      </a:r>
                      <a:r>
                        <a:rPr lang="fr-FR" sz="1200" u="none" strike="noStrike" dirty="0">
                          <a:effectLst/>
                          <a:latin typeface="Calibri" panose="020F0502020204030204" pitchFamily="34" charset="0"/>
                        </a:rPr>
                        <a:t>AI</a:t>
                      </a:r>
                      <a:endParaRPr lang="fr-FR" sz="1200" b="0" i="1" u="none" strike="noStrike" dirty="0">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11"/>
                  </a:ext>
                </a:extLst>
              </a:tr>
            </a:tbl>
          </a:graphicData>
        </a:graphic>
      </p:graphicFrame>
      <p:sp>
        <p:nvSpPr>
          <p:cNvPr id="17" name="ZoneTexte 16"/>
          <p:cNvSpPr txBox="1"/>
          <p:nvPr/>
        </p:nvSpPr>
        <p:spPr>
          <a:xfrm>
            <a:off x="6205638" y="1417708"/>
            <a:ext cx="3695829" cy="738664"/>
          </a:xfrm>
          <a:prstGeom prst="rect">
            <a:avLst/>
          </a:prstGeom>
          <a:noFill/>
          <a:ln w="19050">
            <a:solidFill>
              <a:srgbClr val="0070C0"/>
            </a:solidFill>
          </a:ln>
        </p:spPr>
        <p:txBody>
          <a:bodyPr wrap="square" rtlCol="0">
            <a:spAutoFit/>
          </a:bodyPr>
          <a:lstStyle/>
          <a:p>
            <a:pPr algn="ctr"/>
            <a:r>
              <a:rPr lang="fr-FR" sz="1050" b="1" i="1" dirty="0" smtClean="0">
                <a:latin typeface="Calibri" panose="020F0502020204030204" pitchFamily="34" charset="0"/>
              </a:rPr>
              <a:t>LEXIQUE</a:t>
            </a:r>
          </a:p>
          <a:p>
            <a:r>
              <a:rPr lang="fr-FR" sz="1050" b="1" i="1" dirty="0" smtClean="0">
                <a:latin typeface="Calibri" panose="020F0502020204030204" pitchFamily="34" charset="0"/>
              </a:rPr>
              <a:t>GMS</a:t>
            </a:r>
            <a:r>
              <a:rPr lang="fr-FR" sz="1050" i="1" dirty="0" smtClean="0">
                <a:latin typeface="Calibri" panose="020F0502020204030204" pitchFamily="34" charset="0"/>
              </a:rPr>
              <a:t>: Grande et Moyenne Surface</a:t>
            </a:r>
          </a:p>
          <a:p>
            <a:r>
              <a:rPr lang="fr-FR" sz="1050" b="1" i="1" dirty="0" smtClean="0"/>
              <a:t>CACES</a:t>
            </a:r>
            <a:r>
              <a:rPr lang="fr-FR" sz="1050" i="1" dirty="0" smtClean="0"/>
              <a:t>: Certificat d’Aptitude à la Conduite  En Sécurité</a:t>
            </a:r>
          </a:p>
          <a:p>
            <a:r>
              <a:rPr lang="fr-FR" sz="1050" b="1" i="1" dirty="0" smtClean="0"/>
              <a:t>PMSMP</a:t>
            </a:r>
            <a:r>
              <a:rPr lang="fr-FR" sz="1050" i="1" dirty="0" smtClean="0"/>
              <a:t>: Période de Mise en Situation  Professionnelle</a:t>
            </a:r>
            <a:endParaRPr lang="fr-FR" sz="1050" i="1" dirty="0"/>
          </a:p>
        </p:txBody>
      </p:sp>
      <p:sp>
        <p:nvSpPr>
          <p:cNvPr id="18" name="ZoneTexte 17"/>
          <p:cNvSpPr txBox="1"/>
          <p:nvPr/>
        </p:nvSpPr>
        <p:spPr>
          <a:xfrm>
            <a:off x="363082" y="1467193"/>
            <a:ext cx="3601152" cy="292388"/>
          </a:xfrm>
          <a:prstGeom prst="rect">
            <a:avLst/>
          </a:prstGeom>
          <a:noFill/>
        </p:spPr>
        <p:txBody>
          <a:bodyPr wrap="square" rtlCol="0">
            <a:spAutoFit/>
          </a:bodyPr>
          <a:lstStyle/>
          <a:p>
            <a:r>
              <a:rPr lang="fr-FR" sz="1300" b="1" dirty="0" smtClean="0">
                <a:latin typeface="Calibri" panose="020F0502020204030204" pitchFamily="34" charset="0"/>
              </a:rPr>
              <a:t>Actions de formation du personnel en parcours</a:t>
            </a:r>
            <a:endParaRPr lang="fr-FR" sz="1300" b="1" dirty="0">
              <a:latin typeface="Calibri" panose="020F0502020204030204" pitchFamily="34" charset="0"/>
            </a:endParaRPr>
          </a:p>
        </p:txBody>
      </p:sp>
      <p:sp>
        <p:nvSpPr>
          <p:cNvPr id="19" name="ZoneTexte 18"/>
          <p:cNvSpPr txBox="1"/>
          <p:nvPr/>
        </p:nvSpPr>
        <p:spPr>
          <a:xfrm>
            <a:off x="1496616" y="116632"/>
            <a:ext cx="6953348" cy="923330"/>
          </a:xfrm>
          <a:prstGeom prst="rect">
            <a:avLst/>
          </a:prstGeom>
          <a:noFill/>
        </p:spPr>
        <p:txBody>
          <a:bodyPr wrap="square" rtlCol="0">
            <a:spAutoFit/>
          </a:bodyPr>
          <a:lstStyle/>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AG 24 juin 2016 </a:t>
            </a:r>
            <a:r>
              <a:rPr lang="fr-FR" dirty="0" err="1" smtClean="0">
                <a:solidFill>
                  <a:schemeClr val="bg2">
                    <a:lumMod val="50000"/>
                  </a:schemeClr>
                </a:solidFill>
                <a:effectLst>
                  <a:reflection blurRad="6350" stA="55000" endA="300" endPos="45500" dir="5400000" sy="-100000" algn="bl" rotWithShape="0"/>
                </a:effectLst>
                <a:latin typeface="Calibri" panose="020F0502020204030204" pitchFamily="34" charset="0"/>
              </a:rPr>
              <a:t>Ounans</a:t>
            </a: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  </a:t>
            </a:r>
          </a:p>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Rapport d’activité</a:t>
            </a:r>
          </a:p>
          <a:p>
            <a:pPr algn="ctr"/>
            <a:r>
              <a:rPr lang="fr-FR" b="1" dirty="0" smtClean="0">
                <a:effectLst>
                  <a:reflection blurRad="6350" stA="55000" endA="300" endPos="45500" dir="5400000" sy="-100000" algn="bl" rotWithShape="0"/>
                </a:effectLst>
                <a:latin typeface="Calibri" panose="020F0502020204030204" pitchFamily="34" charset="0"/>
              </a:rPr>
              <a:t>III – Se professionnaliser, se former</a:t>
            </a:r>
            <a:endParaRPr lang="fr-FR" b="1" dirty="0">
              <a:effectLst>
                <a:reflection blurRad="6350" stA="55000" endA="300" endPos="45500" dir="5400000" sy="-100000" algn="bl" rotWithShape="0"/>
              </a:effectLst>
              <a:latin typeface="Calibri" panose="020F0502020204030204" pitchFamily="34" charset="0"/>
            </a:endParaRPr>
          </a:p>
        </p:txBody>
      </p:sp>
    </p:spTree>
    <p:extLst>
      <p:ext uri="{BB962C8B-B14F-4D97-AF65-F5344CB8AC3E}">
        <p14:creationId xmlns:p14="http://schemas.microsoft.com/office/powerpoint/2010/main" val="6959020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4F8C95-9CFF-4050-AA33-7AE01EB79DB7}" type="slidenum">
              <a:rPr lang="fr-FR" altLang="fr-FR" smtClean="0"/>
              <a:pPr/>
              <a:t>22</a:t>
            </a:fld>
            <a:endParaRPr lang="fr-FR" altLang="fr-FR"/>
          </a:p>
        </p:txBody>
      </p:sp>
      <p:grpSp>
        <p:nvGrpSpPr>
          <p:cNvPr id="5" name="Groupe 4"/>
          <p:cNvGrpSpPr/>
          <p:nvPr/>
        </p:nvGrpSpPr>
        <p:grpSpPr>
          <a:xfrm>
            <a:off x="-96778" y="0"/>
            <a:ext cx="10002778" cy="6858000"/>
            <a:chOff x="-96778" y="0"/>
            <a:chExt cx="10002778" cy="6858000"/>
          </a:xfrm>
        </p:grpSpPr>
        <p:sp>
          <p:nvSpPr>
            <p:cNvPr id="6" name="Rectangle 17"/>
            <p:cNvSpPr>
              <a:spLocks noChangeArrowheads="1"/>
            </p:cNvSpPr>
            <p:nvPr/>
          </p:nvSpPr>
          <p:spPr bwMode="auto">
            <a:xfrm>
              <a:off x="1" y="0"/>
              <a:ext cx="271727" cy="6858000"/>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sp>
          <p:nvSpPr>
            <p:cNvPr id="7" name="Text Box 19"/>
            <p:cNvSpPr txBox="1">
              <a:spLocks noChangeArrowheads="1"/>
            </p:cNvSpPr>
            <p:nvPr/>
          </p:nvSpPr>
          <p:spPr bwMode="auto">
            <a:xfrm rot="10800000">
              <a:off x="-96778" y="838200"/>
              <a:ext cx="4308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fr-FR" altLang="fr-FR" sz="1600" i="1" dirty="0">
                  <a:latin typeface="Tahoma" pitchFamily="34" charset="0"/>
                </a:rPr>
                <a:t>www.terre-emplois.org</a:t>
              </a:r>
            </a:p>
          </p:txBody>
        </p:sp>
        <p:sp>
          <p:nvSpPr>
            <p:cNvPr id="8" name="Rectangle 7"/>
            <p:cNvSpPr>
              <a:spLocks noChangeArrowheads="1"/>
            </p:cNvSpPr>
            <p:nvPr/>
          </p:nvSpPr>
          <p:spPr bwMode="auto">
            <a:xfrm>
              <a:off x="271728" y="1272337"/>
              <a:ext cx="9634272" cy="78355"/>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pic>
          <p:nvPicPr>
            <p:cNvPr id="9" name="Image 8" descr="K:\DUI 2016 documents modifiables\Personnages vert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464" y="5651262"/>
              <a:ext cx="544636" cy="1046401"/>
            </a:xfrm>
            <a:prstGeom prst="rect">
              <a:avLst/>
            </a:prstGeom>
            <a:noFill/>
            <a:ln>
              <a:noFill/>
            </a:ln>
          </p:spPr>
        </p:pic>
        <p:grpSp>
          <p:nvGrpSpPr>
            <p:cNvPr id="10" name="Groupe 9"/>
            <p:cNvGrpSpPr/>
            <p:nvPr/>
          </p:nvGrpSpPr>
          <p:grpSpPr>
            <a:xfrm>
              <a:off x="271728" y="0"/>
              <a:ext cx="9634272" cy="1270339"/>
              <a:chOff x="271728" y="0"/>
              <a:chExt cx="9634272" cy="1270339"/>
            </a:xfrm>
          </p:grpSpPr>
          <p:pic>
            <p:nvPicPr>
              <p:cNvPr id="12" name="Picture 21" descr="K:\RAPPORT D'ACTIVITE 2016\logo-agate-perspecti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28" y="0"/>
                <a:ext cx="2270958" cy="127033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42686" y="0"/>
                <a:ext cx="7363314" cy="127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aphicFrame>
        <p:nvGraphicFramePr>
          <p:cNvPr id="3" name="Tableau 2"/>
          <p:cNvGraphicFramePr>
            <a:graphicFrameLocks noGrp="1"/>
          </p:cNvGraphicFramePr>
          <p:nvPr>
            <p:extLst>
              <p:ext uri="{D42A27DB-BD31-4B8C-83A1-F6EECF244321}">
                <p14:modId xmlns:p14="http://schemas.microsoft.com/office/powerpoint/2010/main" val="1582475759"/>
              </p:ext>
            </p:extLst>
          </p:nvPr>
        </p:nvGraphicFramePr>
        <p:xfrm>
          <a:off x="567836" y="1556792"/>
          <a:ext cx="8849660" cy="4032448"/>
        </p:xfrm>
        <a:graphic>
          <a:graphicData uri="http://schemas.openxmlformats.org/drawingml/2006/table">
            <a:tbl>
              <a:tblPr>
                <a:tableStyleId>{5C22544A-7EE6-4342-B048-85BDC9FD1C3A}</a:tableStyleId>
              </a:tblPr>
              <a:tblGrid>
                <a:gridCol w="6473396">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tblGrid>
              <a:tr h="649838">
                <a:tc>
                  <a:txBody>
                    <a:bodyPr/>
                    <a:lstStyle/>
                    <a:p>
                      <a:pPr algn="ctr" fontAlgn="ctr"/>
                      <a:r>
                        <a:rPr lang="fr-FR" sz="1400" b="1" u="none" strike="noStrike" dirty="0">
                          <a:effectLst/>
                          <a:latin typeface="Calibri" panose="020F0502020204030204" pitchFamily="34" charset="0"/>
                        </a:rPr>
                        <a:t>Actions de formations </a:t>
                      </a:r>
                      <a:r>
                        <a:rPr lang="fr-FR" sz="1400" b="1" u="none" strike="noStrike" dirty="0" smtClean="0">
                          <a:effectLst/>
                          <a:latin typeface="Calibri" panose="020F0502020204030204" pitchFamily="34" charset="0"/>
                        </a:rPr>
                        <a:t> des Permanents</a:t>
                      </a:r>
                      <a:endParaRPr lang="fr-FR" sz="1400" b="1" i="0" u="none" strike="noStrike" dirty="0">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fr-FR" sz="1200" u="none" strike="noStrike" dirty="0">
                          <a:effectLst/>
                          <a:latin typeface="Calibri" panose="020F0502020204030204" pitchFamily="34" charset="0"/>
                        </a:rPr>
                        <a:t>Qualité </a:t>
                      </a:r>
                      <a:br>
                        <a:rPr lang="fr-FR" sz="1200" u="none" strike="noStrike" dirty="0">
                          <a:effectLst/>
                          <a:latin typeface="Calibri" panose="020F0502020204030204" pitchFamily="34" charset="0"/>
                        </a:rPr>
                      </a:br>
                      <a:r>
                        <a:rPr lang="fr-FR" sz="1200" u="none" strike="noStrike" dirty="0">
                          <a:effectLst/>
                          <a:latin typeface="Calibri" panose="020F0502020204030204" pitchFamily="34" charset="0"/>
                        </a:rPr>
                        <a:t>(</a:t>
                      </a:r>
                      <a:r>
                        <a:rPr lang="fr-FR" sz="1200" u="none" strike="noStrike" dirty="0" err="1">
                          <a:effectLst/>
                          <a:latin typeface="Calibri" panose="020F0502020204030204" pitchFamily="34" charset="0"/>
                        </a:rPr>
                        <a:t>techn</a:t>
                      </a:r>
                      <a:r>
                        <a:rPr lang="fr-FR" sz="1200" u="none" strike="noStrike" dirty="0">
                          <a:effectLst/>
                          <a:latin typeface="Calibri" panose="020F0502020204030204" pitchFamily="34" charset="0"/>
                        </a:rPr>
                        <a:t>, </a:t>
                      </a:r>
                      <a:r>
                        <a:rPr lang="fr-FR" sz="1200" u="none" strike="noStrike" dirty="0" err="1">
                          <a:effectLst/>
                          <a:latin typeface="Calibri" panose="020F0502020204030204" pitchFamily="34" charset="0"/>
                        </a:rPr>
                        <a:t>acc</a:t>
                      </a:r>
                      <a:r>
                        <a:rPr lang="fr-FR" sz="1200" u="none" strike="noStrike" dirty="0">
                          <a:effectLst/>
                          <a:latin typeface="Calibri" panose="020F0502020204030204" pitchFamily="34" charset="0"/>
                        </a:rPr>
                        <a:t> socio.)</a:t>
                      </a:r>
                      <a:endParaRPr lang="fr-FR" sz="1200" b="1" i="0" u="none" strike="noStrike" dirty="0">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00"/>
                  </a:ext>
                </a:extLst>
              </a:tr>
              <a:tr h="415310">
                <a:tc>
                  <a:txBody>
                    <a:bodyPr/>
                    <a:lstStyle/>
                    <a:p>
                      <a:pPr algn="l" fontAlgn="ctr"/>
                      <a:r>
                        <a:rPr lang="fr-FR" sz="1200" b="0" i="0" u="none" strike="noStrike" dirty="0" smtClean="0">
                          <a:effectLst/>
                          <a:latin typeface="Calibri" panose="020F0502020204030204" pitchFamily="34" charset="0"/>
                        </a:rPr>
                        <a:t>Formation Logiciel DSN</a:t>
                      </a:r>
                      <a:endParaRPr lang="fr-FR" sz="1200" b="0" i="0" u="none" strike="noStrike" dirty="0">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l" fontAlgn="ctr"/>
                      <a:r>
                        <a:rPr lang="fr-FR" sz="1200" b="0" i="0" u="none" strike="noStrike" dirty="0" smtClean="0">
                          <a:effectLst/>
                          <a:latin typeface="Calibri" panose="020F0502020204030204" pitchFamily="34" charset="0"/>
                        </a:rPr>
                        <a:t>DAF</a:t>
                      </a:r>
                      <a:endParaRPr lang="fr-FR" sz="1200" b="0" i="0" u="none" strike="noStrike" dirty="0">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01"/>
                  </a:ext>
                </a:extLst>
              </a:tr>
              <a:tr h="415310">
                <a:tc>
                  <a:txBody>
                    <a:bodyPr/>
                    <a:lstStyle/>
                    <a:p>
                      <a:pPr algn="l" fontAlgn="ctr"/>
                      <a:r>
                        <a:rPr lang="fr-FR" sz="1200" u="none" strike="noStrike" dirty="0">
                          <a:effectLst/>
                          <a:latin typeface="Calibri" panose="020F0502020204030204" pitchFamily="34" charset="0"/>
                        </a:rPr>
                        <a:t>Les bases de la fonction d'encadrant technique</a:t>
                      </a:r>
                      <a:endParaRPr lang="fr-FR" sz="1200" b="0" i="1" u="none" strike="noStrike" dirty="0">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l" fontAlgn="ctr"/>
                      <a:r>
                        <a:rPr lang="fr-FR" sz="1200" u="none" strike="noStrike" dirty="0">
                          <a:effectLst/>
                          <a:latin typeface="Calibri" panose="020F0502020204030204" pitchFamily="34" charset="0"/>
                        </a:rPr>
                        <a:t>Encadrant technique</a:t>
                      </a:r>
                      <a:endParaRPr lang="fr-FR" sz="1200" b="0" i="1" u="none" strike="noStrike" dirty="0">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02"/>
                  </a:ext>
                </a:extLst>
              </a:tr>
              <a:tr h="732900">
                <a:tc>
                  <a:txBody>
                    <a:bodyPr/>
                    <a:lstStyle/>
                    <a:p>
                      <a:pPr algn="l" fontAlgn="ctr"/>
                      <a:r>
                        <a:rPr lang="fr-FR" sz="1200" u="none" strike="noStrike">
                          <a:effectLst/>
                          <a:latin typeface="Calibri" panose="020F0502020204030204" pitchFamily="34" charset="0"/>
                        </a:rPr>
                        <a:t>Le partenariat avec les Collectivités Territoriales : les enjeux d'un développement solidaire des territoires</a:t>
                      </a:r>
                      <a:endParaRPr lang="fr-FR" sz="1200" b="0" i="1" u="none" strike="noStrike">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l" fontAlgn="ctr"/>
                      <a:r>
                        <a:rPr lang="fr-FR" sz="1200" u="none" strike="noStrike" dirty="0">
                          <a:effectLst/>
                          <a:latin typeface="Calibri" panose="020F0502020204030204" pitchFamily="34" charset="0"/>
                        </a:rPr>
                        <a:t>Accompagnatrice socioprofessionnelle</a:t>
                      </a:r>
                      <a:endParaRPr lang="fr-FR" sz="1200" b="0" i="1" u="none" strike="noStrike" dirty="0">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03"/>
                  </a:ext>
                </a:extLst>
              </a:tr>
              <a:tr h="415310">
                <a:tc>
                  <a:txBody>
                    <a:bodyPr/>
                    <a:lstStyle/>
                    <a:p>
                      <a:pPr algn="l" fontAlgn="ctr"/>
                      <a:r>
                        <a:rPr lang="fr-FR" sz="1200" u="none" strike="noStrike">
                          <a:effectLst/>
                          <a:latin typeface="Calibri" panose="020F0502020204030204" pitchFamily="34" charset="0"/>
                        </a:rPr>
                        <a:t>Stage Safranier</a:t>
                      </a:r>
                      <a:endParaRPr lang="fr-FR" sz="1200" b="0" i="1" u="none" strike="noStrike">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l" fontAlgn="ctr"/>
                      <a:r>
                        <a:rPr lang="fr-FR" sz="1200" u="none" strike="noStrike" dirty="0">
                          <a:effectLst/>
                          <a:latin typeface="Calibri" panose="020F0502020204030204" pitchFamily="34" charset="0"/>
                        </a:rPr>
                        <a:t>Encadrant technique</a:t>
                      </a:r>
                      <a:endParaRPr lang="fr-FR" sz="1200" b="0" i="1" u="none" strike="noStrike" dirty="0">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04"/>
                  </a:ext>
                </a:extLst>
              </a:tr>
              <a:tr h="732900">
                <a:tc>
                  <a:txBody>
                    <a:bodyPr/>
                    <a:lstStyle/>
                    <a:p>
                      <a:pPr algn="l" fontAlgn="ctr"/>
                      <a:r>
                        <a:rPr lang="fr-FR" sz="1200" u="none" strike="noStrike">
                          <a:effectLst/>
                          <a:latin typeface="Calibri" panose="020F0502020204030204" pitchFamily="34" charset="0"/>
                        </a:rPr>
                        <a:t>Bilan de Compétences</a:t>
                      </a:r>
                      <a:endParaRPr lang="fr-FR" sz="1200" b="0" i="1" u="none" strike="noStrike">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l" fontAlgn="ctr"/>
                      <a:r>
                        <a:rPr lang="fr-FR" sz="1200" u="none" strike="noStrike" dirty="0">
                          <a:effectLst/>
                          <a:latin typeface="Calibri" panose="020F0502020204030204" pitchFamily="34" charset="0"/>
                        </a:rPr>
                        <a:t>Accompagnatrice socioprofessionnelle</a:t>
                      </a:r>
                      <a:endParaRPr lang="fr-FR" sz="1200" b="0" i="1" u="none" strike="noStrike" dirty="0">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05"/>
                  </a:ext>
                </a:extLst>
              </a:tr>
              <a:tr h="670880">
                <a:tc>
                  <a:txBody>
                    <a:bodyPr/>
                    <a:lstStyle/>
                    <a:p>
                      <a:pPr algn="l" fontAlgn="ctr"/>
                      <a:r>
                        <a:rPr lang="fr-FR" sz="1200" u="none" strike="noStrike">
                          <a:effectLst/>
                          <a:latin typeface="Calibri" panose="020F0502020204030204" pitchFamily="34" charset="0"/>
                        </a:rPr>
                        <a:t>Réunion d'information Pôle Emploi (site et emploi store)</a:t>
                      </a:r>
                      <a:endParaRPr lang="fr-FR" sz="1200" b="0" i="1" u="none" strike="noStrike">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l" fontAlgn="ctr"/>
                      <a:r>
                        <a:rPr lang="fr-FR" sz="1200" u="none" strike="noStrike" dirty="0">
                          <a:effectLst/>
                          <a:latin typeface="Calibri" panose="020F0502020204030204" pitchFamily="34" charset="0"/>
                        </a:rPr>
                        <a:t>Accompagnatrices socioprofessionnelle</a:t>
                      </a:r>
                      <a:endParaRPr lang="fr-FR" sz="1200" b="0" i="1" u="none" strike="noStrike" dirty="0">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06"/>
                  </a:ext>
                </a:extLst>
              </a:tr>
            </a:tbl>
          </a:graphicData>
        </a:graphic>
      </p:graphicFrame>
      <p:sp>
        <p:nvSpPr>
          <p:cNvPr id="14" name="ZoneTexte 13"/>
          <p:cNvSpPr txBox="1"/>
          <p:nvPr/>
        </p:nvSpPr>
        <p:spPr>
          <a:xfrm>
            <a:off x="1612190" y="173504"/>
            <a:ext cx="6953348" cy="923330"/>
          </a:xfrm>
          <a:prstGeom prst="rect">
            <a:avLst/>
          </a:prstGeom>
          <a:noFill/>
        </p:spPr>
        <p:txBody>
          <a:bodyPr wrap="square" rtlCol="0">
            <a:spAutoFit/>
          </a:bodyPr>
          <a:lstStyle/>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AG 24 juin 2016 </a:t>
            </a:r>
            <a:r>
              <a:rPr lang="fr-FR" dirty="0" err="1" smtClean="0">
                <a:solidFill>
                  <a:schemeClr val="bg2">
                    <a:lumMod val="50000"/>
                  </a:schemeClr>
                </a:solidFill>
                <a:effectLst>
                  <a:reflection blurRad="6350" stA="55000" endA="300" endPos="45500" dir="5400000" sy="-100000" algn="bl" rotWithShape="0"/>
                </a:effectLst>
                <a:latin typeface="Calibri" panose="020F0502020204030204" pitchFamily="34" charset="0"/>
              </a:rPr>
              <a:t>Ounans</a:t>
            </a: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  </a:t>
            </a:r>
          </a:p>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Rapport d’activité</a:t>
            </a:r>
          </a:p>
          <a:p>
            <a:pPr algn="ctr"/>
            <a:r>
              <a:rPr lang="fr-FR" b="1" dirty="0" smtClean="0">
                <a:effectLst>
                  <a:reflection blurRad="6350" stA="55000" endA="300" endPos="45500" dir="5400000" sy="-100000" algn="bl" rotWithShape="0"/>
                </a:effectLst>
                <a:latin typeface="Calibri" panose="020F0502020204030204" pitchFamily="34" charset="0"/>
              </a:rPr>
              <a:t>III – Se professionnaliser, se former</a:t>
            </a:r>
            <a:endParaRPr lang="fr-FR" b="1" dirty="0">
              <a:effectLst>
                <a:reflection blurRad="6350" stA="55000" endA="300" endPos="45500" dir="5400000" sy="-100000" algn="bl" rotWithShape="0"/>
              </a:effectLst>
              <a:latin typeface="Calibri" panose="020F0502020204030204" pitchFamily="34" charset="0"/>
            </a:endParaRPr>
          </a:p>
        </p:txBody>
      </p:sp>
    </p:spTree>
    <p:extLst>
      <p:ext uri="{BB962C8B-B14F-4D97-AF65-F5344CB8AC3E}">
        <p14:creationId xmlns:p14="http://schemas.microsoft.com/office/powerpoint/2010/main" val="29293406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4F8C95-9CFF-4050-AA33-7AE01EB79DB7}" type="slidenum">
              <a:rPr lang="fr-FR" altLang="fr-FR" smtClean="0"/>
              <a:pPr/>
              <a:t>23</a:t>
            </a:fld>
            <a:endParaRPr lang="fr-FR" altLang="fr-FR"/>
          </a:p>
        </p:txBody>
      </p:sp>
      <p:grpSp>
        <p:nvGrpSpPr>
          <p:cNvPr id="5" name="Groupe 4"/>
          <p:cNvGrpSpPr/>
          <p:nvPr/>
        </p:nvGrpSpPr>
        <p:grpSpPr>
          <a:xfrm>
            <a:off x="-96778" y="0"/>
            <a:ext cx="10002778" cy="6858000"/>
            <a:chOff x="-96778" y="0"/>
            <a:chExt cx="10002778" cy="6858000"/>
          </a:xfrm>
        </p:grpSpPr>
        <p:sp>
          <p:nvSpPr>
            <p:cNvPr id="6" name="Rectangle 17"/>
            <p:cNvSpPr>
              <a:spLocks noChangeArrowheads="1"/>
            </p:cNvSpPr>
            <p:nvPr/>
          </p:nvSpPr>
          <p:spPr bwMode="auto">
            <a:xfrm>
              <a:off x="1" y="0"/>
              <a:ext cx="271727" cy="6858000"/>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sp>
          <p:nvSpPr>
            <p:cNvPr id="7" name="Text Box 19"/>
            <p:cNvSpPr txBox="1">
              <a:spLocks noChangeArrowheads="1"/>
            </p:cNvSpPr>
            <p:nvPr/>
          </p:nvSpPr>
          <p:spPr bwMode="auto">
            <a:xfrm rot="10800000">
              <a:off x="-96778" y="838200"/>
              <a:ext cx="4308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fr-FR" altLang="fr-FR" sz="1600" i="1" dirty="0">
                  <a:latin typeface="Tahoma" pitchFamily="34" charset="0"/>
                </a:rPr>
                <a:t>www.terre-emplois.org</a:t>
              </a:r>
            </a:p>
          </p:txBody>
        </p:sp>
        <p:sp>
          <p:nvSpPr>
            <p:cNvPr id="8" name="Rectangle 7"/>
            <p:cNvSpPr>
              <a:spLocks noChangeArrowheads="1"/>
            </p:cNvSpPr>
            <p:nvPr/>
          </p:nvSpPr>
          <p:spPr bwMode="auto">
            <a:xfrm>
              <a:off x="271728" y="1272337"/>
              <a:ext cx="9634272" cy="78355"/>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pic>
          <p:nvPicPr>
            <p:cNvPr id="9" name="Image 8" descr="K:\DUI 2016 documents modifiables\Personnages vert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464" y="5651262"/>
              <a:ext cx="544636" cy="1046401"/>
            </a:xfrm>
            <a:prstGeom prst="rect">
              <a:avLst/>
            </a:prstGeom>
            <a:noFill/>
            <a:ln>
              <a:noFill/>
            </a:ln>
          </p:spPr>
        </p:pic>
        <p:grpSp>
          <p:nvGrpSpPr>
            <p:cNvPr id="10" name="Groupe 9"/>
            <p:cNvGrpSpPr/>
            <p:nvPr/>
          </p:nvGrpSpPr>
          <p:grpSpPr>
            <a:xfrm>
              <a:off x="271728" y="0"/>
              <a:ext cx="9634272" cy="1270339"/>
              <a:chOff x="271728" y="0"/>
              <a:chExt cx="9634272" cy="1270339"/>
            </a:xfrm>
          </p:grpSpPr>
          <p:pic>
            <p:nvPicPr>
              <p:cNvPr id="12" name="Picture 21" descr="K:\RAPPORT D'ACTIVITE 2016\logo-agate-perspecti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28" y="0"/>
                <a:ext cx="2270958" cy="127033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42686" y="0"/>
                <a:ext cx="7363314" cy="127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pic>
        <p:nvPicPr>
          <p:cNvPr id="14" name="Picture 11" descr="Charte_Graphique_FC_F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7131" y="5085184"/>
            <a:ext cx="936625" cy="6556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FS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2658" y="5085184"/>
            <a:ext cx="1012825" cy="6873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4" descr="Val Amour logo rv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0112" y="1947955"/>
            <a:ext cx="128587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7" descr="logoRS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0112" y="5001047"/>
            <a:ext cx="1392237"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8" descr="Jura-rvb"/>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34035" y="4597533"/>
            <a:ext cx="781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49895" y="1934116"/>
            <a:ext cx="1277938" cy="9779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0" descr="Arboi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72709" y="1805528"/>
            <a:ext cx="906463"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 descr="Afficher l'image d'origin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71099" y="4597533"/>
            <a:ext cx="1516726" cy="1263939"/>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 21" descr="C:\Users\MRMONT~1\AppData\Local\Temp\Rar$DIa0.708\CD39_logo_2015_NB.jp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20752" y="4710862"/>
            <a:ext cx="1152129" cy="1093737"/>
          </a:xfrm>
          <a:prstGeom prst="rect">
            <a:avLst/>
          </a:prstGeom>
          <a:noFill/>
          <a:ln>
            <a:noFill/>
          </a:ln>
        </p:spPr>
      </p:pic>
      <p:sp>
        <p:nvSpPr>
          <p:cNvPr id="3" name="ZoneTexte 2"/>
          <p:cNvSpPr txBox="1"/>
          <p:nvPr/>
        </p:nvSpPr>
        <p:spPr>
          <a:xfrm>
            <a:off x="2542687" y="3645024"/>
            <a:ext cx="5328412" cy="523220"/>
          </a:xfrm>
          <a:prstGeom prst="rect">
            <a:avLst/>
          </a:prstGeom>
          <a:solidFill>
            <a:schemeClr val="accent2">
              <a:lumMod val="60000"/>
              <a:lumOff val="40000"/>
            </a:schemeClr>
          </a:solidFill>
          <a:ln w="9525">
            <a:noFill/>
          </a:ln>
          <a:effectLst>
            <a:outerShdw blurRad="76200" dir="13500000" sy="23000" kx="1200000" algn="br" rotWithShape="0">
              <a:prstClr val="black">
                <a:alpha val="20000"/>
              </a:prst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fr-FR" sz="2800" b="1" dirty="0" smtClean="0">
                <a:latin typeface="Calibri" panose="020F0502020204030204" pitchFamily="34" charset="0"/>
              </a:rPr>
              <a:t>Les Relais d’accueil et de services</a:t>
            </a:r>
            <a:endParaRPr lang="fr-FR" sz="2800" b="1" dirty="0">
              <a:latin typeface="Calibri" panose="020F0502020204030204" pitchFamily="34" charset="0"/>
            </a:endParaRPr>
          </a:p>
        </p:txBody>
      </p:sp>
      <p:sp>
        <p:nvSpPr>
          <p:cNvPr id="23" name="ZoneTexte 22"/>
          <p:cNvSpPr txBox="1"/>
          <p:nvPr/>
        </p:nvSpPr>
        <p:spPr>
          <a:xfrm>
            <a:off x="1553614" y="157927"/>
            <a:ext cx="6953348" cy="923330"/>
          </a:xfrm>
          <a:prstGeom prst="rect">
            <a:avLst/>
          </a:prstGeom>
          <a:noFill/>
        </p:spPr>
        <p:txBody>
          <a:bodyPr wrap="square" rtlCol="0">
            <a:spAutoFit/>
          </a:bodyPr>
          <a:lstStyle/>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AG 24 juin 2016 </a:t>
            </a:r>
            <a:r>
              <a:rPr lang="fr-FR" dirty="0" err="1" smtClean="0">
                <a:solidFill>
                  <a:schemeClr val="bg2">
                    <a:lumMod val="50000"/>
                  </a:schemeClr>
                </a:solidFill>
                <a:effectLst>
                  <a:reflection blurRad="6350" stA="55000" endA="300" endPos="45500" dir="5400000" sy="-100000" algn="bl" rotWithShape="0"/>
                </a:effectLst>
                <a:latin typeface="Calibri" panose="020F0502020204030204" pitchFamily="34" charset="0"/>
              </a:rPr>
              <a:t>Ounans</a:t>
            </a: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  </a:t>
            </a:r>
          </a:p>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Rapport d’activité</a:t>
            </a:r>
          </a:p>
          <a:p>
            <a:pPr algn="ctr"/>
            <a:r>
              <a:rPr lang="fr-FR" b="1" dirty="0" smtClean="0">
                <a:effectLst>
                  <a:reflection blurRad="6350" stA="55000" endA="300" endPos="45500" dir="5400000" sy="-100000" algn="bl" rotWithShape="0"/>
                </a:effectLst>
                <a:latin typeface="Calibri" panose="020F0502020204030204" pitchFamily="34" charset="0"/>
              </a:rPr>
              <a:t>IV – Les relais d’accueil et de services</a:t>
            </a:r>
            <a:endParaRPr lang="fr-FR" b="1" dirty="0">
              <a:effectLst>
                <a:reflection blurRad="6350" stA="55000" endA="300" endPos="45500" dir="5400000" sy="-100000" algn="bl" rotWithShape="0"/>
              </a:effectLst>
              <a:latin typeface="Calibri" panose="020F0502020204030204" pitchFamily="34" charset="0"/>
            </a:endParaRPr>
          </a:p>
        </p:txBody>
      </p:sp>
    </p:spTree>
    <p:extLst>
      <p:ext uri="{BB962C8B-B14F-4D97-AF65-F5344CB8AC3E}">
        <p14:creationId xmlns:p14="http://schemas.microsoft.com/office/powerpoint/2010/main" val="41335693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4F8C95-9CFF-4050-AA33-7AE01EB79DB7}" type="slidenum">
              <a:rPr lang="fr-FR" altLang="fr-FR" smtClean="0"/>
              <a:pPr/>
              <a:t>24</a:t>
            </a:fld>
            <a:endParaRPr lang="fr-FR" altLang="fr-FR"/>
          </a:p>
        </p:txBody>
      </p:sp>
      <p:grpSp>
        <p:nvGrpSpPr>
          <p:cNvPr id="5" name="Groupe 4"/>
          <p:cNvGrpSpPr/>
          <p:nvPr/>
        </p:nvGrpSpPr>
        <p:grpSpPr>
          <a:xfrm>
            <a:off x="-96778" y="0"/>
            <a:ext cx="10002778" cy="6858000"/>
            <a:chOff x="-96778" y="0"/>
            <a:chExt cx="10002778" cy="6858000"/>
          </a:xfrm>
        </p:grpSpPr>
        <p:sp>
          <p:nvSpPr>
            <p:cNvPr id="6" name="Rectangle 17"/>
            <p:cNvSpPr>
              <a:spLocks noChangeArrowheads="1"/>
            </p:cNvSpPr>
            <p:nvPr/>
          </p:nvSpPr>
          <p:spPr bwMode="auto">
            <a:xfrm>
              <a:off x="1" y="0"/>
              <a:ext cx="271727" cy="6858000"/>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sp>
          <p:nvSpPr>
            <p:cNvPr id="7" name="Text Box 19"/>
            <p:cNvSpPr txBox="1">
              <a:spLocks noChangeArrowheads="1"/>
            </p:cNvSpPr>
            <p:nvPr/>
          </p:nvSpPr>
          <p:spPr bwMode="auto">
            <a:xfrm rot="10800000">
              <a:off x="-96778" y="838200"/>
              <a:ext cx="4308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fr-FR" altLang="fr-FR" sz="1600" i="1" dirty="0">
                  <a:latin typeface="Tahoma" pitchFamily="34" charset="0"/>
                </a:rPr>
                <a:t>www.terre-emplois.org</a:t>
              </a:r>
            </a:p>
          </p:txBody>
        </p:sp>
        <p:sp>
          <p:nvSpPr>
            <p:cNvPr id="8" name="Rectangle 7"/>
            <p:cNvSpPr>
              <a:spLocks noChangeArrowheads="1"/>
            </p:cNvSpPr>
            <p:nvPr/>
          </p:nvSpPr>
          <p:spPr bwMode="auto">
            <a:xfrm>
              <a:off x="271728" y="1272337"/>
              <a:ext cx="9634272" cy="78355"/>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pic>
          <p:nvPicPr>
            <p:cNvPr id="9" name="Image 8" descr="K:\DUI 2016 documents modifiables\Personnages vert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464" y="5651262"/>
              <a:ext cx="544636" cy="1046401"/>
            </a:xfrm>
            <a:prstGeom prst="rect">
              <a:avLst/>
            </a:prstGeom>
            <a:noFill/>
            <a:ln>
              <a:noFill/>
            </a:ln>
          </p:spPr>
        </p:pic>
        <p:grpSp>
          <p:nvGrpSpPr>
            <p:cNvPr id="10" name="Groupe 9"/>
            <p:cNvGrpSpPr/>
            <p:nvPr/>
          </p:nvGrpSpPr>
          <p:grpSpPr>
            <a:xfrm>
              <a:off x="271728" y="0"/>
              <a:ext cx="9634272" cy="1270339"/>
              <a:chOff x="271728" y="0"/>
              <a:chExt cx="9634272" cy="1270339"/>
            </a:xfrm>
          </p:grpSpPr>
          <p:pic>
            <p:nvPicPr>
              <p:cNvPr id="12" name="Picture 21" descr="K:\RAPPORT D'ACTIVITE 2016\logo-agate-perspecti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28" y="0"/>
                <a:ext cx="2270958" cy="127033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42686" y="0"/>
                <a:ext cx="7363314" cy="127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3" name="Rectangle 2"/>
          <p:cNvSpPr/>
          <p:nvPr/>
        </p:nvSpPr>
        <p:spPr>
          <a:xfrm>
            <a:off x="848544" y="3933055"/>
            <a:ext cx="8424936" cy="1754326"/>
          </a:xfrm>
          <a:prstGeom prst="rect">
            <a:avLst/>
          </a:prstGeom>
        </p:spPr>
        <p:txBody>
          <a:bodyPr wrap="square">
            <a:spAutoFit/>
          </a:bodyPr>
          <a:lstStyle/>
          <a:p>
            <a:pPr lvl="0" algn="just"/>
            <a:r>
              <a:rPr lang="fr-FR" dirty="0"/>
              <a:t>L’</a:t>
            </a:r>
            <a:r>
              <a:rPr lang="fr-FR" b="1" dirty="0"/>
              <a:t>accueil</a:t>
            </a:r>
            <a:r>
              <a:rPr lang="fr-FR" dirty="0"/>
              <a:t>, l’</a:t>
            </a:r>
            <a:r>
              <a:rPr lang="fr-FR" b="1" dirty="0"/>
              <a:t>information</a:t>
            </a:r>
            <a:r>
              <a:rPr lang="fr-FR" dirty="0"/>
              <a:t> et l’</a:t>
            </a:r>
            <a:r>
              <a:rPr lang="fr-FR" b="1" dirty="0"/>
              <a:t>accompagnement individualisé </a:t>
            </a:r>
            <a:r>
              <a:rPr lang="fr-FR" dirty="0"/>
              <a:t>des personnes, et plus spécifiquement les personnes en recherche d’activité, en vue de les </a:t>
            </a:r>
            <a:r>
              <a:rPr lang="fr-FR" b="1" dirty="0"/>
              <a:t>accompagner dans leurs démarches diverses</a:t>
            </a:r>
            <a:r>
              <a:rPr lang="fr-FR" dirty="0"/>
              <a:t>, dans le respect de leur intégrité et de leur individualité. </a:t>
            </a:r>
            <a:endParaRPr lang="fr-FR" dirty="0" smtClean="0"/>
          </a:p>
          <a:p>
            <a:pPr lvl="0" algn="just"/>
            <a:endParaRPr lang="fr-FR" dirty="0" smtClean="0"/>
          </a:p>
          <a:p>
            <a:pPr lvl="0" algn="ctr"/>
            <a:r>
              <a:rPr lang="fr-FR" dirty="0" smtClean="0"/>
              <a:t>A </a:t>
            </a:r>
            <a:r>
              <a:rPr lang="fr-FR" dirty="0"/>
              <a:t>ce titre, l’association est porteuse de </a:t>
            </a:r>
            <a:r>
              <a:rPr lang="fr-FR" b="1" dirty="0"/>
              <a:t>relais d’accueil et de </a:t>
            </a:r>
            <a:r>
              <a:rPr lang="fr-FR" b="1" dirty="0" smtClean="0"/>
              <a:t>services</a:t>
            </a:r>
            <a:r>
              <a:rPr lang="fr-FR" dirty="0" smtClean="0"/>
              <a:t>.</a:t>
            </a:r>
            <a:endParaRPr lang="fr-FR" dirty="0"/>
          </a:p>
        </p:txBody>
      </p:sp>
      <p:sp>
        <p:nvSpPr>
          <p:cNvPr id="14" name="ZoneTexte 13"/>
          <p:cNvSpPr txBox="1"/>
          <p:nvPr/>
        </p:nvSpPr>
        <p:spPr>
          <a:xfrm>
            <a:off x="748389" y="1412776"/>
            <a:ext cx="8625246" cy="1754326"/>
          </a:xfrm>
          <a:prstGeom prst="rect">
            <a:avLst/>
          </a:prstGeom>
          <a:noFill/>
        </p:spPr>
        <p:txBody>
          <a:bodyPr wrap="square" rtlCol="0">
            <a:spAutoFit/>
          </a:bodyPr>
          <a:lstStyle/>
          <a:p>
            <a:pPr algn="ctr"/>
            <a:r>
              <a:rPr lang="fr-FR" sz="2000" b="1" dirty="0">
                <a:latin typeface="Calibri" panose="020F0502020204030204" pitchFamily="34" charset="0"/>
              </a:rPr>
              <a:t>U</a:t>
            </a:r>
            <a:r>
              <a:rPr lang="fr-FR" sz="2000" b="1" dirty="0" smtClean="0">
                <a:latin typeface="Calibri" panose="020F0502020204030204" pitchFamily="34" charset="0"/>
              </a:rPr>
              <a:t>n projet associatif fédérateur…</a:t>
            </a:r>
          </a:p>
          <a:p>
            <a:pPr algn="ctr"/>
            <a:endParaRPr lang="fr-FR" sz="2800" dirty="0" smtClean="0">
              <a:latin typeface="Calibri" panose="020F0502020204030204" pitchFamily="34" charset="0"/>
            </a:endParaRPr>
          </a:p>
          <a:p>
            <a:pPr algn="just"/>
            <a:r>
              <a:rPr lang="fr-FR" sz="2000" i="1" dirty="0" smtClean="0">
                <a:latin typeface="Calibri" panose="020F0502020204030204" pitchFamily="34" charset="0"/>
                <a:ea typeface="Times New Roman"/>
                <a:cs typeface="Times New Roman"/>
              </a:rPr>
              <a:t>« Terre </a:t>
            </a:r>
            <a:r>
              <a:rPr lang="fr-FR" sz="2000" i="1" dirty="0">
                <a:latin typeface="Calibri" panose="020F0502020204030204" pitchFamily="34" charset="0"/>
                <a:ea typeface="Times New Roman"/>
                <a:cs typeface="Times New Roman"/>
              </a:rPr>
              <a:t>d’emplois AGATE Paysages a pour objectif de participer au</a:t>
            </a:r>
            <a:r>
              <a:rPr lang="fr-FR" sz="2000" i="1" dirty="0">
                <a:solidFill>
                  <a:srgbClr val="0070C0"/>
                </a:solidFill>
                <a:latin typeface="Calibri" panose="020F0502020204030204" pitchFamily="34" charset="0"/>
                <a:ea typeface="Times New Roman"/>
                <a:cs typeface="Times New Roman"/>
              </a:rPr>
              <a:t> </a:t>
            </a:r>
            <a:r>
              <a:rPr lang="fr-FR" sz="2000" b="1" i="1" dirty="0">
                <a:solidFill>
                  <a:srgbClr val="0070C0"/>
                </a:solidFill>
                <a:latin typeface="Calibri" panose="020F0502020204030204" pitchFamily="34" charset="0"/>
                <a:ea typeface="Times New Roman"/>
                <a:cs typeface="Times New Roman"/>
              </a:rPr>
              <a:t>développement social et économique </a:t>
            </a:r>
            <a:r>
              <a:rPr lang="fr-FR" sz="2000" i="1" dirty="0">
                <a:latin typeface="Calibri" panose="020F0502020204030204" pitchFamily="34" charset="0"/>
                <a:ea typeface="Times New Roman"/>
                <a:cs typeface="Times New Roman"/>
              </a:rPr>
              <a:t>sur les </a:t>
            </a:r>
            <a:r>
              <a:rPr lang="fr-FR" sz="2000" b="1" i="1" dirty="0">
                <a:solidFill>
                  <a:srgbClr val="0070C0"/>
                </a:solidFill>
                <a:latin typeface="Calibri" panose="020F0502020204030204" pitchFamily="34" charset="0"/>
                <a:ea typeface="Times New Roman"/>
                <a:cs typeface="Times New Roman"/>
              </a:rPr>
              <a:t>territoires</a:t>
            </a:r>
            <a:r>
              <a:rPr lang="fr-FR" sz="2000" i="1" dirty="0">
                <a:latin typeface="Calibri" panose="020F0502020204030204" pitchFamily="34" charset="0"/>
                <a:ea typeface="Times New Roman"/>
                <a:cs typeface="Times New Roman"/>
              </a:rPr>
              <a:t> où elle est amenée à </a:t>
            </a:r>
            <a:r>
              <a:rPr lang="fr-FR" sz="2000" i="1" dirty="0" smtClean="0">
                <a:latin typeface="Calibri" panose="020F0502020204030204" pitchFamily="34" charset="0"/>
                <a:ea typeface="Times New Roman"/>
                <a:cs typeface="Times New Roman"/>
              </a:rPr>
              <a:t>intervenir et accompagner </a:t>
            </a:r>
            <a:r>
              <a:rPr lang="fr-FR" sz="2000" b="1" i="1" dirty="0">
                <a:solidFill>
                  <a:srgbClr val="0070C0"/>
                </a:solidFill>
                <a:latin typeface="Calibri" panose="020F0502020204030204" pitchFamily="34" charset="0"/>
                <a:ea typeface="Times New Roman"/>
                <a:cs typeface="Times New Roman"/>
              </a:rPr>
              <a:t>tout individu en recherche d’activité ou de lien social</a:t>
            </a:r>
            <a:r>
              <a:rPr lang="fr-FR" sz="2000" i="1" dirty="0" smtClean="0">
                <a:latin typeface="Calibri" panose="020F0502020204030204" pitchFamily="34" charset="0"/>
                <a:ea typeface="Times New Roman"/>
                <a:cs typeface="Times New Roman"/>
              </a:rPr>
              <a:t>. »</a:t>
            </a:r>
            <a:endParaRPr lang="fr-FR" sz="2000" i="1" dirty="0">
              <a:latin typeface="Calibri" panose="020F0502020204030204" pitchFamily="34" charset="0"/>
            </a:endParaRPr>
          </a:p>
        </p:txBody>
      </p:sp>
      <p:sp>
        <p:nvSpPr>
          <p:cNvPr id="4" name="Rectangle 3"/>
          <p:cNvSpPr/>
          <p:nvPr/>
        </p:nvSpPr>
        <p:spPr>
          <a:xfrm>
            <a:off x="3016412" y="3347283"/>
            <a:ext cx="3873175" cy="369332"/>
          </a:xfrm>
          <a:prstGeom prst="rect">
            <a:avLst/>
          </a:prstGeom>
        </p:spPr>
        <p:txBody>
          <a:bodyPr wrap="none">
            <a:spAutoFit/>
          </a:bodyPr>
          <a:lstStyle/>
          <a:p>
            <a:pPr lvl="0" algn="ctr"/>
            <a:r>
              <a:rPr lang="fr-FR" b="1" dirty="0">
                <a:solidFill>
                  <a:prstClr val="black"/>
                </a:solidFill>
                <a:latin typeface="Calibri" panose="020F0502020204030204" pitchFamily="34" charset="0"/>
              </a:rPr>
              <a:t>… Décliné  en actions visant à favoriser</a:t>
            </a:r>
          </a:p>
        </p:txBody>
      </p:sp>
      <p:sp>
        <p:nvSpPr>
          <p:cNvPr id="15" name="ZoneTexte 14"/>
          <p:cNvSpPr txBox="1"/>
          <p:nvPr/>
        </p:nvSpPr>
        <p:spPr>
          <a:xfrm>
            <a:off x="1407207" y="153735"/>
            <a:ext cx="6953348" cy="923330"/>
          </a:xfrm>
          <a:prstGeom prst="rect">
            <a:avLst/>
          </a:prstGeom>
          <a:noFill/>
        </p:spPr>
        <p:txBody>
          <a:bodyPr wrap="square" rtlCol="0">
            <a:spAutoFit/>
          </a:bodyPr>
          <a:lstStyle/>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AG 24 juin 2016 </a:t>
            </a:r>
            <a:r>
              <a:rPr lang="fr-FR" dirty="0" err="1" smtClean="0">
                <a:solidFill>
                  <a:schemeClr val="bg2">
                    <a:lumMod val="50000"/>
                  </a:schemeClr>
                </a:solidFill>
                <a:effectLst>
                  <a:reflection blurRad="6350" stA="55000" endA="300" endPos="45500" dir="5400000" sy="-100000" algn="bl" rotWithShape="0"/>
                </a:effectLst>
                <a:latin typeface="Calibri" panose="020F0502020204030204" pitchFamily="34" charset="0"/>
              </a:rPr>
              <a:t>Ounans</a:t>
            </a: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  </a:t>
            </a:r>
          </a:p>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Rapport d’activité</a:t>
            </a:r>
          </a:p>
          <a:p>
            <a:pPr algn="ctr"/>
            <a:r>
              <a:rPr lang="fr-FR" b="1" dirty="0" smtClean="0">
                <a:effectLst>
                  <a:reflection blurRad="6350" stA="55000" endA="300" endPos="45500" dir="5400000" sy="-100000" algn="bl" rotWithShape="0"/>
                </a:effectLst>
                <a:latin typeface="Calibri" panose="020F0502020204030204" pitchFamily="34" charset="0"/>
              </a:rPr>
              <a:t>IV – Les relais d’accueil et de services</a:t>
            </a:r>
            <a:endParaRPr lang="fr-FR" b="1" dirty="0">
              <a:effectLst>
                <a:reflection blurRad="6350" stA="55000" endA="300" endPos="45500" dir="5400000" sy="-100000" algn="bl" rotWithShape="0"/>
              </a:effectLst>
              <a:latin typeface="Calibri" panose="020F0502020204030204" pitchFamily="34" charset="0"/>
            </a:endParaRPr>
          </a:p>
        </p:txBody>
      </p:sp>
    </p:spTree>
    <p:extLst>
      <p:ext uri="{BB962C8B-B14F-4D97-AF65-F5344CB8AC3E}">
        <p14:creationId xmlns:p14="http://schemas.microsoft.com/office/powerpoint/2010/main" val="10111005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4F8C95-9CFF-4050-AA33-7AE01EB79DB7}" type="slidenum">
              <a:rPr lang="fr-FR" altLang="fr-FR" smtClean="0"/>
              <a:pPr/>
              <a:t>25</a:t>
            </a:fld>
            <a:endParaRPr lang="fr-FR" altLang="fr-FR"/>
          </a:p>
        </p:txBody>
      </p:sp>
      <p:grpSp>
        <p:nvGrpSpPr>
          <p:cNvPr id="5" name="Groupe 4"/>
          <p:cNvGrpSpPr/>
          <p:nvPr/>
        </p:nvGrpSpPr>
        <p:grpSpPr>
          <a:xfrm>
            <a:off x="-96778" y="0"/>
            <a:ext cx="10002778" cy="6858000"/>
            <a:chOff x="-96778" y="0"/>
            <a:chExt cx="10002778" cy="6858000"/>
          </a:xfrm>
        </p:grpSpPr>
        <p:sp>
          <p:nvSpPr>
            <p:cNvPr id="6" name="Rectangle 17"/>
            <p:cNvSpPr>
              <a:spLocks noChangeArrowheads="1"/>
            </p:cNvSpPr>
            <p:nvPr/>
          </p:nvSpPr>
          <p:spPr bwMode="auto">
            <a:xfrm>
              <a:off x="1" y="0"/>
              <a:ext cx="271727" cy="6858000"/>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sp>
          <p:nvSpPr>
            <p:cNvPr id="7" name="Text Box 19"/>
            <p:cNvSpPr txBox="1">
              <a:spLocks noChangeArrowheads="1"/>
            </p:cNvSpPr>
            <p:nvPr/>
          </p:nvSpPr>
          <p:spPr bwMode="auto">
            <a:xfrm rot="10800000">
              <a:off x="-96778" y="838200"/>
              <a:ext cx="4308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fr-FR" altLang="fr-FR" sz="1600" i="1" dirty="0">
                  <a:latin typeface="Tahoma" pitchFamily="34" charset="0"/>
                </a:rPr>
                <a:t>www.terre-emplois.org</a:t>
              </a:r>
            </a:p>
          </p:txBody>
        </p:sp>
        <p:sp>
          <p:nvSpPr>
            <p:cNvPr id="8" name="Rectangle 7"/>
            <p:cNvSpPr>
              <a:spLocks noChangeArrowheads="1"/>
            </p:cNvSpPr>
            <p:nvPr/>
          </p:nvSpPr>
          <p:spPr bwMode="auto">
            <a:xfrm>
              <a:off x="271728" y="1272337"/>
              <a:ext cx="9634272" cy="78355"/>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pic>
          <p:nvPicPr>
            <p:cNvPr id="9" name="Image 8" descr="K:\DUI 2016 documents modifiables\Personnages vert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464" y="5651262"/>
              <a:ext cx="544636" cy="1046401"/>
            </a:xfrm>
            <a:prstGeom prst="rect">
              <a:avLst/>
            </a:prstGeom>
            <a:noFill/>
            <a:ln>
              <a:noFill/>
            </a:ln>
          </p:spPr>
        </p:pic>
        <p:grpSp>
          <p:nvGrpSpPr>
            <p:cNvPr id="10" name="Groupe 9"/>
            <p:cNvGrpSpPr/>
            <p:nvPr/>
          </p:nvGrpSpPr>
          <p:grpSpPr>
            <a:xfrm>
              <a:off x="271728" y="0"/>
              <a:ext cx="9634272" cy="1270339"/>
              <a:chOff x="271728" y="0"/>
              <a:chExt cx="9634272" cy="1270339"/>
            </a:xfrm>
          </p:grpSpPr>
          <p:pic>
            <p:nvPicPr>
              <p:cNvPr id="12" name="Picture 21" descr="K:\RAPPORT D'ACTIVITE 2016\logo-agate-perspecti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28" y="0"/>
                <a:ext cx="2270958" cy="127033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42686" y="0"/>
                <a:ext cx="7363314" cy="127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14" name="ZoneTexte 13"/>
          <p:cNvSpPr txBox="1"/>
          <p:nvPr/>
        </p:nvSpPr>
        <p:spPr>
          <a:xfrm>
            <a:off x="1692350" y="186282"/>
            <a:ext cx="6953348" cy="923330"/>
          </a:xfrm>
          <a:prstGeom prst="rect">
            <a:avLst/>
          </a:prstGeom>
          <a:noFill/>
        </p:spPr>
        <p:txBody>
          <a:bodyPr wrap="square" rtlCol="0">
            <a:spAutoFit/>
          </a:bodyPr>
          <a:lstStyle/>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AG 24 juin 2016 </a:t>
            </a:r>
            <a:r>
              <a:rPr lang="fr-FR" dirty="0" err="1" smtClean="0">
                <a:solidFill>
                  <a:schemeClr val="bg2">
                    <a:lumMod val="50000"/>
                  </a:schemeClr>
                </a:solidFill>
                <a:effectLst>
                  <a:reflection blurRad="6350" stA="55000" endA="300" endPos="45500" dir="5400000" sy="-100000" algn="bl" rotWithShape="0"/>
                </a:effectLst>
                <a:latin typeface="Calibri" panose="020F0502020204030204" pitchFamily="34" charset="0"/>
              </a:rPr>
              <a:t>Ounans</a:t>
            </a: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  </a:t>
            </a:r>
          </a:p>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Rapport d’activité</a:t>
            </a:r>
          </a:p>
          <a:p>
            <a:pPr algn="ctr"/>
            <a:r>
              <a:rPr lang="fr-FR" b="1" dirty="0" smtClean="0">
                <a:effectLst>
                  <a:reflection blurRad="6350" stA="55000" endA="300" endPos="45500" dir="5400000" sy="-100000" algn="bl" rotWithShape="0"/>
                </a:effectLst>
                <a:latin typeface="Calibri" panose="020F0502020204030204" pitchFamily="34" charset="0"/>
              </a:rPr>
              <a:t>IV – Les relais d’accueil et de services</a:t>
            </a:r>
            <a:endParaRPr lang="fr-FR" b="1" dirty="0">
              <a:effectLst>
                <a:reflection blurRad="6350" stA="55000" endA="300" endPos="45500" dir="5400000" sy="-100000" algn="bl" rotWithShape="0"/>
              </a:effectLst>
              <a:latin typeface="Calibri" panose="020F0502020204030204"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3839776270"/>
              </p:ext>
            </p:extLst>
          </p:nvPr>
        </p:nvGraphicFramePr>
        <p:xfrm>
          <a:off x="2238774" y="2852936"/>
          <a:ext cx="5860499" cy="3158361"/>
        </p:xfrm>
        <a:graphic>
          <a:graphicData uri="http://schemas.openxmlformats.org/drawingml/2006/table">
            <a:tbl>
              <a:tblPr>
                <a:tableStyleId>{5C22544A-7EE6-4342-B048-85BDC9FD1C3A}</a:tableStyleId>
              </a:tblPr>
              <a:tblGrid>
                <a:gridCol w="1791879">
                  <a:extLst>
                    <a:ext uri="{9D8B030D-6E8A-4147-A177-3AD203B41FA5}">
                      <a16:colId xmlns:a16="http://schemas.microsoft.com/office/drawing/2014/main" val="20000"/>
                    </a:ext>
                  </a:extLst>
                </a:gridCol>
                <a:gridCol w="2276741">
                  <a:extLst>
                    <a:ext uri="{9D8B030D-6E8A-4147-A177-3AD203B41FA5}">
                      <a16:colId xmlns:a16="http://schemas.microsoft.com/office/drawing/2014/main" val="20001"/>
                    </a:ext>
                  </a:extLst>
                </a:gridCol>
                <a:gridCol w="1791879">
                  <a:extLst>
                    <a:ext uri="{9D8B030D-6E8A-4147-A177-3AD203B41FA5}">
                      <a16:colId xmlns:a16="http://schemas.microsoft.com/office/drawing/2014/main" val="20002"/>
                    </a:ext>
                  </a:extLst>
                </a:gridCol>
              </a:tblGrid>
              <a:tr h="350929">
                <a:tc rowSpan="9">
                  <a:txBody>
                    <a:bodyPr/>
                    <a:lstStyle/>
                    <a:p>
                      <a:pPr algn="ctr" fontAlgn="ctr"/>
                      <a:r>
                        <a:rPr lang="fr-FR" sz="1000" u="none" strike="noStrike" dirty="0">
                          <a:effectLst/>
                        </a:rPr>
                        <a:t>Agents d'accueil</a:t>
                      </a:r>
                      <a:br>
                        <a:rPr lang="fr-FR" sz="1000" u="none" strike="noStrike" dirty="0">
                          <a:effectLst/>
                        </a:rPr>
                      </a:br>
                      <a:r>
                        <a:rPr lang="fr-FR" sz="1000" u="none" strike="noStrike" dirty="0">
                          <a:effectLst/>
                        </a:rPr>
                        <a:t> </a:t>
                      </a:r>
                      <a:r>
                        <a:rPr lang="fr-FR" sz="1000" u="none" strike="noStrike" dirty="0" smtClean="0">
                          <a:effectLst/>
                        </a:rPr>
                        <a:t>RELAIS</a:t>
                      </a:r>
                    </a:p>
                    <a:p>
                      <a:pPr algn="ctr" fontAlgn="ctr"/>
                      <a:endParaRPr lang="fr-FR" sz="1000" b="0" i="0" u="none" strike="noStrike" dirty="0" smtClean="0">
                        <a:effectLst/>
                        <a:latin typeface="Tahoma"/>
                      </a:endParaRPr>
                    </a:p>
                    <a:p>
                      <a:pPr algn="ctr" fontAlgn="ctr"/>
                      <a:r>
                        <a:rPr lang="fr-FR" sz="1000" b="0" i="1" u="none" strike="noStrike" dirty="0" smtClean="0">
                          <a:effectLst/>
                          <a:latin typeface="Tahoma"/>
                        </a:rPr>
                        <a:t>(personnel</a:t>
                      </a:r>
                      <a:r>
                        <a:rPr lang="fr-FR" sz="1000" b="0" i="1" u="none" strike="noStrike" baseline="0" dirty="0" smtClean="0">
                          <a:effectLst/>
                          <a:latin typeface="Tahoma"/>
                        </a:rPr>
                        <a:t> en parcours)</a:t>
                      </a:r>
                      <a:endParaRPr lang="fr-FR" sz="1000" b="0" i="1" u="none" strike="noStrike" dirty="0">
                        <a:effectLst/>
                        <a:latin typeface="Tahoma"/>
                      </a:endParaRPr>
                    </a:p>
                  </a:txBody>
                  <a:tcPr marL="0" marR="0" marT="0" marB="0" anchor="ctr"/>
                </a:tc>
                <a:tc>
                  <a:txBody>
                    <a:bodyPr/>
                    <a:lstStyle/>
                    <a:p>
                      <a:pPr algn="l" fontAlgn="b"/>
                      <a:r>
                        <a:rPr lang="fr-FR" sz="1000" u="none" strike="noStrike">
                          <a:effectLst/>
                        </a:rPr>
                        <a:t>BRENOT</a:t>
                      </a:r>
                      <a:endParaRPr lang="fr-FR" sz="1000" b="0" i="0" u="none" strike="noStrike">
                        <a:effectLst/>
                        <a:latin typeface="Tahoma"/>
                      </a:endParaRPr>
                    </a:p>
                  </a:txBody>
                  <a:tcPr marL="0" marR="0" marT="0" marB="0" anchor="b"/>
                </a:tc>
                <a:tc>
                  <a:txBody>
                    <a:bodyPr/>
                    <a:lstStyle/>
                    <a:p>
                      <a:pPr algn="l" fontAlgn="b"/>
                      <a:r>
                        <a:rPr lang="fr-FR" sz="1000" u="none" strike="noStrike" dirty="0">
                          <a:effectLst/>
                        </a:rPr>
                        <a:t>Valérie</a:t>
                      </a:r>
                      <a:endParaRPr lang="fr-FR" sz="1000" b="0" i="0" u="none" strike="noStrike" dirty="0">
                        <a:effectLst/>
                        <a:latin typeface="Tahoma"/>
                      </a:endParaRPr>
                    </a:p>
                  </a:txBody>
                  <a:tcPr marL="0" marR="0" marT="0" marB="0" anchor="b"/>
                </a:tc>
                <a:extLst>
                  <a:ext uri="{0D108BD9-81ED-4DB2-BD59-A6C34878D82A}">
                    <a16:rowId xmlns:a16="http://schemas.microsoft.com/office/drawing/2014/main" val="10000"/>
                  </a:ext>
                </a:extLst>
              </a:tr>
              <a:tr h="350929">
                <a:tc vMerge="1">
                  <a:txBody>
                    <a:bodyPr/>
                    <a:lstStyle/>
                    <a:p>
                      <a:endParaRPr lang="fr-FR"/>
                    </a:p>
                  </a:txBody>
                  <a:tcPr/>
                </a:tc>
                <a:tc>
                  <a:txBody>
                    <a:bodyPr/>
                    <a:lstStyle/>
                    <a:p>
                      <a:pPr algn="l" fontAlgn="b"/>
                      <a:r>
                        <a:rPr lang="fr-FR" sz="1000" u="none" strike="noStrike">
                          <a:effectLst/>
                        </a:rPr>
                        <a:t>BRUN</a:t>
                      </a:r>
                      <a:endParaRPr lang="fr-FR" sz="1000" b="0" i="0" u="none" strike="noStrike">
                        <a:effectLst/>
                        <a:latin typeface="Tahoma"/>
                      </a:endParaRPr>
                    </a:p>
                  </a:txBody>
                  <a:tcPr marL="0" marR="0" marT="0" marB="0" anchor="b"/>
                </a:tc>
                <a:tc>
                  <a:txBody>
                    <a:bodyPr/>
                    <a:lstStyle/>
                    <a:p>
                      <a:pPr algn="l" fontAlgn="b"/>
                      <a:r>
                        <a:rPr lang="fr-FR" sz="1000" u="none" strike="noStrike" dirty="0">
                          <a:effectLst/>
                        </a:rPr>
                        <a:t>Vanessa</a:t>
                      </a:r>
                      <a:endParaRPr lang="fr-FR" sz="1000" b="0" i="0" u="none" strike="noStrike" dirty="0">
                        <a:effectLst/>
                        <a:latin typeface="Tahoma"/>
                      </a:endParaRPr>
                    </a:p>
                  </a:txBody>
                  <a:tcPr marL="0" marR="0" marT="0" marB="0" anchor="b"/>
                </a:tc>
                <a:extLst>
                  <a:ext uri="{0D108BD9-81ED-4DB2-BD59-A6C34878D82A}">
                    <a16:rowId xmlns:a16="http://schemas.microsoft.com/office/drawing/2014/main" val="10001"/>
                  </a:ext>
                </a:extLst>
              </a:tr>
              <a:tr h="350929">
                <a:tc vMerge="1">
                  <a:txBody>
                    <a:bodyPr/>
                    <a:lstStyle/>
                    <a:p>
                      <a:endParaRPr lang="fr-FR"/>
                    </a:p>
                  </a:txBody>
                  <a:tcPr/>
                </a:tc>
                <a:tc>
                  <a:txBody>
                    <a:bodyPr/>
                    <a:lstStyle/>
                    <a:p>
                      <a:pPr algn="l" fontAlgn="b"/>
                      <a:r>
                        <a:rPr lang="fr-FR" sz="1000" u="none" strike="noStrike">
                          <a:effectLst/>
                        </a:rPr>
                        <a:t>GUIGNARD</a:t>
                      </a:r>
                      <a:endParaRPr lang="fr-FR" sz="1000" b="0" i="0" u="none" strike="noStrike">
                        <a:effectLst/>
                        <a:latin typeface="Tahoma"/>
                      </a:endParaRPr>
                    </a:p>
                  </a:txBody>
                  <a:tcPr marL="0" marR="0" marT="0" marB="0" anchor="b"/>
                </a:tc>
                <a:tc>
                  <a:txBody>
                    <a:bodyPr/>
                    <a:lstStyle/>
                    <a:p>
                      <a:pPr algn="l" fontAlgn="b"/>
                      <a:r>
                        <a:rPr lang="fr-FR" sz="1000" u="none" strike="noStrike">
                          <a:effectLst/>
                        </a:rPr>
                        <a:t>Charlotte</a:t>
                      </a:r>
                      <a:endParaRPr lang="fr-FR" sz="1000" b="0" i="0" u="none" strike="noStrike">
                        <a:effectLst/>
                        <a:latin typeface="Tahoma"/>
                      </a:endParaRPr>
                    </a:p>
                  </a:txBody>
                  <a:tcPr marL="0" marR="0" marT="0" marB="0" anchor="b"/>
                </a:tc>
                <a:extLst>
                  <a:ext uri="{0D108BD9-81ED-4DB2-BD59-A6C34878D82A}">
                    <a16:rowId xmlns:a16="http://schemas.microsoft.com/office/drawing/2014/main" val="10002"/>
                  </a:ext>
                </a:extLst>
              </a:tr>
              <a:tr h="350929">
                <a:tc vMerge="1">
                  <a:txBody>
                    <a:bodyPr/>
                    <a:lstStyle/>
                    <a:p>
                      <a:endParaRPr lang="fr-FR"/>
                    </a:p>
                  </a:txBody>
                  <a:tcPr/>
                </a:tc>
                <a:tc>
                  <a:txBody>
                    <a:bodyPr/>
                    <a:lstStyle/>
                    <a:p>
                      <a:pPr algn="l" fontAlgn="b"/>
                      <a:r>
                        <a:rPr lang="fr-FR" sz="1000" u="none" strike="noStrike">
                          <a:effectLst/>
                        </a:rPr>
                        <a:t>HENRIOT</a:t>
                      </a:r>
                      <a:endParaRPr lang="fr-FR" sz="1000" b="0" i="0" u="none" strike="noStrike">
                        <a:effectLst/>
                        <a:latin typeface="Tahoma"/>
                      </a:endParaRPr>
                    </a:p>
                  </a:txBody>
                  <a:tcPr marL="0" marR="0" marT="0" marB="0" anchor="b"/>
                </a:tc>
                <a:tc>
                  <a:txBody>
                    <a:bodyPr/>
                    <a:lstStyle/>
                    <a:p>
                      <a:pPr algn="l" fontAlgn="b"/>
                      <a:r>
                        <a:rPr lang="fr-FR" sz="1000" u="none" strike="noStrike">
                          <a:effectLst/>
                        </a:rPr>
                        <a:t>Murielle</a:t>
                      </a:r>
                      <a:endParaRPr lang="fr-FR" sz="1000" b="0" i="0" u="none" strike="noStrike">
                        <a:effectLst/>
                        <a:latin typeface="Tahoma"/>
                      </a:endParaRPr>
                    </a:p>
                  </a:txBody>
                  <a:tcPr marL="0" marR="0" marT="0" marB="0" anchor="b"/>
                </a:tc>
                <a:extLst>
                  <a:ext uri="{0D108BD9-81ED-4DB2-BD59-A6C34878D82A}">
                    <a16:rowId xmlns:a16="http://schemas.microsoft.com/office/drawing/2014/main" val="10003"/>
                  </a:ext>
                </a:extLst>
              </a:tr>
              <a:tr h="350929">
                <a:tc vMerge="1">
                  <a:txBody>
                    <a:bodyPr/>
                    <a:lstStyle/>
                    <a:p>
                      <a:endParaRPr lang="fr-FR"/>
                    </a:p>
                  </a:txBody>
                  <a:tcPr/>
                </a:tc>
                <a:tc>
                  <a:txBody>
                    <a:bodyPr/>
                    <a:lstStyle/>
                    <a:p>
                      <a:pPr algn="l" fontAlgn="b"/>
                      <a:r>
                        <a:rPr lang="fr-FR" sz="1000" u="none" strike="noStrike">
                          <a:effectLst/>
                        </a:rPr>
                        <a:t>LAMARD</a:t>
                      </a:r>
                      <a:endParaRPr lang="fr-FR" sz="1000" b="0" i="0" u="none" strike="noStrike">
                        <a:effectLst/>
                        <a:latin typeface="Tahoma"/>
                      </a:endParaRPr>
                    </a:p>
                  </a:txBody>
                  <a:tcPr marL="0" marR="0" marT="0" marB="0" anchor="b"/>
                </a:tc>
                <a:tc>
                  <a:txBody>
                    <a:bodyPr/>
                    <a:lstStyle/>
                    <a:p>
                      <a:pPr algn="l" fontAlgn="b"/>
                      <a:r>
                        <a:rPr lang="fr-FR" sz="1000" u="none" strike="noStrike">
                          <a:effectLst/>
                        </a:rPr>
                        <a:t>Elodie</a:t>
                      </a:r>
                      <a:endParaRPr lang="fr-FR" sz="1000" b="0" i="0" u="none" strike="noStrike">
                        <a:effectLst/>
                        <a:latin typeface="Tahoma"/>
                      </a:endParaRPr>
                    </a:p>
                  </a:txBody>
                  <a:tcPr marL="0" marR="0" marT="0" marB="0" anchor="b"/>
                </a:tc>
                <a:extLst>
                  <a:ext uri="{0D108BD9-81ED-4DB2-BD59-A6C34878D82A}">
                    <a16:rowId xmlns:a16="http://schemas.microsoft.com/office/drawing/2014/main" val="10004"/>
                  </a:ext>
                </a:extLst>
              </a:tr>
              <a:tr h="350929">
                <a:tc vMerge="1">
                  <a:txBody>
                    <a:bodyPr/>
                    <a:lstStyle/>
                    <a:p>
                      <a:endParaRPr lang="fr-FR"/>
                    </a:p>
                  </a:txBody>
                  <a:tcPr/>
                </a:tc>
                <a:tc>
                  <a:txBody>
                    <a:bodyPr/>
                    <a:lstStyle/>
                    <a:p>
                      <a:pPr algn="l" fontAlgn="b"/>
                      <a:r>
                        <a:rPr lang="fr-FR" sz="1000" u="none" strike="noStrike">
                          <a:effectLst/>
                        </a:rPr>
                        <a:t>LEPARGNEUR</a:t>
                      </a:r>
                      <a:endParaRPr lang="fr-FR" sz="1000" b="0" i="0" u="none" strike="noStrike">
                        <a:effectLst/>
                        <a:latin typeface="Tahoma"/>
                      </a:endParaRPr>
                    </a:p>
                  </a:txBody>
                  <a:tcPr marL="0" marR="0" marT="0" marB="0" anchor="b"/>
                </a:tc>
                <a:tc>
                  <a:txBody>
                    <a:bodyPr/>
                    <a:lstStyle/>
                    <a:p>
                      <a:pPr algn="l" fontAlgn="b"/>
                      <a:r>
                        <a:rPr lang="fr-FR" sz="1000" u="none" strike="noStrike">
                          <a:effectLst/>
                        </a:rPr>
                        <a:t>Myriam</a:t>
                      </a:r>
                      <a:endParaRPr lang="fr-FR" sz="1000" b="0" i="0" u="none" strike="noStrike">
                        <a:effectLst/>
                        <a:latin typeface="Tahoma"/>
                      </a:endParaRPr>
                    </a:p>
                  </a:txBody>
                  <a:tcPr marL="0" marR="0" marT="0" marB="0" anchor="b"/>
                </a:tc>
                <a:extLst>
                  <a:ext uri="{0D108BD9-81ED-4DB2-BD59-A6C34878D82A}">
                    <a16:rowId xmlns:a16="http://schemas.microsoft.com/office/drawing/2014/main" val="10005"/>
                  </a:ext>
                </a:extLst>
              </a:tr>
              <a:tr h="350929">
                <a:tc vMerge="1">
                  <a:txBody>
                    <a:bodyPr/>
                    <a:lstStyle/>
                    <a:p>
                      <a:endParaRPr lang="fr-FR"/>
                    </a:p>
                  </a:txBody>
                  <a:tcPr/>
                </a:tc>
                <a:tc>
                  <a:txBody>
                    <a:bodyPr/>
                    <a:lstStyle/>
                    <a:p>
                      <a:pPr algn="l" fontAlgn="b"/>
                      <a:r>
                        <a:rPr lang="fr-FR" sz="1000" u="none" strike="noStrike">
                          <a:effectLst/>
                        </a:rPr>
                        <a:t>MASSON</a:t>
                      </a:r>
                      <a:endParaRPr lang="fr-FR" sz="1000" b="0" i="0" u="none" strike="noStrike">
                        <a:effectLst/>
                        <a:latin typeface="Tahoma"/>
                      </a:endParaRPr>
                    </a:p>
                  </a:txBody>
                  <a:tcPr marL="0" marR="0" marT="0" marB="0" anchor="b"/>
                </a:tc>
                <a:tc>
                  <a:txBody>
                    <a:bodyPr/>
                    <a:lstStyle/>
                    <a:p>
                      <a:pPr algn="l" fontAlgn="b"/>
                      <a:r>
                        <a:rPr lang="fr-FR" sz="1000" u="none" strike="noStrike">
                          <a:effectLst/>
                        </a:rPr>
                        <a:t>Céline</a:t>
                      </a:r>
                      <a:endParaRPr lang="fr-FR" sz="1000" b="0" i="0" u="none" strike="noStrike">
                        <a:effectLst/>
                        <a:latin typeface="Tahoma"/>
                      </a:endParaRPr>
                    </a:p>
                  </a:txBody>
                  <a:tcPr marL="0" marR="0" marT="0" marB="0" anchor="b"/>
                </a:tc>
                <a:extLst>
                  <a:ext uri="{0D108BD9-81ED-4DB2-BD59-A6C34878D82A}">
                    <a16:rowId xmlns:a16="http://schemas.microsoft.com/office/drawing/2014/main" val="10006"/>
                  </a:ext>
                </a:extLst>
              </a:tr>
              <a:tr h="350929">
                <a:tc vMerge="1">
                  <a:txBody>
                    <a:bodyPr/>
                    <a:lstStyle/>
                    <a:p>
                      <a:endParaRPr lang="fr-FR"/>
                    </a:p>
                  </a:txBody>
                  <a:tcPr/>
                </a:tc>
                <a:tc>
                  <a:txBody>
                    <a:bodyPr/>
                    <a:lstStyle/>
                    <a:p>
                      <a:pPr algn="l" fontAlgn="b"/>
                      <a:r>
                        <a:rPr lang="fr-FR" sz="1000" u="none" strike="noStrike">
                          <a:effectLst/>
                        </a:rPr>
                        <a:t>PIERRE-SEGUIRI</a:t>
                      </a:r>
                      <a:endParaRPr lang="fr-FR" sz="1000" b="0" i="0" u="none" strike="noStrike">
                        <a:effectLst/>
                        <a:latin typeface="Tahoma"/>
                      </a:endParaRPr>
                    </a:p>
                  </a:txBody>
                  <a:tcPr marL="0" marR="0" marT="0" marB="0" anchor="b"/>
                </a:tc>
                <a:tc>
                  <a:txBody>
                    <a:bodyPr/>
                    <a:lstStyle/>
                    <a:p>
                      <a:pPr algn="l" fontAlgn="b"/>
                      <a:r>
                        <a:rPr lang="fr-FR" sz="1000" u="none" strike="noStrike">
                          <a:effectLst/>
                        </a:rPr>
                        <a:t>Elisabeth</a:t>
                      </a:r>
                      <a:endParaRPr lang="fr-FR" sz="1000" b="0" i="0" u="none" strike="noStrike">
                        <a:effectLst/>
                        <a:latin typeface="Tahoma"/>
                      </a:endParaRPr>
                    </a:p>
                  </a:txBody>
                  <a:tcPr marL="0" marR="0" marT="0" marB="0" anchor="b"/>
                </a:tc>
                <a:extLst>
                  <a:ext uri="{0D108BD9-81ED-4DB2-BD59-A6C34878D82A}">
                    <a16:rowId xmlns:a16="http://schemas.microsoft.com/office/drawing/2014/main" val="10007"/>
                  </a:ext>
                </a:extLst>
              </a:tr>
              <a:tr h="350929">
                <a:tc vMerge="1">
                  <a:txBody>
                    <a:bodyPr/>
                    <a:lstStyle/>
                    <a:p>
                      <a:endParaRPr lang="fr-FR"/>
                    </a:p>
                  </a:txBody>
                  <a:tcPr/>
                </a:tc>
                <a:tc>
                  <a:txBody>
                    <a:bodyPr/>
                    <a:lstStyle/>
                    <a:p>
                      <a:pPr algn="l" fontAlgn="b"/>
                      <a:r>
                        <a:rPr lang="fr-FR" sz="1000" u="none" strike="noStrike">
                          <a:effectLst/>
                        </a:rPr>
                        <a:t>SCHUHLER</a:t>
                      </a:r>
                      <a:endParaRPr lang="fr-FR" sz="1000" b="0" i="0" u="none" strike="noStrike">
                        <a:effectLst/>
                        <a:latin typeface="Tahoma"/>
                      </a:endParaRPr>
                    </a:p>
                  </a:txBody>
                  <a:tcPr marL="0" marR="0" marT="0" marB="0" anchor="b"/>
                </a:tc>
                <a:tc>
                  <a:txBody>
                    <a:bodyPr/>
                    <a:lstStyle/>
                    <a:p>
                      <a:pPr algn="l" fontAlgn="b"/>
                      <a:r>
                        <a:rPr lang="fr-FR" sz="1000" u="none" strike="noStrike" dirty="0">
                          <a:effectLst/>
                        </a:rPr>
                        <a:t>Elisabeth</a:t>
                      </a:r>
                      <a:endParaRPr lang="fr-FR" sz="1000" b="0" i="0" u="none" strike="noStrike" dirty="0">
                        <a:effectLst/>
                        <a:latin typeface="Tahoma"/>
                      </a:endParaRPr>
                    </a:p>
                  </a:txBody>
                  <a:tcPr marL="0" marR="0" marT="0" marB="0" anchor="b"/>
                </a:tc>
                <a:extLst>
                  <a:ext uri="{0D108BD9-81ED-4DB2-BD59-A6C34878D82A}">
                    <a16:rowId xmlns:a16="http://schemas.microsoft.com/office/drawing/2014/main" val="10008"/>
                  </a:ext>
                </a:extLst>
              </a:tr>
            </a:tbl>
          </a:graphicData>
        </a:graphic>
      </p:graphicFrame>
      <p:sp>
        <p:nvSpPr>
          <p:cNvPr id="4" name="ZoneTexte 3"/>
          <p:cNvSpPr txBox="1"/>
          <p:nvPr/>
        </p:nvSpPr>
        <p:spPr>
          <a:xfrm>
            <a:off x="3296816" y="1628800"/>
            <a:ext cx="3744416" cy="923330"/>
          </a:xfrm>
          <a:prstGeom prst="rect">
            <a:avLst/>
          </a:prstGeom>
          <a:noFill/>
        </p:spPr>
        <p:txBody>
          <a:bodyPr wrap="square" rtlCol="0">
            <a:spAutoFit/>
          </a:bodyPr>
          <a:lstStyle/>
          <a:p>
            <a:pPr algn="ctr"/>
            <a:r>
              <a:rPr lang="fr-FR" b="1" dirty="0" smtClean="0">
                <a:solidFill>
                  <a:srgbClr val="0070C0"/>
                </a:solidFill>
              </a:rPr>
              <a:t>Une équipe de 5 permanentes renforcée </a:t>
            </a:r>
          </a:p>
          <a:p>
            <a:pPr algn="ctr"/>
            <a:r>
              <a:rPr lang="fr-FR" b="1" dirty="0" smtClean="0">
                <a:solidFill>
                  <a:srgbClr val="0070C0"/>
                </a:solidFill>
              </a:rPr>
              <a:t>par des agents d’accueil</a:t>
            </a:r>
            <a:endParaRPr lang="fr-FR" b="1" dirty="0">
              <a:solidFill>
                <a:srgbClr val="0070C0"/>
              </a:solidFill>
            </a:endParaRPr>
          </a:p>
        </p:txBody>
      </p:sp>
    </p:spTree>
    <p:extLst>
      <p:ext uri="{BB962C8B-B14F-4D97-AF65-F5344CB8AC3E}">
        <p14:creationId xmlns:p14="http://schemas.microsoft.com/office/powerpoint/2010/main" val="26874518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4F8C95-9CFF-4050-AA33-7AE01EB79DB7}" type="slidenum">
              <a:rPr lang="fr-FR" altLang="fr-FR" smtClean="0"/>
              <a:pPr/>
              <a:t>26</a:t>
            </a:fld>
            <a:endParaRPr lang="fr-FR" altLang="fr-FR"/>
          </a:p>
        </p:txBody>
      </p:sp>
      <p:grpSp>
        <p:nvGrpSpPr>
          <p:cNvPr id="5" name="Groupe 4"/>
          <p:cNvGrpSpPr/>
          <p:nvPr/>
        </p:nvGrpSpPr>
        <p:grpSpPr>
          <a:xfrm>
            <a:off x="-96778" y="0"/>
            <a:ext cx="10002778" cy="6858000"/>
            <a:chOff x="-96778" y="0"/>
            <a:chExt cx="10002778" cy="6858000"/>
          </a:xfrm>
        </p:grpSpPr>
        <p:sp>
          <p:nvSpPr>
            <p:cNvPr id="6" name="Rectangle 17"/>
            <p:cNvSpPr>
              <a:spLocks noChangeArrowheads="1"/>
            </p:cNvSpPr>
            <p:nvPr/>
          </p:nvSpPr>
          <p:spPr bwMode="auto">
            <a:xfrm>
              <a:off x="1" y="0"/>
              <a:ext cx="271727" cy="6858000"/>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sp>
          <p:nvSpPr>
            <p:cNvPr id="7" name="Text Box 19"/>
            <p:cNvSpPr txBox="1">
              <a:spLocks noChangeArrowheads="1"/>
            </p:cNvSpPr>
            <p:nvPr/>
          </p:nvSpPr>
          <p:spPr bwMode="auto">
            <a:xfrm rot="10800000">
              <a:off x="-96778" y="838200"/>
              <a:ext cx="4308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fr-FR" altLang="fr-FR" sz="1600" i="1" dirty="0">
                  <a:latin typeface="Tahoma" pitchFamily="34" charset="0"/>
                </a:rPr>
                <a:t>www.terre-emplois.org</a:t>
              </a:r>
            </a:p>
          </p:txBody>
        </p:sp>
        <p:sp>
          <p:nvSpPr>
            <p:cNvPr id="8" name="Rectangle 7"/>
            <p:cNvSpPr>
              <a:spLocks noChangeArrowheads="1"/>
            </p:cNvSpPr>
            <p:nvPr/>
          </p:nvSpPr>
          <p:spPr bwMode="auto">
            <a:xfrm>
              <a:off x="271728" y="1272337"/>
              <a:ext cx="9634272" cy="78355"/>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pic>
          <p:nvPicPr>
            <p:cNvPr id="9" name="Image 8" descr="K:\DUI 2016 documents modifiables\Personnages vert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464" y="5651262"/>
              <a:ext cx="544636" cy="1046401"/>
            </a:xfrm>
            <a:prstGeom prst="rect">
              <a:avLst/>
            </a:prstGeom>
            <a:noFill/>
            <a:ln>
              <a:noFill/>
            </a:ln>
          </p:spPr>
        </p:pic>
        <p:grpSp>
          <p:nvGrpSpPr>
            <p:cNvPr id="10" name="Groupe 9"/>
            <p:cNvGrpSpPr/>
            <p:nvPr/>
          </p:nvGrpSpPr>
          <p:grpSpPr>
            <a:xfrm>
              <a:off x="271728" y="0"/>
              <a:ext cx="9634272" cy="1270339"/>
              <a:chOff x="271728" y="0"/>
              <a:chExt cx="9634272" cy="1270339"/>
            </a:xfrm>
          </p:grpSpPr>
          <p:pic>
            <p:nvPicPr>
              <p:cNvPr id="12" name="Picture 21" descr="K:\RAPPORT D'ACTIVITE 2016\logo-agate-perspecti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28" y="0"/>
                <a:ext cx="2270958" cy="127033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42686" y="0"/>
                <a:ext cx="7363314" cy="127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14" name="ZoneTexte 13"/>
          <p:cNvSpPr txBox="1"/>
          <p:nvPr/>
        </p:nvSpPr>
        <p:spPr>
          <a:xfrm>
            <a:off x="2655341" y="173504"/>
            <a:ext cx="6953348" cy="923330"/>
          </a:xfrm>
          <a:prstGeom prst="rect">
            <a:avLst/>
          </a:prstGeom>
          <a:noFill/>
        </p:spPr>
        <p:txBody>
          <a:bodyPr wrap="square" rtlCol="0">
            <a:spAutoFit/>
          </a:bodyPr>
          <a:lstStyle/>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AG 24 juin 2016 </a:t>
            </a:r>
            <a:r>
              <a:rPr lang="fr-FR" dirty="0" err="1" smtClean="0">
                <a:solidFill>
                  <a:schemeClr val="bg2">
                    <a:lumMod val="50000"/>
                  </a:schemeClr>
                </a:solidFill>
                <a:effectLst>
                  <a:reflection blurRad="6350" stA="55000" endA="300" endPos="45500" dir="5400000" sy="-100000" algn="bl" rotWithShape="0"/>
                </a:effectLst>
                <a:latin typeface="Calibri" panose="020F0502020204030204" pitchFamily="34" charset="0"/>
              </a:rPr>
              <a:t>Ounans</a:t>
            </a: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  </a:t>
            </a:r>
          </a:p>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Rapport d’activité</a:t>
            </a:r>
          </a:p>
          <a:p>
            <a:pPr algn="ctr"/>
            <a:r>
              <a:rPr lang="fr-FR" b="1" dirty="0" smtClean="0">
                <a:effectLst>
                  <a:reflection blurRad="6350" stA="55000" endA="300" endPos="45500" dir="5400000" sy="-100000" algn="bl" rotWithShape="0"/>
                </a:effectLst>
                <a:latin typeface="Calibri" panose="020F0502020204030204" pitchFamily="34" charset="0"/>
              </a:rPr>
              <a:t>IV – Les relais d’accueil et de services</a:t>
            </a:r>
            <a:endParaRPr lang="fr-FR" b="1" dirty="0">
              <a:effectLst>
                <a:reflection blurRad="6350" stA="55000" endA="300" endPos="45500" dir="5400000" sy="-100000" algn="bl" rotWithShape="0"/>
              </a:effectLst>
              <a:latin typeface="Calibri" panose="020F0502020204030204" pitchFamily="34" charset="0"/>
            </a:endParaRPr>
          </a:p>
        </p:txBody>
      </p:sp>
      <p:sp>
        <p:nvSpPr>
          <p:cNvPr id="3" name="ZoneTexte 2"/>
          <p:cNvSpPr txBox="1"/>
          <p:nvPr/>
        </p:nvSpPr>
        <p:spPr>
          <a:xfrm>
            <a:off x="2844924" y="1310294"/>
            <a:ext cx="5040560" cy="369332"/>
          </a:xfrm>
          <a:prstGeom prst="rect">
            <a:avLst/>
          </a:prstGeom>
          <a:noFill/>
        </p:spPr>
        <p:txBody>
          <a:bodyPr wrap="square" rtlCol="0">
            <a:spAutoFit/>
          </a:bodyPr>
          <a:lstStyle/>
          <a:p>
            <a:pPr algn="ctr"/>
            <a:r>
              <a:rPr lang="fr-FR" b="1" dirty="0" smtClean="0">
                <a:latin typeface="Calibri" panose="020F0502020204030204" pitchFamily="34" charset="0"/>
              </a:rPr>
              <a:t>Les contacts des Relais</a:t>
            </a:r>
            <a:endParaRPr lang="fr-FR" b="1" dirty="0">
              <a:latin typeface="Calibri" panose="020F0502020204030204" pitchFamily="34" charset="0"/>
            </a:endParaRPr>
          </a:p>
        </p:txBody>
      </p:sp>
      <p:graphicFrame>
        <p:nvGraphicFramePr>
          <p:cNvPr id="15" name="Graphique 14"/>
          <p:cNvGraphicFramePr/>
          <p:nvPr>
            <p:extLst>
              <p:ext uri="{D42A27DB-BD31-4B8C-83A1-F6EECF244321}">
                <p14:modId xmlns:p14="http://schemas.microsoft.com/office/powerpoint/2010/main" val="356114218"/>
              </p:ext>
            </p:extLst>
          </p:nvPr>
        </p:nvGraphicFramePr>
        <p:xfrm>
          <a:off x="895851" y="1968124"/>
          <a:ext cx="4264784" cy="250024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Objet 63"/>
          <p:cNvGraphicFramePr>
            <a:graphicFrameLocks noChangeAspect="1"/>
          </p:cNvGraphicFramePr>
          <p:nvPr>
            <p:extLst>
              <p:ext uri="{D42A27DB-BD31-4B8C-83A1-F6EECF244321}">
                <p14:modId xmlns:p14="http://schemas.microsoft.com/office/powerpoint/2010/main" val="3746465380"/>
              </p:ext>
            </p:extLst>
          </p:nvPr>
        </p:nvGraphicFramePr>
        <p:xfrm>
          <a:off x="5365204" y="1968124"/>
          <a:ext cx="4727615" cy="2395220"/>
        </p:xfrm>
        <a:graphic>
          <a:graphicData uri="http://schemas.openxmlformats.org/drawingml/2006/chart">
            <c:chart xmlns:c="http://schemas.openxmlformats.org/drawingml/2006/chart" xmlns:r="http://schemas.openxmlformats.org/officeDocument/2006/relationships" r:id="rId5"/>
          </a:graphicData>
        </a:graphic>
      </p:graphicFrame>
      <p:pic>
        <p:nvPicPr>
          <p:cNvPr id="1026" name="Graphique 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9978" y="4682161"/>
            <a:ext cx="5040560" cy="2030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2633221" y="1539511"/>
            <a:ext cx="1446757" cy="369332"/>
          </a:xfrm>
          <a:prstGeom prst="rect">
            <a:avLst/>
          </a:prstGeom>
          <a:noFill/>
        </p:spPr>
        <p:txBody>
          <a:bodyPr wrap="square" rtlCol="0">
            <a:spAutoFit/>
          </a:bodyPr>
          <a:lstStyle/>
          <a:p>
            <a:r>
              <a:rPr lang="fr-FR" b="1" dirty="0" smtClean="0">
                <a:latin typeface="Calibri" panose="020F0502020204030204" pitchFamily="34" charset="0"/>
              </a:rPr>
              <a:t>CCPJ</a:t>
            </a:r>
            <a:endParaRPr lang="fr-FR" b="1" dirty="0">
              <a:latin typeface="Calibri" panose="020F0502020204030204" pitchFamily="34" charset="0"/>
            </a:endParaRPr>
          </a:p>
        </p:txBody>
      </p:sp>
      <p:sp>
        <p:nvSpPr>
          <p:cNvPr id="11" name="ZoneTexte 10"/>
          <p:cNvSpPr txBox="1"/>
          <p:nvPr/>
        </p:nvSpPr>
        <p:spPr>
          <a:xfrm>
            <a:off x="7329264" y="1612320"/>
            <a:ext cx="1584176" cy="369332"/>
          </a:xfrm>
          <a:prstGeom prst="rect">
            <a:avLst/>
          </a:prstGeom>
          <a:noFill/>
        </p:spPr>
        <p:txBody>
          <a:bodyPr wrap="square" rtlCol="0">
            <a:spAutoFit/>
          </a:bodyPr>
          <a:lstStyle/>
          <a:p>
            <a:r>
              <a:rPr lang="fr-FR" b="1" dirty="0" smtClean="0">
                <a:latin typeface="Calibri" panose="020F0502020204030204" pitchFamily="34" charset="0"/>
              </a:rPr>
              <a:t>Arbois</a:t>
            </a:r>
            <a:endParaRPr lang="fr-FR" b="1" dirty="0">
              <a:latin typeface="Calibri" panose="020F0502020204030204" pitchFamily="34" charset="0"/>
            </a:endParaRPr>
          </a:p>
        </p:txBody>
      </p:sp>
      <p:sp>
        <p:nvSpPr>
          <p:cNvPr id="17" name="ZoneTexte 16"/>
          <p:cNvSpPr txBox="1"/>
          <p:nvPr/>
        </p:nvSpPr>
        <p:spPr>
          <a:xfrm>
            <a:off x="6108700" y="4312493"/>
            <a:ext cx="1243980" cy="369332"/>
          </a:xfrm>
          <a:prstGeom prst="rect">
            <a:avLst/>
          </a:prstGeom>
          <a:noFill/>
        </p:spPr>
        <p:txBody>
          <a:bodyPr wrap="square" rtlCol="0">
            <a:spAutoFit/>
          </a:bodyPr>
          <a:lstStyle/>
          <a:p>
            <a:r>
              <a:rPr lang="fr-FR" b="1" dirty="0" smtClean="0">
                <a:latin typeface="Calibri" panose="020F0502020204030204" pitchFamily="34" charset="0"/>
              </a:rPr>
              <a:t>CCVA</a:t>
            </a:r>
            <a:endParaRPr lang="fr-FR" b="1" dirty="0">
              <a:latin typeface="Calibri" panose="020F0502020204030204" pitchFamily="34" charset="0"/>
            </a:endParaRPr>
          </a:p>
        </p:txBody>
      </p:sp>
      <p:sp>
        <p:nvSpPr>
          <p:cNvPr id="19" name="ZoneTexte 18"/>
          <p:cNvSpPr txBox="1"/>
          <p:nvPr/>
        </p:nvSpPr>
        <p:spPr>
          <a:xfrm>
            <a:off x="334110" y="4681825"/>
            <a:ext cx="3683486" cy="1754326"/>
          </a:xfrm>
          <a:prstGeom prst="rect">
            <a:avLst/>
          </a:prstGeom>
          <a:noFill/>
        </p:spPr>
        <p:txBody>
          <a:bodyPr wrap="square" rtlCol="0">
            <a:spAutoFit/>
          </a:bodyPr>
          <a:lstStyle/>
          <a:p>
            <a:endParaRPr lang="fr-FR" dirty="0" smtClean="0">
              <a:latin typeface="Calibri" panose="020F0502020204030204" pitchFamily="34" charset="0"/>
            </a:endParaRPr>
          </a:p>
          <a:p>
            <a:endParaRPr lang="fr-FR" dirty="0">
              <a:latin typeface="Calibri" panose="020F0502020204030204" pitchFamily="34" charset="0"/>
            </a:endParaRPr>
          </a:p>
          <a:p>
            <a:r>
              <a:rPr lang="fr-FR" b="1" dirty="0" smtClean="0">
                <a:solidFill>
                  <a:srgbClr val="0070C0"/>
                </a:solidFill>
                <a:latin typeface="Calibri" panose="020F0502020204030204" pitchFamily="34" charset="0"/>
              </a:rPr>
              <a:t>25 pers/jour - 25 partenaires/s</a:t>
            </a:r>
          </a:p>
          <a:p>
            <a:endParaRPr lang="fr-FR" b="1" dirty="0" smtClean="0">
              <a:solidFill>
                <a:srgbClr val="0070C0"/>
              </a:solidFill>
              <a:latin typeface="Calibri" panose="020F0502020204030204" pitchFamily="34" charset="0"/>
            </a:endParaRPr>
          </a:p>
          <a:p>
            <a:endParaRPr lang="fr-FR" b="1" dirty="0" smtClean="0">
              <a:solidFill>
                <a:srgbClr val="0070C0"/>
              </a:solidFill>
              <a:latin typeface="Calibri" panose="020F0502020204030204" pitchFamily="34" charset="0"/>
            </a:endParaRPr>
          </a:p>
          <a:p>
            <a:r>
              <a:rPr lang="fr-FR" b="1" dirty="0" smtClean="0">
                <a:solidFill>
                  <a:srgbClr val="0070C0"/>
                </a:solidFill>
                <a:latin typeface="Calibri" panose="020F0502020204030204" pitchFamily="34" charset="0"/>
              </a:rPr>
              <a:t>Corrélation contacts/ permanences</a:t>
            </a:r>
            <a:endParaRPr lang="fr-FR"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26813776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4F8C95-9CFF-4050-AA33-7AE01EB79DB7}" type="slidenum">
              <a:rPr lang="fr-FR" altLang="fr-FR" smtClean="0"/>
              <a:pPr/>
              <a:t>27</a:t>
            </a:fld>
            <a:endParaRPr lang="fr-FR" altLang="fr-FR"/>
          </a:p>
        </p:txBody>
      </p:sp>
      <p:grpSp>
        <p:nvGrpSpPr>
          <p:cNvPr id="5" name="Groupe 4"/>
          <p:cNvGrpSpPr/>
          <p:nvPr/>
        </p:nvGrpSpPr>
        <p:grpSpPr>
          <a:xfrm>
            <a:off x="-96778" y="0"/>
            <a:ext cx="10002778" cy="6858000"/>
            <a:chOff x="-96778" y="0"/>
            <a:chExt cx="10002778" cy="6858000"/>
          </a:xfrm>
        </p:grpSpPr>
        <p:sp>
          <p:nvSpPr>
            <p:cNvPr id="6" name="Rectangle 17"/>
            <p:cNvSpPr>
              <a:spLocks noChangeArrowheads="1"/>
            </p:cNvSpPr>
            <p:nvPr/>
          </p:nvSpPr>
          <p:spPr bwMode="auto">
            <a:xfrm>
              <a:off x="1" y="0"/>
              <a:ext cx="271727" cy="6858000"/>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sp>
          <p:nvSpPr>
            <p:cNvPr id="7" name="Text Box 19"/>
            <p:cNvSpPr txBox="1">
              <a:spLocks noChangeArrowheads="1"/>
            </p:cNvSpPr>
            <p:nvPr/>
          </p:nvSpPr>
          <p:spPr bwMode="auto">
            <a:xfrm rot="10800000">
              <a:off x="-96778" y="838200"/>
              <a:ext cx="4308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fr-FR" altLang="fr-FR" sz="1600" i="1" dirty="0">
                  <a:latin typeface="Tahoma" pitchFamily="34" charset="0"/>
                </a:rPr>
                <a:t>www.terre-emplois.org</a:t>
              </a:r>
            </a:p>
          </p:txBody>
        </p:sp>
        <p:sp>
          <p:nvSpPr>
            <p:cNvPr id="8" name="Rectangle 7"/>
            <p:cNvSpPr>
              <a:spLocks noChangeArrowheads="1"/>
            </p:cNvSpPr>
            <p:nvPr/>
          </p:nvSpPr>
          <p:spPr bwMode="auto">
            <a:xfrm>
              <a:off x="271728" y="1272337"/>
              <a:ext cx="9634272" cy="78355"/>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pic>
          <p:nvPicPr>
            <p:cNvPr id="9" name="Image 8" descr="K:\DUI 2016 documents modifiables\Personnages vert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464" y="5651262"/>
              <a:ext cx="544636" cy="1046401"/>
            </a:xfrm>
            <a:prstGeom prst="rect">
              <a:avLst/>
            </a:prstGeom>
            <a:noFill/>
            <a:ln>
              <a:noFill/>
            </a:ln>
          </p:spPr>
        </p:pic>
        <p:grpSp>
          <p:nvGrpSpPr>
            <p:cNvPr id="10" name="Groupe 9"/>
            <p:cNvGrpSpPr/>
            <p:nvPr/>
          </p:nvGrpSpPr>
          <p:grpSpPr>
            <a:xfrm>
              <a:off x="271728" y="0"/>
              <a:ext cx="9634272" cy="1270339"/>
              <a:chOff x="271728" y="0"/>
              <a:chExt cx="9634272" cy="1270339"/>
            </a:xfrm>
          </p:grpSpPr>
          <p:pic>
            <p:nvPicPr>
              <p:cNvPr id="12" name="Picture 21" descr="K:\RAPPORT D'ACTIVITE 2016\logo-agate-perspecti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28" y="0"/>
                <a:ext cx="2270958" cy="127033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42686" y="0"/>
                <a:ext cx="7363314" cy="127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17" name="ZoneTexte 16"/>
          <p:cNvSpPr txBox="1"/>
          <p:nvPr/>
        </p:nvSpPr>
        <p:spPr>
          <a:xfrm>
            <a:off x="2655341" y="173504"/>
            <a:ext cx="6953348" cy="923330"/>
          </a:xfrm>
          <a:prstGeom prst="rect">
            <a:avLst/>
          </a:prstGeom>
          <a:noFill/>
        </p:spPr>
        <p:txBody>
          <a:bodyPr wrap="square" rtlCol="0">
            <a:spAutoFit/>
          </a:bodyPr>
          <a:lstStyle/>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AG 24 juin 2016 </a:t>
            </a:r>
            <a:r>
              <a:rPr lang="fr-FR" dirty="0" err="1" smtClean="0">
                <a:solidFill>
                  <a:schemeClr val="bg2">
                    <a:lumMod val="50000"/>
                  </a:schemeClr>
                </a:solidFill>
                <a:effectLst>
                  <a:reflection blurRad="6350" stA="55000" endA="300" endPos="45500" dir="5400000" sy="-100000" algn="bl" rotWithShape="0"/>
                </a:effectLst>
                <a:latin typeface="Calibri" panose="020F0502020204030204" pitchFamily="34" charset="0"/>
              </a:rPr>
              <a:t>Ounans</a:t>
            </a: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  </a:t>
            </a:r>
          </a:p>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Rapport d’activité</a:t>
            </a:r>
          </a:p>
          <a:p>
            <a:pPr algn="ctr"/>
            <a:r>
              <a:rPr lang="fr-FR" b="1" dirty="0" smtClean="0">
                <a:effectLst>
                  <a:reflection blurRad="6350" stA="55000" endA="300" endPos="45500" dir="5400000" sy="-100000" algn="bl" rotWithShape="0"/>
                </a:effectLst>
                <a:latin typeface="Calibri" panose="020F0502020204030204" pitchFamily="34" charset="0"/>
              </a:rPr>
              <a:t>IV – Les relais d’accueil et de services</a:t>
            </a:r>
            <a:endParaRPr lang="fr-FR" b="1" dirty="0">
              <a:effectLst>
                <a:reflection blurRad="6350" stA="55000" endA="300" endPos="45500" dir="5400000" sy="-100000" algn="bl" rotWithShape="0"/>
              </a:effectLst>
              <a:latin typeface="Calibri" panose="020F0502020204030204" pitchFamily="34" charset="0"/>
            </a:endParaRPr>
          </a:p>
        </p:txBody>
      </p:sp>
      <p:sp>
        <p:nvSpPr>
          <p:cNvPr id="3" name="ZoneTexte 2"/>
          <p:cNvSpPr txBox="1"/>
          <p:nvPr/>
        </p:nvSpPr>
        <p:spPr>
          <a:xfrm>
            <a:off x="2964628" y="1366662"/>
            <a:ext cx="4248472" cy="369332"/>
          </a:xfrm>
          <a:prstGeom prst="rect">
            <a:avLst/>
          </a:prstGeom>
          <a:noFill/>
        </p:spPr>
        <p:txBody>
          <a:bodyPr wrap="square" rtlCol="0">
            <a:spAutoFit/>
          </a:bodyPr>
          <a:lstStyle/>
          <a:p>
            <a:r>
              <a:rPr lang="fr-FR" b="1" dirty="0" smtClean="0">
                <a:latin typeface="Calibri" panose="020F0502020204030204" pitchFamily="34" charset="0"/>
              </a:rPr>
              <a:t>Répartition Géographique du public</a:t>
            </a:r>
            <a:endParaRPr lang="fr-FR" b="1" dirty="0">
              <a:latin typeface="Calibri" panose="020F0502020204030204" pitchFamily="34" charset="0"/>
            </a:endParaRPr>
          </a:p>
        </p:txBody>
      </p:sp>
      <p:graphicFrame>
        <p:nvGraphicFramePr>
          <p:cNvPr id="14" name="Graphique 13"/>
          <p:cNvGraphicFramePr/>
          <p:nvPr>
            <p:extLst>
              <p:ext uri="{D42A27DB-BD31-4B8C-83A1-F6EECF244321}">
                <p14:modId xmlns:p14="http://schemas.microsoft.com/office/powerpoint/2010/main" val="1217306222"/>
              </p:ext>
            </p:extLst>
          </p:nvPr>
        </p:nvGraphicFramePr>
        <p:xfrm>
          <a:off x="445004" y="2121296"/>
          <a:ext cx="3407984" cy="24403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Graphique 15"/>
          <p:cNvGraphicFramePr/>
          <p:nvPr>
            <p:extLst>
              <p:ext uri="{D42A27DB-BD31-4B8C-83A1-F6EECF244321}">
                <p14:modId xmlns:p14="http://schemas.microsoft.com/office/powerpoint/2010/main" val="3242688602"/>
              </p:ext>
            </p:extLst>
          </p:nvPr>
        </p:nvGraphicFramePr>
        <p:xfrm>
          <a:off x="5820966" y="2244460"/>
          <a:ext cx="3880691" cy="2194046"/>
        </p:xfrm>
        <a:graphic>
          <a:graphicData uri="http://schemas.openxmlformats.org/drawingml/2006/chart">
            <c:chart xmlns:c="http://schemas.openxmlformats.org/drawingml/2006/chart" xmlns:r="http://schemas.openxmlformats.org/officeDocument/2006/relationships" r:id="rId5"/>
          </a:graphicData>
        </a:graphic>
      </p:graphicFrame>
      <p:pic>
        <p:nvPicPr>
          <p:cNvPr id="2051" name="Graphique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5497" y="4807998"/>
            <a:ext cx="4394473" cy="19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1208584" y="1628800"/>
            <a:ext cx="1558245" cy="369332"/>
          </a:xfrm>
          <a:prstGeom prst="rect">
            <a:avLst/>
          </a:prstGeom>
          <a:noFill/>
        </p:spPr>
        <p:txBody>
          <a:bodyPr wrap="square" rtlCol="0">
            <a:spAutoFit/>
          </a:bodyPr>
          <a:lstStyle/>
          <a:p>
            <a:r>
              <a:rPr lang="fr-FR" b="1" dirty="0" smtClean="0">
                <a:latin typeface="Calibri" panose="020F0502020204030204" pitchFamily="34" charset="0"/>
              </a:rPr>
              <a:t>Relais CCPJ</a:t>
            </a:r>
            <a:endParaRPr lang="fr-FR" b="1" dirty="0">
              <a:latin typeface="Calibri" panose="020F0502020204030204" pitchFamily="34" charset="0"/>
            </a:endParaRPr>
          </a:p>
        </p:txBody>
      </p:sp>
      <p:sp>
        <p:nvSpPr>
          <p:cNvPr id="11" name="ZoneTexte 10"/>
          <p:cNvSpPr txBox="1"/>
          <p:nvPr/>
        </p:nvSpPr>
        <p:spPr>
          <a:xfrm>
            <a:off x="7473280" y="1628800"/>
            <a:ext cx="1656184" cy="369332"/>
          </a:xfrm>
          <a:prstGeom prst="rect">
            <a:avLst/>
          </a:prstGeom>
          <a:noFill/>
        </p:spPr>
        <p:txBody>
          <a:bodyPr wrap="square" rtlCol="0">
            <a:spAutoFit/>
          </a:bodyPr>
          <a:lstStyle/>
          <a:p>
            <a:r>
              <a:rPr lang="fr-FR" b="1" dirty="0" smtClean="0">
                <a:latin typeface="Calibri" panose="020F0502020204030204" pitchFamily="34" charset="0"/>
              </a:rPr>
              <a:t>Relais Arbois</a:t>
            </a:r>
            <a:endParaRPr lang="fr-FR" b="1" dirty="0">
              <a:latin typeface="Calibri" panose="020F0502020204030204" pitchFamily="34" charset="0"/>
            </a:endParaRPr>
          </a:p>
        </p:txBody>
      </p:sp>
      <p:sp>
        <p:nvSpPr>
          <p:cNvPr id="18" name="ZoneTexte 17"/>
          <p:cNvSpPr txBox="1"/>
          <p:nvPr/>
        </p:nvSpPr>
        <p:spPr>
          <a:xfrm>
            <a:off x="4448944" y="4438506"/>
            <a:ext cx="1372022" cy="369332"/>
          </a:xfrm>
          <a:prstGeom prst="rect">
            <a:avLst/>
          </a:prstGeom>
          <a:noFill/>
        </p:spPr>
        <p:txBody>
          <a:bodyPr wrap="square" rtlCol="0">
            <a:spAutoFit/>
          </a:bodyPr>
          <a:lstStyle/>
          <a:p>
            <a:r>
              <a:rPr lang="fr-FR" b="1" dirty="0" smtClean="0">
                <a:latin typeface="Calibri" panose="020F0502020204030204" pitchFamily="34" charset="0"/>
              </a:rPr>
              <a:t>Relais CCVA</a:t>
            </a:r>
            <a:endParaRPr lang="fr-FR" b="1" dirty="0">
              <a:latin typeface="Calibri" panose="020F0502020204030204" pitchFamily="34" charset="0"/>
            </a:endParaRPr>
          </a:p>
        </p:txBody>
      </p:sp>
      <p:sp>
        <p:nvSpPr>
          <p:cNvPr id="19" name="ZoneTexte 18"/>
          <p:cNvSpPr txBox="1"/>
          <p:nvPr/>
        </p:nvSpPr>
        <p:spPr>
          <a:xfrm>
            <a:off x="445004" y="4807838"/>
            <a:ext cx="1703992" cy="1477328"/>
          </a:xfrm>
          <a:prstGeom prst="rect">
            <a:avLst/>
          </a:prstGeom>
          <a:noFill/>
        </p:spPr>
        <p:txBody>
          <a:bodyPr wrap="square" rtlCol="0">
            <a:spAutoFit/>
          </a:bodyPr>
          <a:lstStyle/>
          <a:p>
            <a:r>
              <a:rPr lang="fr-FR" b="1" dirty="0" smtClean="0">
                <a:solidFill>
                  <a:srgbClr val="0070C0"/>
                </a:solidFill>
              </a:rPr>
              <a:t>La proximité </a:t>
            </a:r>
            <a:r>
              <a:rPr lang="fr-FR" b="1" dirty="0">
                <a:solidFill>
                  <a:srgbClr val="0070C0"/>
                </a:solidFill>
              </a:rPr>
              <a:t>géographique </a:t>
            </a:r>
            <a:r>
              <a:rPr lang="fr-FR" b="1" dirty="0" smtClean="0">
                <a:solidFill>
                  <a:srgbClr val="0070C0"/>
                </a:solidFill>
              </a:rPr>
              <a:t>du public avec chaque Relais …</a:t>
            </a:r>
            <a:endParaRPr lang="fr-FR" b="1" dirty="0">
              <a:solidFill>
                <a:srgbClr val="0070C0"/>
              </a:solidFill>
            </a:endParaRPr>
          </a:p>
        </p:txBody>
      </p:sp>
      <p:sp>
        <p:nvSpPr>
          <p:cNvPr id="21" name="ZoneTexte 20"/>
          <p:cNvSpPr txBox="1"/>
          <p:nvPr/>
        </p:nvSpPr>
        <p:spPr>
          <a:xfrm>
            <a:off x="7231665" y="5475357"/>
            <a:ext cx="1813165" cy="646331"/>
          </a:xfrm>
          <a:prstGeom prst="rect">
            <a:avLst/>
          </a:prstGeom>
          <a:noFill/>
        </p:spPr>
        <p:txBody>
          <a:bodyPr wrap="square" rtlCol="0">
            <a:spAutoFit/>
          </a:bodyPr>
          <a:lstStyle/>
          <a:p>
            <a:pPr lvl="0"/>
            <a:r>
              <a:rPr lang="fr-FR" b="1" dirty="0" smtClean="0">
                <a:solidFill>
                  <a:srgbClr val="0070C0"/>
                </a:solidFill>
              </a:rPr>
              <a:t>… influe </a:t>
            </a:r>
            <a:r>
              <a:rPr lang="fr-FR" b="1" dirty="0">
                <a:solidFill>
                  <a:srgbClr val="0070C0"/>
                </a:solidFill>
              </a:rPr>
              <a:t>sur la fréquentation</a:t>
            </a:r>
            <a:endParaRPr lang="fr-FR" b="1" dirty="0">
              <a:solidFill>
                <a:srgbClr val="0070C0"/>
              </a:solidFill>
            </a:endParaRPr>
          </a:p>
        </p:txBody>
      </p:sp>
    </p:spTree>
    <p:extLst>
      <p:ext uri="{BB962C8B-B14F-4D97-AF65-F5344CB8AC3E}">
        <p14:creationId xmlns:p14="http://schemas.microsoft.com/office/powerpoint/2010/main" val="802467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4F8C95-9CFF-4050-AA33-7AE01EB79DB7}" type="slidenum">
              <a:rPr lang="fr-FR" altLang="fr-FR" smtClean="0"/>
              <a:pPr/>
              <a:t>28</a:t>
            </a:fld>
            <a:endParaRPr lang="fr-FR" altLang="fr-FR"/>
          </a:p>
        </p:txBody>
      </p:sp>
      <p:grpSp>
        <p:nvGrpSpPr>
          <p:cNvPr id="5" name="Groupe 4"/>
          <p:cNvGrpSpPr/>
          <p:nvPr/>
        </p:nvGrpSpPr>
        <p:grpSpPr>
          <a:xfrm>
            <a:off x="-96778" y="0"/>
            <a:ext cx="10002778" cy="6858000"/>
            <a:chOff x="-96778" y="0"/>
            <a:chExt cx="10002778" cy="6858000"/>
          </a:xfrm>
        </p:grpSpPr>
        <p:sp>
          <p:nvSpPr>
            <p:cNvPr id="6" name="Rectangle 17"/>
            <p:cNvSpPr>
              <a:spLocks noChangeArrowheads="1"/>
            </p:cNvSpPr>
            <p:nvPr/>
          </p:nvSpPr>
          <p:spPr bwMode="auto">
            <a:xfrm>
              <a:off x="1" y="0"/>
              <a:ext cx="271727" cy="6858000"/>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sp>
          <p:nvSpPr>
            <p:cNvPr id="7" name="Text Box 19"/>
            <p:cNvSpPr txBox="1">
              <a:spLocks noChangeArrowheads="1"/>
            </p:cNvSpPr>
            <p:nvPr/>
          </p:nvSpPr>
          <p:spPr bwMode="auto">
            <a:xfrm rot="10800000">
              <a:off x="-96778" y="838200"/>
              <a:ext cx="4308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fr-FR" altLang="fr-FR" sz="1600" i="1" dirty="0">
                  <a:latin typeface="Tahoma" pitchFamily="34" charset="0"/>
                </a:rPr>
                <a:t>www.terre-emplois.org</a:t>
              </a:r>
            </a:p>
          </p:txBody>
        </p:sp>
        <p:sp>
          <p:nvSpPr>
            <p:cNvPr id="8" name="Rectangle 7"/>
            <p:cNvSpPr>
              <a:spLocks noChangeArrowheads="1"/>
            </p:cNvSpPr>
            <p:nvPr/>
          </p:nvSpPr>
          <p:spPr bwMode="auto">
            <a:xfrm>
              <a:off x="271728" y="1272337"/>
              <a:ext cx="9634272" cy="78355"/>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pic>
          <p:nvPicPr>
            <p:cNvPr id="9" name="Image 8" descr="K:\DUI 2016 documents modifiables\Personnages vert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464" y="5651262"/>
              <a:ext cx="544636" cy="1046401"/>
            </a:xfrm>
            <a:prstGeom prst="rect">
              <a:avLst/>
            </a:prstGeom>
            <a:noFill/>
            <a:ln>
              <a:noFill/>
            </a:ln>
          </p:spPr>
        </p:pic>
        <p:grpSp>
          <p:nvGrpSpPr>
            <p:cNvPr id="10" name="Groupe 9"/>
            <p:cNvGrpSpPr/>
            <p:nvPr/>
          </p:nvGrpSpPr>
          <p:grpSpPr>
            <a:xfrm>
              <a:off x="271728" y="0"/>
              <a:ext cx="9634272" cy="1270339"/>
              <a:chOff x="271728" y="0"/>
              <a:chExt cx="9634272" cy="1270339"/>
            </a:xfrm>
          </p:grpSpPr>
          <p:pic>
            <p:nvPicPr>
              <p:cNvPr id="12" name="Picture 21" descr="K:\RAPPORT D'ACTIVITE 2016\logo-agate-perspecti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28" y="0"/>
                <a:ext cx="2270958" cy="127033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42686" y="0"/>
                <a:ext cx="7363314" cy="127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16" name="ZoneTexte 15"/>
          <p:cNvSpPr txBox="1"/>
          <p:nvPr/>
        </p:nvSpPr>
        <p:spPr>
          <a:xfrm>
            <a:off x="2655341" y="173504"/>
            <a:ext cx="6953348" cy="923330"/>
          </a:xfrm>
          <a:prstGeom prst="rect">
            <a:avLst/>
          </a:prstGeom>
          <a:noFill/>
        </p:spPr>
        <p:txBody>
          <a:bodyPr wrap="square" rtlCol="0">
            <a:spAutoFit/>
          </a:bodyPr>
          <a:lstStyle/>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AG 24 juin 2016 </a:t>
            </a:r>
            <a:r>
              <a:rPr lang="fr-FR" dirty="0" err="1" smtClean="0">
                <a:solidFill>
                  <a:schemeClr val="bg2">
                    <a:lumMod val="50000"/>
                  </a:schemeClr>
                </a:solidFill>
                <a:effectLst>
                  <a:reflection blurRad="6350" stA="55000" endA="300" endPos="45500" dir="5400000" sy="-100000" algn="bl" rotWithShape="0"/>
                </a:effectLst>
                <a:latin typeface="Calibri" panose="020F0502020204030204" pitchFamily="34" charset="0"/>
              </a:rPr>
              <a:t>Ounans</a:t>
            </a: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  </a:t>
            </a:r>
          </a:p>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Rapport d’activité</a:t>
            </a:r>
          </a:p>
          <a:p>
            <a:pPr algn="ctr"/>
            <a:r>
              <a:rPr lang="fr-FR" b="1" dirty="0" smtClean="0">
                <a:effectLst>
                  <a:reflection blurRad="6350" stA="55000" endA="300" endPos="45500" dir="5400000" sy="-100000" algn="bl" rotWithShape="0"/>
                </a:effectLst>
                <a:latin typeface="Calibri" panose="020F0502020204030204" pitchFamily="34" charset="0"/>
              </a:rPr>
              <a:t>IV – Les relais d’accueil et de services</a:t>
            </a:r>
            <a:endParaRPr lang="fr-FR" b="1" dirty="0">
              <a:effectLst>
                <a:reflection blurRad="6350" stA="55000" endA="300" endPos="45500" dir="5400000" sy="-100000" algn="bl" rotWithShape="0"/>
              </a:effectLst>
              <a:latin typeface="Calibri" panose="020F0502020204030204" pitchFamily="34" charset="0"/>
            </a:endParaRPr>
          </a:p>
        </p:txBody>
      </p:sp>
      <p:sp>
        <p:nvSpPr>
          <p:cNvPr id="3" name="ZoneTexte 2"/>
          <p:cNvSpPr txBox="1"/>
          <p:nvPr/>
        </p:nvSpPr>
        <p:spPr>
          <a:xfrm>
            <a:off x="2936776" y="1628800"/>
            <a:ext cx="4752528" cy="369332"/>
          </a:xfrm>
          <a:prstGeom prst="rect">
            <a:avLst/>
          </a:prstGeom>
          <a:noFill/>
        </p:spPr>
        <p:txBody>
          <a:bodyPr wrap="square" rtlCol="0">
            <a:spAutoFit/>
          </a:bodyPr>
          <a:lstStyle/>
          <a:p>
            <a:r>
              <a:rPr lang="fr-FR" b="1" dirty="0" smtClean="0">
                <a:latin typeface="Calibri" panose="020F0502020204030204" pitchFamily="34" charset="0"/>
              </a:rPr>
              <a:t>Typologie du public des Relais: par Age</a:t>
            </a:r>
            <a:endParaRPr lang="fr-FR" b="1" dirty="0">
              <a:latin typeface="Calibri" panose="020F0502020204030204" pitchFamily="34" charset="0"/>
            </a:endParaRPr>
          </a:p>
        </p:txBody>
      </p:sp>
      <p:graphicFrame>
        <p:nvGraphicFramePr>
          <p:cNvPr id="14" name="Graphique 13"/>
          <p:cNvGraphicFramePr/>
          <p:nvPr>
            <p:extLst>
              <p:ext uri="{D42A27DB-BD31-4B8C-83A1-F6EECF244321}">
                <p14:modId xmlns:p14="http://schemas.microsoft.com/office/powerpoint/2010/main" val="143958348"/>
              </p:ext>
            </p:extLst>
          </p:nvPr>
        </p:nvGraphicFramePr>
        <p:xfrm>
          <a:off x="622304" y="2155027"/>
          <a:ext cx="3505196" cy="22022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aphique 14"/>
          <p:cNvGraphicFramePr/>
          <p:nvPr>
            <p:extLst>
              <p:ext uri="{D42A27DB-BD31-4B8C-83A1-F6EECF244321}">
                <p14:modId xmlns:p14="http://schemas.microsoft.com/office/powerpoint/2010/main" val="2153774580"/>
              </p:ext>
            </p:extLst>
          </p:nvPr>
        </p:nvGraphicFramePr>
        <p:xfrm>
          <a:off x="6163988" y="2069347"/>
          <a:ext cx="3371850" cy="2466975"/>
        </p:xfrm>
        <a:graphic>
          <a:graphicData uri="http://schemas.openxmlformats.org/drawingml/2006/chart">
            <c:chart xmlns:c="http://schemas.openxmlformats.org/drawingml/2006/chart" xmlns:r="http://schemas.openxmlformats.org/officeDocument/2006/relationships" r:id="rId5"/>
          </a:graphicData>
        </a:graphic>
      </p:graphicFrame>
      <p:pic>
        <p:nvPicPr>
          <p:cNvPr id="3074" name="Graphique 1"/>
          <p:cNvPicPr>
            <a:picLocks noChangeArrowheads="1"/>
          </p:cNvPicPr>
          <p:nvPr/>
        </p:nvPicPr>
        <p:blipFill>
          <a:blip r:embed="rId6">
            <a:extLst>
              <a:ext uri="{28A0092B-C50C-407E-A947-70E740481C1C}">
                <a14:useLocalDpi xmlns:a14="http://schemas.microsoft.com/office/drawing/2010/main" val="0"/>
              </a:ext>
            </a:extLst>
          </a:blip>
          <a:srcRect b="-82"/>
          <a:stretch>
            <a:fillRect/>
          </a:stretch>
        </p:blipFill>
        <p:spPr bwMode="auto">
          <a:xfrm>
            <a:off x="3193716" y="4561222"/>
            <a:ext cx="3411143" cy="2180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1136576" y="1813466"/>
            <a:ext cx="1541802" cy="369332"/>
          </a:xfrm>
          <a:prstGeom prst="rect">
            <a:avLst/>
          </a:prstGeom>
          <a:noFill/>
        </p:spPr>
        <p:txBody>
          <a:bodyPr wrap="square" rtlCol="0">
            <a:spAutoFit/>
          </a:bodyPr>
          <a:lstStyle/>
          <a:p>
            <a:r>
              <a:rPr lang="fr-FR" b="1" dirty="0" smtClean="0"/>
              <a:t>Relais</a:t>
            </a:r>
            <a:r>
              <a:rPr lang="fr-FR" dirty="0" smtClean="0"/>
              <a:t> </a:t>
            </a:r>
            <a:r>
              <a:rPr lang="fr-FR" b="1" dirty="0" smtClean="0">
                <a:latin typeface="Calibri" panose="020F0502020204030204" pitchFamily="34" charset="0"/>
              </a:rPr>
              <a:t>CCPJ</a:t>
            </a:r>
            <a:endParaRPr lang="fr-FR" b="1" dirty="0">
              <a:latin typeface="Calibri" panose="020F0502020204030204" pitchFamily="34" charset="0"/>
            </a:endParaRPr>
          </a:p>
        </p:txBody>
      </p:sp>
      <p:sp>
        <p:nvSpPr>
          <p:cNvPr id="11" name="ZoneTexte 10"/>
          <p:cNvSpPr txBox="1"/>
          <p:nvPr/>
        </p:nvSpPr>
        <p:spPr>
          <a:xfrm>
            <a:off x="7754715" y="1502004"/>
            <a:ext cx="1919385" cy="369332"/>
          </a:xfrm>
          <a:prstGeom prst="rect">
            <a:avLst/>
          </a:prstGeom>
          <a:noFill/>
        </p:spPr>
        <p:txBody>
          <a:bodyPr wrap="square" rtlCol="0">
            <a:spAutoFit/>
          </a:bodyPr>
          <a:lstStyle/>
          <a:p>
            <a:r>
              <a:rPr lang="fr-FR" b="1" dirty="0" smtClean="0">
                <a:latin typeface="Calibri" panose="020F0502020204030204" pitchFamily="34" charset="0"/>
              </a:rPr>
              <a:t>Relais Arbois</a:t>
            </a:r>
            <a:endParaRPr lang="fr-FR" b="1" dirty="0">
              <a:latin typeface="Calibri" panose="020F0502020204030204" pitchFamily="34" charset="0"/>
            </a:endParaRPr>
          </a:p>
        </p:txBody>
      </p:sp>
      <p:sp>
        <p:nvSpPr>
          <p:cNvPr id="17" name="ZoneTexte 16"/>
          <p:cNvSpPr txBox="1"/>
          <p:nvPr/>
        </p:nvSpPr>
        <p:spPr>
          <a:xfrm>
            <a:off x="4448876" y="4218050"/>
            <a:ext cx="1693006" cy="369332"/>
          </a:xfrm>
          <a:prstGeom prst="rect">
            <a:avLst/>
          </a:prstGeom>
          <a:noFill/>
        </p:spPr>
        <p:txBody>
          <a:bodyPr wrap="square" rtlCol="0">
            <a:spAutoFit/>
          </a:bodyPr>
          <a:lstStyle/>
          <a:p>
            <a:r>
              <a:rPr lang="fr-FR" b="1" dirty="0" smtClean="0">
                <a:latin typeface="Calibri" panose="020F0502020204030204" pitchFamily="34" charset="0"/>
              </a:rPr>
              <a:t>Relais CCVA</a:t>
            </a:r>
            <a:endParaRPr lang="fr-FR" b="1" dirty="0">
              <a:latin typeface="Calibri" panose="020F0502020204030204" pitchFamily="34" charset="0"/>
            </a:endParaRPr>
          </a:p>
        </p:txBody>
      </p:sp>
      <p:sp>
        <p:nvSpPr>
          <p:cNvPr id="18" name="ZoneTexte 17"/>
          <p:cNvSpPr txBox="1"/>
          <p:nvPr/>
        </p:nvSpPr>
        <p:spPr>
          <a:xfrm>
            <a:off x="622304" y="4685139"/>
            <a:ext cx="2314472" cy="1477328"/>
          </a:xfrm>
          <a:prstGeom prst="rect">
            <a:avLst/>
          </a:prstGeom>
          <a:noFill/>
        </p:spPr>
        <p:txBody>
          <a:bodyPr wrap="square" rtlCol="0">
            <a:spAutoFit/>
          </a:bodyPr>
          <a:lstStyle/>
          <a:p>
            <a:endParaRPr lang="fr-FR" b="1" dirty="0" smtClean="0">
              <a:solidFill>
                <a:srgbClr val="0070C0"/>
              </a:solidFill>
            </a:endParaRPr>
          </a:p>
          <a:p>
            <a:endParaRPr lang="fr-FR" b="1" dirty="0" smtClean="0">
              <a:solidFill>
                <a:srgbClr val="0070C0"/>
              </a:solidFill>
            </a:endParaRPr>
          </a:p>
          <a:p>
            <a:r>
              <a:rPr lang="fr-FR" b="1" dirty="0" smtClean="0">
                <a:solidFill>
                  <a:srgbClr val="0070C0"/>
                </a:solidFill>
              </a:rPr>
              <a:t>Public de tout âge</a:t>
            </a:r>
          </a:p>
          <a:p>
            <a:endParaRPr lang="fr-FR" b="1" dirty="0">
              <a:solidFill>
                <a:srgbClr val="0070C0"/>
              </a:solidFill>
            </a:endParaRPr>
          </a:p>
          <a:p>
            <a:endParaRPr lang="fr-FR" b="1" dirty="0">
              <a:solidFill>
                <a:srgbClr val="0070C0"/>
              </a:solidFill>
            </a:endParaRPr>
          </a:p>
        </p:txBody>
      </p:sp>
      <p:sp>
        <p:nvSpPr>
          <p:cNvPr id="19" name="Rectangle 18"/>
          <p:cNvSpPr/>
          <p:nvPr/>
        </p:nvSpPr>
        <p:spPr>
          <a:xfrm>
            <a:off x="4214265" y="2989486"/>
            <a:ext cx="1749197" cy="369332"/>
          </a:xfrm>
          <a:prstGeom prst="rect">
            <a:avLst/>
          </a:prstGeom>
        </p:spPr>
        <p:txBody>
          <a:bodyPr wrap="none">
            <a:spAutoFit/>
          </a:bodyPr>
          <a:lstStyle/>
          <a:p>
            <a:pPr lvl="0"/>
            <a:r>
              <a:rPr lang="fr-FR" b="1" dirty="0">
                <a:solidFill>
                  <a:srgbClr val="0070C0"/>
                </a:solidFill>
              </a:rPr>
              <a:t>16/25 ans 10%</a:t>
            </a:r>
            <a:endParaRPr lang="fr-FR" b="1" dirty="0">
              <a:solidFill>
                <a:srgbClr val="0070C0"/>
              </a:solidFill>
            </a:endParaRPr>
          </a:p>
        </p:txBody>
      </p:sp>
      <p:sp>
        <p:nvSpPr>
          <p:cNvPr id="21" name="Rectangle 20"/>
          <p:cNvSpPr/>
          <p:nvPr/>
        </p:nvSpPr>
        <p:spPr>
          <a:xfrm rot="10800000" flipV="1">
            <a:off x="6604858" y="4679017"/>
            <a:ext cx="3517495" cy="923330"/>
          </a:xfrm>
          <a:prstGeom prst="rect">
            <a:avLst/>
          </a:prstGeom>
        </p:spPr>
        <p:txBody>
          <a:bodyPr wrap="square">
            <a:spAutoFit/>
          </a:bodyPr>
          <a:lstStyle/>
          <a:p>
            <a:pPr lvl="0"/>
            <a:endParaRPr lang="fr-FR" b="1" dirty="0" smtClean="0">
              <a:solidFill>
                <a:srgbClr val="0070C0"/>
              </a:solidFill>
            </a:endParaRPr>
          </a:p>
          <a:p>
            <a:pPr lvl="0"/>
            <a:endParaRPr lang="fr-FR" b="1" dirty="0" smtClean="0">
              <a:solidFill>
                <a:srgbClr val="0070C0"/>
              </a:solidFill>
            </a:endParaRPr>
          </a:p>
          <a:p>
            <a:pPr lvl="0"/>
            <a:r>
              <a:rPr lang="fr-FR" b="1" dirty="0" smtClean="0">
                <a:solidFill>
                  <a:srgbClr val="0070C0"/>
                </a:solidFill>
              </a:rPr>
              <a:t>Fort </a:t>
            </a:r>
            <a:r>
              <a:rPr lang="fr-FR" b="1" dirty="0">
                <a:solidFill>
                  <a:srgbClr val="0070C0"/>
                </a:solidFill>
              </a:rPr>
              <a:t>présentiel de 65 ans et +</a:t>
            </a:r>
          </a:p>
        </p:txBody>
      </p:sp>
    </p:spTree>
    <p:extLst>
      <p:ext uri="{BB962C8B-B14F-4D97-AF65-F5344CB8AC3E}">
        <p14:creationId xmlns:p14="http://schemas.microsoft.com/office/powerpoint/2010/main" val="4566118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4F8C95-9CFF-4050-AA33-7AE01EB79DB7}" type="slidenum">
              <a:rPr lang="fr-FR" altLang="fr-FR" smtClean="0"/>
              <a:pPr/>
              <a:t>29</a:t>
            </a:fld>
            <a:endParaRPr lang="fr-FR" altLang="fr-FR"/>
          </a:p>
        </p:txBody>
      </p:sp>
      <p:grpSp>
        <p:nvGrpSpPr>
          <p:cNvPr id="5" name="Groupe 4"/>
          <p:cNvGrpSpPr/>
          <p:nvPr/>
        </p:nvGrpSpPr>
        <p:grpSpPr>
          <a:xfrm>
            <a:off x="-96778" y="0"/>
            <a:ext cx="10002778" cy="6858000"/>
            <a:chOff x="-96778" y="0"/>
            <a:chExt cx="10002778" cy="6858000"/>
          </a:xfrm>
        </p:grpSpPr>
        <p:sp>
          <p:nvSpPr>
            <p:cNvPr id="6" name="Rectangle 17"/>
            <p:cNvSpPr>
              <a:spLocks noChangeArrowheads="1"/>
            </p:cNvSpPr>
            <p:nvPr/>
          </p:nvSpPr>
          <p:spPr bwMode="auto">
            <a:xfrm>
              <a:off x="1" y="0"/>
              <a:ext cx="271727" cy="6858000"/>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sp>
          <p:nvSpPr>
            <p:cNvPr id="7" name="Text Box 19"/>
            <p:cNvSpPr txBox="1">
              <a:spLocks noChangeArrowheads="1"/>
            </p:cNvSpPr>
            <p:nvPr/>
          </p:nvSpPr>
          <p:spPr bwMode="auto">
            <a:xfrm rot="10800000">
              <a:off x="-96778" y="838200"/>
              <a:ext cx="4308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fr-FR" altLang="fr-FR" sz="1600" i="1" dirty="0">
                  <a:latin typeface="Tahoma" pitchFamily="34" charset="0"/>
                </a:rPr>
                <a:t>www.terre-emplois.org</a:t>
              </a:r>
            </a:p>
          </p:txBody>
        </p:sp>
        <p:sp>
          <p:nvSpPr>
            <p:cNvPr id="8" name="Rectangle 7"/>
            <p:cNvSpPr>
              <a:spLocks noChangeArrowheads="1"/>
            </p:cNvSpPr>
            <p:nvPr/>
          </p:nvSpPr>
          <p:spPr bwMode="auto">
            <a:xfrm>
              <a:off x="271728" y="1272337"/>
              <a:ext cx="9634272" cy="78355"/>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pic>
          <p:nvPicPr>
            <p:cNvPr id="9" name="Image 8" descr="K:\DUI 2016 documents modifiables\Personnages vert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464" y="5651262"/>
              <a:ext cx="544636" cy="1046401"/>
            </a:xfrm>
            <a:prstGeom prst="rect">
              <a:avLst/>
            </a:prstGeom>
            <a:noFill/>
            <a:ln>
              <a:noFill/>
            </a:ln>
          </p:spPr>
        </p:pic>
        <p:grpSp>
          <p:nvGrpSpPr>
            <p:cNvPr id="10" name="Groupe 9"/>
            <p:cNvGrpSpPr/>
            <p:nvPr/>
          </p:nvGrpSpPr>
          <p:grpSpPr>
            <a:xfrm>
              <a:off x="271728" y="0"/>
              <a:ext cx="9634272" cy="1270339"/>
              <a:chOff x="271728" y="0"/>
              <a:chExt cx="9634272" cy="1270339"/>
            </a:xfrm>
          </p:grpSpPr>
          <p:pic>
            <p:nvPicPr>
              <p:cNvPr id="12" name="Picture 21" descr="K:\RAPPORT D'ACTIVITE 2016\logo-agate-perspecti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28" y="0"/>
                <a:ext cx="2270958" cy="127033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42686" y="0"/>
                <a:ext cx="7363314" cy="127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14" name="ZoneTexte 13"/>
          <p:cNvSpPr txBox="1"/>
          <p:nvPr/>
        </p:nvSpPr>
        <p:spPr>
          <a:xfrm>
            <a:off x="2655341" y="173504"/>
            <a:ext cx="6953348" cy="923330"/>
          </a:xfrm>
          <a:prstGeom prst="rect">
            <a:avLst/>
          </a:prstGeom>
          <a:noFill/>
        </p:spPr>
        <p:txBody>
          <a:bodyPr wrap="square" rtlCol="0">
            <a:spAutoFit/>
          </a:bodyPr>
          <a:lstStyle/>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AG 24 juin 2016 </a:t>
            </a:r>
            <a:r>
              <a:rPr lang="fr-FR" dirty="0" err="1" smtClean="0">
                <a:solidFill>
                  <a:schemeClr val="bg2">
                    <a:lumMod val="50000"/>
                  </a:schemeClr>
                </a:solidFill>
                <a:effectLst>
                  <a:reflection blurRad="6350" stA="55000" endA="300" endPos="45500" dir="5400000" sy="-100000" algn="bl" rotWithShape="0"/>
                </a:effectLst>
                <a:latin typeface="Calibri" panose="020F0502020204030204" pitchFamily="34" charset="0"/>
              </a:rPr>
              <a:t>Ounans</a:t>
            </a: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  </a:t>
            </a:r>
          </a:p>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Rapport d’activité</a:t>
            </a:r>
          </a:p>
          <a:p>
            <a:pPr algn="ctr"/>
            <a:r>
              <a:rPr lang="fr-FR" b="1" dirty="0" smtClean="0">
                <a:effectLst>
                  <a:reflection blurRad="6350" stA="55000" endA="300" endPos="45500" dir="5400000" sy="-100000" algn="bl" rotWithShape="0"/>
                </a:effectLst>
                <a:latin typeface="Calibri" panose="020F0502020204030204" pitchFamily="34" charset="0"/>
              </a:rPr>
              <a:t>IV – Les relais d’accueil et de services</a:t>
            </a:r>
            <a:endParaRPr lang="fr-FR" b="1" dirty="0">
              <a:effectLst>
                <a:reflection blurRad="6350" stA="55000" endA="300" endPos="45500" dir="5400000" sy="-100000" algn="bl" rotWithShape="0"/>
              </a:effectLst>
              <a:latin typeface="Calibri" panose="020F0502020204030204" pitchFamily="34" charset="0"/>
            </a:endParaRPr>
          </a:p>
        </p:txBody>
      </p:sp>
      <p:sp>
        <p:nvSpPr>
          <p:cNvPr id="15" name="ZoneTexte 14"/>
          <p:cNvSpPr txBox="1"/>
          <p:nvPr/>
        </p:nvSpPr>
        <p:spPr>
          <a:xfrm>
            <a:off x="2936776" y="1628800"/>
            <a:ext cx="4752528" cy="369332"/>
          </a:xfrm>
          <a:prstGeom prst="rect">
            <a:avLst/>
          </a:prstGeom>
          <a:noFill/>
        </p:spPr>
        <p:txBody>
          <a:bodyPr wrap="square" rtlCol="0">
            <a:spAutoFit/>
          </a:bodyPr>
          <a:lstStyle/>
          <a:p>
            <a:r>
              <a:rPr lang="fr-FR" b="1" dirty="0" smtClean="0">
                <a:latin typeface="Calibri" panose="020F0502020204030204" pitchFamily="34" charset="0"/>
              </a:rPr>
              <a:t>Typologie du public des Relais: par Sexe</a:t>
            </a:r>
            <a:endParaRPr lang="fr-FR" b="1" dirty="0">
              <a:latin typeface="Calibri" panose="020F0502020204030204" pitchFamily="34" charset="0"/>
            </a:endParaRPr>
          </a:p>
        </p:txBody>
      </p:sp>
      <p:graphicFrame>
        <p:nvGraphicFramePr>
          <p:cNvPr id="19" name="Graphique 18"/>
          <p:cNvGraphicFramePr/>
          <p:nvPr>
            <p:extLst>
              <p:ext uri="{D42A27DB-BD31-4B8C-83A1-F6EECF244321}">
                <p14:modId xmlns:p14="http://schemas.microsoft.com/office/powerpoint/2010/main" val="3074317866"/>
              </p:ext>
            </p:extLst>
          </p:nvPr>
        </p:nvGraphicFramePr>
        <p:xfrm>
          <a:off x="560512" y="2231438"/>
          <a:ext cx="3243580" cy="20339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Graphique 19"/>
          <p:cNvGraphicFramePr/>
          <p:nvPr>
            <p:extLst>
              <p:ext uri="{D42A27DB-BD31-4B8C-83A1-F6EECF244321}">
                <p14:modId xmlns:p14="http://schemas.microsoft.com/office/powerpoint/2010/main" val="1105128173"/>
              </p:ext>
            </p:extLst>
          </p:nvPr>
        </p:nvGraphicFramePr>
        <p:xfrm>
          <a:off x="6365109" y="2221445"/>
          <a:ext cx="3243580" cy="2033905"/>
        </p:xfrm>
        <a:graphic>
          <a:graphicData uri="http://schemas.openxmlformats.org/drawingml/2006/chart">
            <c:chart xmlns:c="http://schemas.openxmlformats.org/drawingml/2006/chart" xmlns:r="http://schemas.openxmlformats.org/officeDocument/2006/relationships" r:id="rId5"/>
          </a:graphicData>
        </a:graphic>
      </p:graphicFrame>
      <p:pic>
        <p:nvPicPr>
          <p:cNvPr id="4098" name="Graphique 1"/>
          <p:cNvPicPr>
            <a:picLocks noChangeArrowheads="1"/>
          </p:cNvPicPr>
          <p:nvPr/>
        </p:nvPicPr>
        <p:blipFill>
          <a:blip r:embed="rId6">
            <a:extLst>
              <a:ext uri="{28A0092B-C50C-407E-A947-70E740481C1C}">
                <a14:useLocalDpi xmlns:a14="http://schemas.microsoft.com/office/drawing/2010/main" val="0"/>
              </a:ext>
            </a:extLst>
          </a:blip>
          <a:srcRect b="-82"/>
          <a:stretch>
            <a:fillRect/>
          </a:stretch>
        </p:blipFill>
        <p:spPr bwMode="auto">
          <a:xfrm>
            <a:off x="2898454" y="4288950"/>
            <a:ext cx="3724559" cy="243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1373941" y="1838499"/>
            <a:ext cx="1944216" cy="369332"/>
          </a:xfrm>
          <a:prstGeom prst="rect">
            <a:avLst/>
          </a:prstGeom>
          <a:noFill/>
        </p:spPr>
        <p:txBody>
          <a:bodyPr wrap="square" rtlCol="0">
            <a:spAutoFit/>
          </a:bodyPr>
          <a:lstStyle/>
          <a:p>
            <a:r>
              <a:rPr lang="fr-FR" b="1" dirty="0" smtClean="0">
                <a:latin typeface="Calibri" panose="020F0502020204030204" pitchFamily="34" charset="0"/>
              </a:rPr>
              <a:t>Relais CCPJ</a:t>
            </a:r>
            <a:endParaRPr lang="fr-FR" b="1" dirty="0">
              <a:latin typeface="Calibri" panose="020F0502020204030204" pitchFamily="34" charset="0"/>
            </a:endParaRPr>
          </a:p>
        </p:txBody>
      </p:sp>
      <p:sp>
        <p:nvSpPr>
          <p:cNvPr id="4" name="ZoneTexte 3"/>
          <p:cNvSpPr txBox="1"/>
          <p:nvPr/>
        </p:nvSpPr>
        <p:spPr>
          <a:xfrm>
            <a:off x="7401272" y="1842119"/>
            <a:ext cx="1728192" cy="369332"/>
          </a:xfrm>
          <a:prstGeom prst="rect">
            <a:avLst/>
          </a:prstGeom>
          <a:noFill/>
        </p:spPr>
        <p:txBody>
          <a:bodyPr wrap="square" rtlCol="0">
            <a:spAutoFit/>
          </a:bodyPr>
          <a:lstStyle/>
          <a:p>
            <a:r>
              <a:rPr lang="fr-FR" b="1" dirty="0" smtClean="0">
                <a:latin typeface="Calibri" panose="020F0502020204030204" pitchFamily="34" charset="0"/>
              </a:rPr>
              <a:t>Relais Arbois</a:t>
            </a:r>
            <a:endParaRPr lang="fr-FR" b="1" dirty="0">
              <a:latin typeface="Calibri" panose="020F0502020204030204" pitchFamily="34" charset="0"/>
            </a:endParaRPr>
          </a:p>
        </p:txBody>
      </p:sp>
      <p:sp>
        <p:nvSpPr>
          <p:cNvPr id="11" name="ZoneTexte 10"/>
          <p:cNvSpPr txBox="1"/>
          <p:nvPr/>
        </p:nvSpPr>
        <p:spPr>
          <a:xfrm>
            <a:off x="4041532" y="3833576"/>
            <a:ext cx="1515740" cy="369332"/>
          </a:xfrm>
          <a:prstGeom prst="rect">
            <a:avLst/>
          </a:prstGeom>
          <a:noFill/>
        </p:spPr>
        <p:txBody>
          <a:bodyPr wrap="square" rtlCol="0">
            <a:spAutoFit/>
          </a:bodyPr>
          <a:lstStyle/>
          <a:p>
            <a:r>
              <a:rPr lang="fr-FR" b="1" dirty="0" smtClean="0">
                <a:latin typeface="Calibri" panose="020F0502020204030204" pitchFamily="34" charset="0"/>
              </a:rPr>
              <a:t>Relais CCVA</a:t>
            </a:r>
            <a:endParaRPr lang="fr-FR" b="1" dirty="0">
              <a:latin typeface="Calibri" panose="020F0502020204030204" pitchFamily="34" charset="0"/>
            </a:endParaRPr>
          </a:p>
        </p:txBody>
      </p:sp>
      <p:sp>
        <p:nvSpPr>
          <p:cNvPr id="21" name="ZoneTexte 20"/>
          <p:cNvSpPr txBox="1"/>
          <p:nvPr/>
        </p:nvSpPr>
        <p:spPr>
          <a:xfrm>
            <a:off x="674828" y="4816867"/>
            <a:ext cx="2538775" cy="646331"/>
          </a:xfrm>
          <a:prstGeom prst="rect">
            <a:avLst/>
          </a:prstGeom>
          <a:noFill/>
        </p:spPr>
        <p:txBody>
          <a:bodyPr wrap="square" rtlCol="0">
            <a:spAutoFit/>
          </a:bodyPr>
          <a:lstStyle/>
          <a:p>
            <a:r>
              <a:rPr lang="fr-FR" b="1" dirty="0" smtClean="0">
                <a:solidFill>
                  <a:srgbClr val="0070C0"/>
                </a:solidFill>
                <a:latin typeface="Calibri" panose="020F0502020204030204" pitchFamily="34" charset="0"/>
              </a:rPr>
              <a:t>Public très largement féminin présent</a:t>
            </a:r>
          </a:p>
        </p:txBody>
      </p:sp>
      <p:sp>
        <p:nvSpPr>
          <p:cNvPr id="22" name="Rectangle 21"/>
          <p:cNvSpPr/>
          <p:nvPr/>
        </p:nvSpPr>
        <p:spPr>
          <a:xfrm>
            <a:off x="6753200" y="4860755"/>
            <a:ext cx="3253792" cy="923330"/>
          </a:xfrm>
          <a:prstGeom prst="rect">
            <a:avLst/>
          </a:prstGeom>
        </p:spPr>
        <p:txBody>
          <a:bodyPr wrap="square">
            <a:spAutoFit/>
          </a:bodyPr>
          <a:lstStyle/>
          <a:p>
            <a:pPr lvl="0" algn="ctr"/>
            <a:r>
              <a:rPr lang="fr-FR" b="1" dirty="0">
                <a:solidFill>
                  <a:srgbClr val="0070C0"/>
                </a:solidFill>
                <a:latin typeface="Calibri" panose="020F0502020204030204" pitchFamily="34" charset="0"/>
              </a:rPr>
              <a:t>C’est encore plus vrai sur les </a:t>
            </a:r>
            <a:r>
              <a:rPr lang="fr-FR" b="1" dirty="0" smtClean="0">
                <a:solidFill>
                  <a:srgbClr val="0070C0"/>
                </a:solidFill>
                <a:latin typeface="Calibri" panose="020F0502020204030204" pitchFamily="34" charset="0"/>
              </a:rPr>
              <a:t>animations/l’accompagnement</a:t>
            </a:r>
          </a:p>
          <a:p>
            <a:pPr lvl="0" algn="ctr"/>
            <a:r>
              <a:rPr lang="fr-FR" b="1" dirty="0" smtClean="0">
                <a:solidFill>
                  <a:srgbClr val="0070C0"/>
                </a:solidFill>
                <a:latin typeface="Calibri" panose="020F0502020204030204" pitchFamily="34" charset="0"/>
              </a:rPr>
              <a:t> </a:t>
            </a:r>
            <a:r>
              <a:rPr lang="fr-FR" b="1" dirty="0">
                <a:solidFill>
                  <a:srgbClr val="0070C0"/>
                </a:solidFill>
                <a:latin typeface="Calibri" panose="020F0502020204030204" pitchFamily="34" charset="0"/>
              </a:rPr>
              <a:t>collectif</a:t>
            </a:r>
            <a:endParaRPr lang="fr-FR"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1779155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4F8C95-9CFF-4050-AA33-7AE01EB79DB7}" type="slidenum">
              <a:rPr lang="fr-FR" altLang="fr-FR" smtClean="0"/>
              <a:pPr/>
              <a:t>3</a:t>
            </a:fld>
            <a:endParaRPr lang="fr-FR" altLang="fr-FR"/>
          </a:p>
        </p:txBody>
      </p:sp>
      <p:grpSp>
        <p:nvGrpSpPr>
          <p:cNvPr id="23" name="Groupe 22"/>
          <p:cNvGrpSpPr/>
          <p:nvPr/>
        </p:nvGrpSpPr>
        <p:grpSpPr>
          <a:xfrm>
            <a:off x="-96778" y="0"/>
            <a:ext cx="10002778" cy="6858000"/>
            <a:chOff x="-96778" y="0"/>
            <a:chExt cx="10002778" cy="6858000"/>
          </a:xfrm>
        </p:grpSpPr>
        <p:sp>
          <p:nvSpPr>
            <p:cNvPr id="24" name="Rectangle 17"/>
            <p:cNvSpPr>
              <a:spLocks noChangeArrowheads="1"/>
            </p:cNvSpPr>
            <p:nvPr/>
          </p:nvSpPr>
          <p:spPr bwMode="auto">
            <a:xfrm>
              <a:off x="1" y="0"/>
              <a:ext cx="271727" cy="6858000"/>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sp>
          <p:nvSpPr>
            <p:cNvPr id="25" name="Text Box 19"/>
            <p:cNvSpPr txBox="1">
              <a:spLocks noChangeArrowheads="1"/>
            </p:cNvSpPr>
            <p:nvPr/>
          </p:nvSpPr>
          <p:spPr bwMode="auto">
            <a:xfrm rot="10800000">
              <a:off x="-96778" y="838200"/>
              <a:ext cx="4308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fr-FR" altLang="fr-FR" sz="1600" i="1" dirty="0">
                  <a:latin typeface="Tahoma" pitchFamily="34" charset="0"/>
                </a:rPr>
                <a:t>www.terre-emplois.org</a:t>
              </a:r>
            </a:p>
          </p:txBody>
        </p:sp>
        <p:sp>
          <p:nvSpPr>
            <p:cNvPr id="26" name="Rectangle 25"/>
            <p:cNvSpPr>
              <a:spLocks noChangeArrowheads="1"/>
            </p:cNvSpPr>
            <p:nvPr/>
          </p:nvSpPr>
          <p:spPr bwMode="auto">
            <a:xfrm>
              <a:off x="271728" y="1272337"/>
              <a:ext cx="9634272" cy="78355"/>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pic>
          <p:nvPicPr>
            <p:cNvPr id="27" name="Image 26" descr="K:\DUI 2016 documents modifiables\Personnages vert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464" y="5651262"/>
              <a:ext cx="544636" cy="1046401"/>
            </a:xfrm>
            <a:prstGeom prst="rect">
              <a:avLst/>
            </a:prstGeom>
            <a:noFill/>
            <a:ln>
              <a:noFill/>
            </a:ln>
          </p:spPr>
        </p:pic>
        <p:grpSp>
          <p:nvGrpSpPr>
            <p:cNvPr id="28" name="Groupe 27"/>
            <p:cNvGrpSpPr/>
            <p:nvPr/>
          </p:nvGrpSpPr>
          <p:grpSpPr>
            <a:xfrm>
              <a:off x="271728" y="0"/>
              <a:ext cx="9634272" cy="1270339"/>
              <a:chOff x="271728" y="0"/>
              <a:chExt cx="9634272" cy="1270339"/>
            </a:xfrm>
          </p:grpSpPr>
          <p:pic>
            <p:nvPicPr>
              <p:cNvPr id="30" name="Picture 21" descr="K:\RAPPORT D'ACTIVITE 2016\logo-agate-perspecti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28" y="0"/>
                <a:ext cx="2270958" cy="1270339"/>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2542686" y="0"/>
                <a:ext cx="7363314" cy="127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88" name="ZoneTexte 87"/>
          <p:cNvSpPr txBox="1"/>
          <p:nvPr/>
        </p:nvSpPr>
        <p:spPr>
          <a:xfrm>
            <a:off x="3296816" y="1556792"/>
            <a:ext cx="5362642" cy="2092881"/>
          </a:xfrm>
          <a:prstGeom prst="rect">
            <a:avLst/>
          </a:prstGeom>
          <a:noFill/>
        </p:spPr>
        <p:txBody>
          <a:bodyPr wrap="square" rtlCol="0">
            <a:spAutoFit/>
          </a:bodyPr>
          <a:lstStyle/>
          <a:p>
            <a:pPr algn="ctr"/>
            <a:r>
              <a:rPr lang="fr-FR" sz="2800" b="1" dirty="0" smtClean="0">
                <a:latin typeface="Calibri" panose="020F0502020204030204" pitchFamily="34" charset="0"/>
              </a:rPr>
              <a:t>La mise en œuvre</a:t>
            </a:r>
          </a:p>
          <a:p>
            <a:pPr algn="ctr"/>
            <a:endParaRPr lang="fr-FR" sz="2800" b="1" dirty="0" smtClean="0">
              <a:latin typeface="Calibri" panose="020F0502020204030204" pitchFamily="34" charset="0"/>
            </a:endParaRPr>
          </a:p>
          <a:p>
            <a:pPr algn="ctr"/>
            <a:r>
              <a:rPr lang="fr-FR" sz="2800" b="1" dirty="0" smtClean="0">
                <a:latin typeface="Calibri" panose="020F0502020204030204" pitchFamily="34" charset="0"/>
              </a:rPr>
              <a:t>le personnel permanent dédié aux fonctions supports</a:t>
            </a:r>
            <a:endParaRPr lang="fr-FR" dirty="0" smtClean="0"/>
          </a:p>
          <a:p>
            <a:pPr algn="ctr"/>
            <a:endParaRPr lang="fr-FR" dirty="0"/>
          </a:p>
        </p:txBody>
      </p:sp>
      <p:sp>
        <p:nvSpPr>
          <p:cNvPr id="91" name="ZoneTexte 90"/>
          <p:cNvSpPr txBox="1"/>
          <p:nvPr/>
        </p:nvSpPr>
        <p:spPr>
          <a:xfrm>
            <a:off x="2041252" y="3438252"/>
            <a:ext cx="7632848" cy="2308324"/>
          </a:xfrm>
          <a:prstGeom prst="rect">
            <a:avLst/>
          </a:prstGeom>
          <a:noFill/>
        </p:spPr>
        <p:txBody>
          <a:bodyPr wrap="square" rtlCol="0">
            <a:spAutoFit/>
          </a:bodyPr>
          <a:lstStyle/>
          <a:p>
            <a:pPr algn="ctr"/>
            <a:r>
              <a:rPr lang="fr-FR" dirty="0" smtClean="0"/>
              <a:t>34 postes pour 23 ETP</a:t>
            </a:r>
          </a:p>
          <a:p>
            <a:endParaRPr lang="fr-FR" dirty="0"/>
          </a:p>
          <a:p>
            <a:r>
              <a:rPr lang="fr-FR" dirty="0" smtClean="0"/>
              <a:t>Accueil</a:t>
            </a:r>
          </a:p>
          <a:p>
            <a:r>
              <a:rPr lang="fr-FR" dirty="0" smtClean="0"/>
              <a:t>Accompagnement</a:t>
            </a:r>
          </a:p>
          <a:p>
            <a:r>
              <a:rPr lang="fr-FR" dirty="0" smtClean="0"/>
              <a:t>Gestion administrative / RH</a:t>
            </a:r>
          </a:p>
          <a:p>
            <a:r>
              <a:rPr lang="fr-FR" dirty="0" smtClean="0"/>
              <a:t>Développement</a:t>
            </a:r>
          </a:p>
          <a:p>
            <a:pPr lvl="0"/>
            <a:r>
              <a:rPr lang="fr-FR" dirty="0">
                <a:solidFill>
                  <a:prstClr val="black"/>
                </a:solidFill>
              </a:rPr>
              <a:t>Encadrement / </a:t>
            </a:r>
            <a:r>
              <a:rPr lang="fr-FR" dirty="0" smtClean="0">
                <a:solidFill>
                  <a:prstClr val="black"/>
                </a:solidFill>
              </a:rPr>
              <a:t>Coordination</a:t>
            </a:r>
            <a:endParaRPr lang="fr-FR" dirty="0" smtClean="0"/>
          </a:p>
          <a:p>
            <a:r>
              <a:rPr lang="fr-FR" dirty="0" smtClean="0"/>
              <a:t>Directions générale - Administrative / Financière - Technique   </a:t>
            </a:r>
            <a:endParaRPr lang="fr-FR" dirty="0"/>
          </a:p>
        </p:txBody>
      </p:sp>
      <p:sp>
        <p:nvSpPr>
          <p:cNvPr id="14" name="ZoneTexte 13"/>
          <p:cNvSpPr txBox="1"/>
          <p:nvPr/>
        </p:nvSpPr>
        <p:spPr>
          <a:xfrm>
            <a:off x="2786012" y="116632"/>
            <a:ext cx="6953348" cy="923330"/>
          </a:xfrm>
          <a:prstGeom prst="rect">
            <a:avLst/>
          </a:prstGeom>
          <a:noFill/>
        </p:spPr>
        <p:txBody>
          <a:bodyPr wrap="square" rtlCol="0">
            <a:spAutoFit/>
          </a:bodyPr>
          <a:lstStyle/>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AG 24 juin 2016 </a:t>
            </a:r>
            <a:r>
              <a:rPr lang="fr-FR" dirty="0" err="1" smtClean="0">
                <a:solidFill>
                  <a:schemeClr val="bg2">
                    <a:lumMod val="50000"/>
                  </a:schemeClr>
                </a:solidFill>
                <a:effectLst>
                  <a:reflection blurRad="6350" stA="55000" endA="300" endPos="45500" dir="5400000" sy="-100000" algn="bl" rotWithShape="0"/>
                </a:effectLst>
                <a:latin typeface="Calibri" panose="020F0502020204030204" pitchFamily="34" charset="0"/>
              </a:rPr>
              <a:t>Ounans</a:t>
            </a: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  </a:t>
            </a:r>
          </a:p>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Rapport d’activité</a:t>
            </a:r>
          </a:p>
          <a:p>
            <a:r>
              <a:rPr lang="fr-FR" b="1" dirty="0" smtClean="0">
                <a:effectLst>
                  <a:reflection blurRad="6350" stA="55000" endA="300" endPos="45500" dir="5400000" sy="-100000" algn="bl" rotWithShape="0"/>
                </a:effectLst>
                <a:latin typeface="Calibri" panose="020F0502020204030204" pitchFamily="34" charset="0"/>
              </a:rPr>
              <a:t>I - Les Hommes et les Femmes qui donnent vie au projet associatif</a:t>
            </a:r>
            <a:endParaRPr lang="fr-FR" b="1" dirty="0">
              <a:effectLst>
                <a:reflection blurRad="6350" stA="55000" endA="300" endPos="45500" dir="5400000" sy="-100000" algn="bl" rotWithShape="0"/>
              </a:effectLst>
              <a:latin typeface="Calibri" panose="020F0502020204030204" pitchFamily="34" charset="0"/>
            </a:endParaRPr>
          </a:p>
        </p:txBody>
      </p:sp>
    </p:spTree>
    <p:extLst>
      <p:ext uri="{BB962C8B-B14F-4D97-AF65-F5344CB8AC3E}">
        <p14:creationId xmlns:p14="http://schemas.microsoft.com/office/powerpoint/2010/main" val="24909696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4F8C95-9CFF-4050-AA33-7AE01EB79DB7}" type="slidenum">
              <a:rPr lang="fr-FR" altLang="fr-FR" smtClean="0"/>
              <a:pPr/>
              <a:t>30</a:t>
            </a:fld>
            <a:endParaRPr lang="fr-FR" altLang="fr-FR"/>
          </a:p>
        </p:txBody>
      </p:sp>
      <p:grpSp>
        <p:nvGrpSpPr>
          <p:cNvPr id="5" name="Groupe 4"/>
          <p:cNvGrpSpPr/>
          <p:nvPr/>
        </p:nvGrpSpPr>
        <p:grpSpPr>
          <a:xfrm>
            <a:off x="-96778" y="0"/>
            <a:ext cx="10002778" cy="6858000"/>
            <a:chOff x="-96778" y="0"/>
            <a:chExt cx="10002778" cy="6858000"/>
          </a:xfrm>
        </p:grpSpPr>
        <p:sp>
          <p:nvSpPr>
            <p:cNvPr id="6" name="Rectangle 17"/>
            <p:cNvSpPr>
              <a:spLocks noChangeArrowheads="1"/>
            </p:cNvSpPr>
            <p:nvPr/>
          </p:nvSpPr>
          <p:spPr bwMode="auto">
            <a:xfrm>
              <a:off x="1" y="0"/>
              <a:ext cx="271727" cy="6858000"/>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sp>
          <p:nvSpPr>
            <p:cNvPr id="7" name="Text Box 19"/>
            <p:cNvSpPr txBox="1">
              <a:spLocks noChangeArrowheads="1"/>
            </p:cNvSpPr>
            <p:nvPr/>
          </p:nvSpPr>
          <p:spPr bwMode="auto">
            <a:xfrm rot="10800000">
              <a:off x="-96778" y="838200"/>
              <a:ext cx="4308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fr-FR" altLang="fr-FR" sz="1600" i="1" dirty="0">
                  <a:latin typeface="Tahoma" pitchFamily="34" charset="0"/>
                </a:rPr>
                <a:t>www.terre-emplois.org</a:t>
              </a:r>
            </a:p>
          </p:txBody>
        </p:sp>
        <p:sp>
          <p:nvSpPr>
            <p:cNvPr id="8" name="Rectangle 7"/>
            <p:cNvSpPr>
              <a:spLocks noChangeArrowheads="1"/>
            </p:cNvSpPr>
            <p:nvPr/>
          </p:nvSpPr>
          <p:spPr bwMode="auto">
            <a:xfrm>
              <a:off x="271728" y="1272337"/>
              <a:ext cx="9634272" cy="78355"/>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pic>
          <p:nvPicPr>
            <p:cNvPr id="9" name="Image 8" descr="K:\DUI 2016 documents modifiables\Personnages vert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464" y="5651262"/>
              <a:ext cx="544636" cy="1046401"/>
            </a:xfrm>
            <a:prstGeom prst="rect">
              <a:avLst/>
            </a:prstGeom>
            <a:noFill/>
            <a:ln>
              <a:noFill/>
            </a:ln>
          </p:spPr>
        </p:pic>
        <p:grpSp>
          <p:nvGrpSpPr>
            <p:cNvPr id="10" name="Groupe 9"/>
            <p:cNvGrpSpPr/>
            <p:nvPr/>
          </p:nvGrpSpPr>
          <p:grpSpPr>
            <a:xfrm>
              <a:off x="271728" y="0"/>
              <a:ext cx="9634272" cy="1270339"/>
              <a:chOff x="271728" y="0"/>
              <a:chExt cx="9634272" cy="1270339"/>
            </a:xfrm>
          </p:grpSpPr>
          <p:pic>
            <p:nvPicPr>
              <p:cNvPr id="12" name="Picture 21" descr="K:\RAPPORT D'ACTIVITE 2016\logo-agate-perspecti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28" y="0"/>
                <a:ext cx="2270958" cy="127033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42686" y="0"/>
                <a:ext cx="7363314" cy="127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14" name="ZoneTexte 13"/>
          <p:cNvSpPr txBox="1"/>
          <p:nvPr/>
        </p:nvSpPr>
        <p:spPr>
          <a:xfrm>
            <a:off x="2655341" y="173504"/>
            <a:ext cx="6953348" cy="923330"/>
          </a:xfrm>
          <a:prstGeom prst="rect">
            <a:avLst/>
          </a:prstGeom>
          <a:noFill/>
        </p:spPr>
        <p:txBody>
          <a:bodyPr wrap="square" rtlCol="0">
            <a:spAutoFit/>
          </a:bodyPr>
          <a:lstStyle/>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AG 24 juin 2016 </a:t>
            </a:r>
            <a:r>
              <a:rPr lang="fr-FR" dirty="0" err="1" smtClean="0">
                <a:solidFill>
                  <a:schemeClr val="bg2">
                    <a:lumMod val="50000"/>
                  </a:schemeClr>
                </a:solidFill>
                <a:effectLst>
                  <a:reflection blurRad="6350" stA="55000" endA="300" endPos="45500" dir="5400000" sy="-100000" algn="bl" rotWithShape="0"/>
                </a:effectLst>
                <a:latin typeface="Calibri" panose="020F0502020204030204" pitchFamily="34" charset="0"/>
              </a:rPr>
              <a:t>Ounans</a:t>
            </a: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  </a:t>
            </a:r>
          </a:p>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Rapport d’activité</a:t>
            </a:r>
          </a:p>
          <a:p>
            <a:pPr algn="ctr"/>
            <a:r>
              <a:rPr lang="fr-FR" b="1" dirty="0" smtClean="0">
                <a:effectLst>
                  <a:reflection blurRad="6350" stA="55000" endA="300" endPos="45500" dir="5400000" sy="-100000" algn="bl" rotWithShape="0"/>
                </a:effectLst>
                <a:latin typeface="Calibri" panose="020F0502020204030204" pitchFamily="34" charset="0"/>
              </a:rPr>
              <a:t>IV – Les relais d’accueil et de services</a:t>
            </a:r>
            <a:endParaRPr lang="fr-FR" b="1" dirty="0">
              <a:effectLst>
                <a:reflection blurRad="6350" stA="55000" endA="300" endPos="45500" dir="5400000" sy="-100000" algn="bl" rotWithShape="0"/>
              </a:effectLst>
              <a:latin typeface="Calibri" panose="020F0502020204030204" pitchFamily="34" charset="0"/>
            </a:endParaRPr>
          </a:p>
        </p:txBody>
      </p:sp>
      <p:sp>
        <p:nvSpPr>
          <p:cNvPr id="15" name="ZoneTexte 14"/>
          <p:cNvSpPr txBox="1"/>
          <p:nvPr/>
        </p:nvSpPr>
        <p:spPr>
          <a:xfrm>
            <a:off x="2927198" y="1401328"/>
            <a:ext cx="5112568" cy="369332"/>
          </a:xfrm>
          <a:prstGeom prst="rect">
            <a:avLst/>
          </a:prstGeom>
          <a:noFill/>
        </p:spPr>
        <p:txBody>
          <a:bodyPr wrap="square" rtlCol="0">
            <a:spAutoFit/>
          </a:bodyPr>
          <a:lstStyle/>
          <a:p>
            <a:r>
              <a:rPr lang="fr-FR" b="1" dirty="0" smtClean="0">
                <a:latin typeface="Calibri" panose="020F0502020204030204" pitchFamily="34" charset="0"/>
              </a:rPr>
              <a:t>Demandes du public des Relais: par Domaine</a:t>
            </a:r>
            <a:endParaRPr lang="fr-FR" b="1" dirty="0">
              <a:latin typeface="Calibri" panose="020F0502020204030204" pitchFamily="34" charset="0"/>
            </a:endParaRPr>
          </a:p>
        </p:txBody>
      </p:sp>
      <p:graphicFrame>
        <p:nvGraphicFramePr>
          <p:cNvPr id="11" name="Tableau 10"/>
          <p:cNvGraphicFramePr>
            <a:graphicFrameLocks noGrp="1"/>
          </p:cNvGraphicFramePr>
          <p:nvPr>
            <p:extLst>
              <p:ext uri="{D42A27DB-BD31-4B8C-83A1-F6EECF244321}">
                <p14:modId xmlns:p14="http://schemas.microsoft.com/office/powerpoint/2010/main" val="3810473063"/>
              </p:ext>
            </p:extLst>
          </p:nvPr>
        </p:nvGraphicFramePr>
        <p:xfrm>
          <a:off x="498618" y="1875077"/>
          <a:ext cx="4454382" cy="3634402"/>
        </p:xfrm>
        <a:graphic>
          <a:graphicData uri="http://schemas.openxmlformats.org/drawingml/2006/table">
            <a:tbl>
              <a:tblPr firstRow="1" firstCol="1" bandRow="1">
                <a:tableStyleId>{5C22544A-7EE6-4342-B048-85BDC9FD1C3A}</a:tableStyleId>
              </a:tblPr>
              <a:tblGrid>
                <a:gridCol w="3191279">
                  <a:extLst>
                    <a:ext uri="{9D8B030D-6E8A-4147-A177-3AD203B41FA5}">
                      <a16:colId xmlns:a16="http://schemas.microsoft.com/office/drawing/2014/main" val="2683910242"/>
                    </a:ext>
                  </a:extLst>
                </a:gridCol>
                <a:gridCol w="871716">
                  <a:extLst>
                    <a:ext uri="{9D8B030D-6E8A-4147-A177-3AD203B41FA5}">
                      <a16:colId xmlns:a16="http://schemas.microsoft.com/office/drawing/2014/main" val="2151189598"/>
                    </a:ext>
                  </a:extLst>
                </a:gridCol>
                <a:gridCol w="391387">
                  <a:extLst>
                    <a:ext uri="{9D8B030D-6E8A-4147-A177-3AD203B41FA5}">
                      <a16:colId xmlns:a16="http://schemas.microsoft.com/office/drawing/2014/main" val="2862026750"/>
                    </a:ext>
                  </a:extLst>
                </a:gridCol>
              </a:tblGrid>
              <a:tr h="513843">
                <a:tc>
                  <a:txBody>
                    <a:bodyPr/>
                    <a:lstStyle/>
                    <a:p>
                      <a:pPr algn="ctr">
                        <a:spcAft>
                          <a:spcPts val="0"/>
                        </a:spcAft>
                      </a:pPr>
                      <a:r>
                        <a:rPr lang="fr-FR" sz="1200" dirty="0">
                          <a:effectLst/>
                        </a:rPr>
                        <a:t> </a:t>
                      </a:r>
                      <a:endParaRPr lang="fr-FR" sz="1100" dirty="0">
                        <a:effectLst/>
                      </a:endParaRPr>
                    </a:p>
                    <a:p>
                      <a:pPr algn="ctr">
                        <a:spcAft>
                          <a:spcPts val="0"/>
                        </a:spcAft>
                      </a:pPr>
                      <a:r>
                        <a:rPr lang="fr-FR" sz="1200" dirty="0">
                          <a:effectLst/>
                        </a:rPr>
                        <a:t>REF DOMAINE</a:t>
                      </a:r>
                      <a:endParaRPr lang="fr-FR"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6156" marR="66156" marT="0" marB="0"/>
                </a:tc>
                <a:tc>
                  <a:txBody>
                    <a:bodyPr/>
                    <a:lstStyle/>
                    <a:p>
                      <a:pPr algn="ctr">
                        <a:spcAft>
                          <a:spcPts val="0"/>
                        </a:spcAft>
                      </a:pPr>
                      <a:r>
                        <a:rPr lang="fr-FR" sz="1200">
                          <a:effectLst/>
                        </a:rPr>
                        <a:t>NB </a:t>
                      </a:r>
                      <a:r>
                        <a:rPr lang="fr-FR" sz="1200" u="sng">
                          <a:effectLst/>
                        </a:rPr>
                        <a:t>DEMANDES</a:t>
                      </a:r>
                      <a:endParaRPr lang="fr-FR"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6156" marR="66156" marT="0" marB="0"/>
                </a:tc>
                <a:tc>
                  <a:txBody>
                    <a:bodyPr/>
                    <a:lstStyle/>
                    <a:p>
                      <a:pPr algn="ctr">
                        <a:spcAft>
                          <a:spcPts val="0"/>
                        </a:spcAft>
                      </a:pPr>
                      <a:r>
                        <a:rPr lang="fr-FR" sz="1200" dirty="0">
                          <a:effectLst/>
                        </a:rPr>
                        <a:t>%</a:t>
                      </a:r>
                      <a:endParaRPr lang="fr-FR"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6156" marR="66156" marT="0" marB="0"/>
                </a:tc>
                <a:extLst>
                  <a:ext uri="{0D108BD9-81ED-4DB2-BD59-A6C34878D82A}">
                    <a16:rowId xmlns:a16="http://schemas.microsoft.com/office/drawing/2014/main" val="820215460"/>
                  </a:ext>
                </a:extLst>
              </a:tr>
              <a:tr h="685124">
                <a:tc>
                  <a:txBody>
                    <a:bodyPr/>
                    <a:lstStyle/>
                    <a:p>
                      <a:pPr>
                        <a:spcAft>
                          <a:spcPts val="0"/>
                        </a:spcAft>
                      </a:pPr>
                      <a:r>
                        <a:rPr lang="fr-FR" sz="1200">
                          <a:effectLst/>
                        </a:rPr>
                        <a:t>Emploi (salarié)</a:t>
                      </a:r>
                      <a:br>
                        <a:rPr lang="fr-FR" sz="1200">
                          <a:effectLst/>
                        </a:rPr>
                      </a:br>
                      <a:r>
                        <a:rPr lang="fr-FR" sz="1200">
                          <a:effectLst/>
                        </a:rPr>
                        <a:t>création activité</a:t>
                      </a:r>
                      <a:br>
                        <a:rPr lang="fr-FR" sz="1200">
                          <a:effectLst/>
                        </a:rPr>
                      </a:br>
                      <a:r>
                        <a:rPr lang="fr-FR" sz="1200">
                          <a:effectLst/>
                        </a:rPr>
                        <a:t>Formation</a:t>
                      </a:r>
                      <a:br>
                        <a:rPr lang="fr-FR" sz="1200">
                          <a:effectLst/>
                        </a:rPr>
                      </a:br>
                      <a:r>
                        <a:rPr lang="fr-FR" sz="1200">
                          <a:effectLst/>
                        </a:rPr>
                        <a:t>Emploi (employeur)</a:t>
                      </a:r>
                      <a:endParaRPr lang="fr-FR"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6156" marR="66156" marT="0" marB="0"/>
                </a:tc>
                <a:tc>
                  <a:txBody>
                    <a:bodyPr/>
                    <a:lstStyle/>
                    <a:p>
                      <a:pPr algn="r">
                        <a:spcAft>
                          <a:spcPts val="0"/>
                        </a:spcAft>
                      </a:pPr>
                      <a:r>
                        <a:rPr lang="fr-FR" sz="1200">
                          <a:effectLst/>
                        </a:rPr>
                        <a:t>1526</a:t>
                      </a:r>
                      <a:endParaRPr lang="fr-FR"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6156" marR="66156" marT="0" marB="0"/>
                </a:tc>
                <a:tc>
                  <a:txBody>
                    <a:bodyPr/>
                    <a:lstStyle/>
                    <a:p>
                      <a:pPr algn="r">
                        <a:spcAft>
                          <a:spcPts val="0"/>
                        </a:spcAft>
                      </a:pPr>
                      <a:r>
                        <a:rPr lang="fr-FR" sz="1200" dirty="0">
                          <a:effectLst/>
                        </a:rPr>
                        <a:t>54%</a:t>
                      </a:r>
                      <a:endParaRPr lang="fr-FR"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6156" marR="66156" marT="0" marB="0"/>
                </a:tc>
                <a:extLst>
                  <a:ext uri="{0D108BD9-81ED-4DB2-BD59-A6C34878D82A}">
                    <a16:rowId xmlns:a16="http://schemas.microsoft.com/office/drawing/2014/main" val="2737964466"/>
                  </a:ext>
                </a:extLst>
              </a:tr>
              <a:tr h="342562">
                <a:tc>
                  <a:txBody>
                    <a:bodyPr/>
                    <a:lstStyle/>
                    <a:p>
                      <a:pPr>
                        <a:spcAft>
                          <a:spcPts val="0"/>
                        </a:spcAft>
                      </a:pPr>
                      <a:r>
                        <a:rPr lang="fr-FR" sz="1200">
                          <a:effectLst/>
                        </a:rPr>
                        <a:t>Famille/enfance/vie quotidienne/Budget Aides financières</a:t>
                      </a:r>
                      <a:endParaRPr lang="fr-FR"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6156" marR="66156" marT="0" marB="0"/>
                </a:tc>
                <a:tc>
                  <a:txBody>
                    <a:bodyPr/>
                    <a:lstStyle/>
                    <a:p>
                      <a:pPr algn="r">
                        <a:spcAft>
                          <a:spcPts val="0"/>
                        </a:spcAft>
                      </a:pPr>
                      <a:r>
                        <a:rPr lang="fr-FR" sz="1200">
                          <a:effectLst/>
                        </a:rPr>
                        <a:t>638</a:t>
                      </a:r>
                      <a:endParaRPr lang="fr-FR"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6156" marR="66156" marT="0" marB="0"/>
                </a:tc>
                <a:tc>
                  <a:txBody>
                    <a:bodyPr/>
                    <a:lstStyle/>
                    <a:p>
                      <a:pPr algn="r">
                        <a:spcAft>
                          <a:spcPts val="0"/>
                        </a:spcAft>
                      </a:pPr>
                      <a:r>
                        <a:rPr lang="fr-FR" sz="1200">
                          <a:effectLst/>
                        </a:rPr>
                        <a:t>23%</a:t>
                      </a:r>
                      <a:endParaRPr lang="fr-FR"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6156" marR="66156" marT="0" marB="0"/>
                </a:tc>
                <a:extLst>
                  <a:ext uri="{0D108BD9-81ED-4DB2-BD59-A6C34878D82A}">
                    <a16:rowId xmlns:a16="http://schemas.microsoft.com/office/drawing/2014/main" val="1254476207"/>
                  </a:ext>
                </a:extLst>
              </a:tr>
              <a:tr h="342562">
                <a:tc>
                  <a:txBody>
                    <a:bodyPr/>
                    <a:lstStyle/>
                    <a:p>
                      <a:pPr>
                        <a:spcAft>
                          <a:spcPts val="0"/>
                        </a:spcAft>
                      </a:pPr>
                      <a:r>
                        <a:rPr lang="fr-FR" sz="1200">
                          <a:effectLst/>
                        </a:rPr>
                        <a:t>Santé/handicap</a:t>
                      </a:r>
                      <a:endParaRPr lang="fr-FR"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6156" marR="66156" marT="0" marB="0"/>
                </a:tc>
                <a:tc>
                  <a:txBody>
                    <a:bodyPr/>
                    <a:lstStyle/>
                    <a:p>
                      <a:pPr algn="r">
                        <a:spcAft>
                          <a:spcPts val="0"/>
                        </a:spcAft>
                      </a:pPr>
                      <a:r>
                        <a:rPr lang="fr-FR" sz="1200">
                          <a:effectLst/>
                        </a:rPr>
                        <a:t>297</a:t>
                      </a:r>
                      <a:endParaRPr lang="fr-FR"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6156" marR="66156" marT="0" marB="0"/>
                </a:tc>
                <a:tc>
                  <a:txBody>
                    <a:bodyPr/>
                    <a:lstStyle/>
                    <a:p>
                      <a:pPr algn="r">
                        <a:spcAft>
                          <a:spcPts val="0"/>
                        </a:spcAft>
                      </a:pPr>
                      <a:r>
                        <a:rPr lang="fr-FR" sz="1200">
                          <a:effectLst/>
                        </a:rPr>
                        <a:t>11%</a:t>
                      </a:r>
                      <a:endParaRPr lang="fr-FR"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6156" marR="66156" marT="0" marB="0"/>
                </a:tc>
                <a:extLst>
                  <a:ext uri="{0D108BD9-81ED-4DB2-BD59-A6C34878D82A}">
                    <a16:rowId xmlns:a16="http://schemas.microsoft.com/office/drawing/2014/main" val="2359979854"/>
                  </a:ext>
                </a:extLst>
              </a:tr>
              <a:tr h="171281">
                <a:tc>
                  <a:txBody>
                    <a:bodyPr/>
                    <a:lstStyle/>
                    <a:p>
                      <a:pPr>
                        <a:spcAft>
                          <a:spcPts val="0"/>
                        </a:spcAft>
                      </a:pPr>
                      <a:r>
                        <a:rPr lang="fr-FR" sz="1200">
                          <a:effectLst/>
                        </a:rPr>
                        <a:t>Logement</a:t>
                      </a:r>
                      <a:endParaRPr lang="fr-FR"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6156" marR="66156" marT="0" marB="0"/>
                </a:tc>
                <a:tc>
                  <a:txBody>
                    <a:bodyPr/>
                    <a:lstStyle/>
                    <a:p>
                      <a:pPr algn="r">
                        <a:spcAft>
                          <a:spcPts val="0"/>
                        </a:spcAft>
                      </a:pPr>
                      <a:r>
                        <a:rPr lang="fr-FR" sz="1200">
                          <a:effectLst/>
                        </a:rPr>
                        <a:t>109</a:t>
                      </a:r>
                      <a:endParaRPr lang="fr-FR"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6156" marR="66156" marT="0" marB="0"/>
                </a:tc>
                <a:tc>
                  <a:txBody>
                    <a:bodyPr/>
                    <a:lstStyle/>
                    <a:p>
                      <a:pPr algn="r">
                        <a:spcAft>
                          <a:spcPts val="0"/>
                        </a:spcAft>
                      </a:pPr>
                      <a:r>
                        <a:rPr lang="fr-FR" sz="1200">
                          <a:effectLst/>
                        </a:rPr>
                        <a:t>4%</a:t>
                      </a:r>
                      <a:endParaRPr lang="fr-FR"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6156" marR="66156" marT="0" marB="0"/>
                </a:tc>
                <a:extLst>
                  <a:ext uri="{0D108BD9-81ED-4DB2-BD59-A6C34878D82A}">
                    <a16:rowId xmlns:a16="http://schemas.microsoft.com/office/drawing/2014/main" val="1690982652"/>
                  </a:ext>
                </a:extLst>
              </a:tr>
              <a:tr h="171281">
                <a:tc>
                  <a:txBody>
                    <a:bodyPr/>
                    <a:lstStyle/>
                    <a:p>
                      <a:pPr>
                        <a:spcAft>
                          <a:spcPts val="0"/>
                        </a:spcAft>
                      </a:pPr>
                      <a:r>
                        <a:rPr lang="fr-FR" sz="1200">
                          <a:effectLst/>
                        </a:rPr>
                        <a:t>Finances/Impôts</a:t>
                      </a:r>
                      <a:endParaRPr lang="fr-FR"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6156" marR="66156" marT="0" marB="0"/>
                </a:tc>
                <a:tc>
                  <a:txBody>
                    <a:bodyPr/>
                    <a:lstStyle/>
                    <a:p>
                      <a:pPr algn="r">
                        <a:spcAft>
                          <a:spcPts val="0"/>
                        </a:spcAft>
                      </a:pPr>
                      <a:r>
                        <a:rPr lang="fr-FR" sz="1200">
                          <a:effectLst/>
                        </a:rPr>
                        <a:t>87</a:t>
                      </a:r>
                      <a:endParaRPr lang="fr-FR"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6156" marR="66156" marT="0" marB="0"/>
                </a:tc>
                <a:tc>
                  <a:txBody>
                    <a:bodyPr/>
                    <a:lstStyle/>
                    <a:p>
                      <a:pPr algn="r">
                        <a:spcAft>
                          <a:spcPts val="0"/>
                        </a:spcAft>
                      </a:pPr>
                      <a:r>
                        <a:rPr lang="fr-FR" sz="1200">
                          <a:effectLst/>
                        </a:rPr>
                        <a:t>3%</a:t>
                      </a:r>
                      <a:endParaRPr lang="fr-FR"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6156" marR="66156" marT="0" marB="0"/>
                </a:tc>
                <a:extLst>
                  <a:ext uri="{0D108BD9-81ED-4DB2-BD59-A6C34878D82A}">
                    <a16:rowId xmlns:a16="http://schemas.microsoft.com/office/drawing/2014/main" val="3939476832"/>
                  </a:ext>
                </a:extLst>
              </a:tr>
              <a:tr h="171281">
                <a:tc>
                  <a:txBody>
                    <a:bodyPr/>
                    <a:lstStyle/>
                    <a:p>
                      <a:pPr>
                        <a:spcAft>
                          <a:spcPts val="0"/>
                        </a:spcAft>
                      </a:pPr>
                      <a:r>
                        <a:rPr lang="fr-FR" sz="1200">
                          <a:effectLst/>
                        </a:rPr>
                        <a:t>Mobilité</a:t>
                      </a:r>
                      <a:endParaRPr lang="fr-FR"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6156" marR="66156" marT="0" marB="0"/>
                </a:tc>
                <a:tc>
                  <a:txBody>
                    <a:bodyPr/>
                    <a:lstStyle/>
                    <a:p>
                      <a:pPr algn="r">
                        <a:spcAft>
                          <a:spcPts val="0"/>
                        </a:spcAft>
                      </a:pPr>
                      <a:r>
                        <a:rPr lang="fr-FR" sz="1200">
                          <a:effectLst/>
                        </a:rPr>
                        <a:t>43</a:t>
                      </a:r>
                      <a:endParaRPr lang="fr-FR"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6156" marR="66156" marT="0" marB="0"/>
                </a:tc>
                <a:tc>
                  <a:txBody>
                    <a:bodyPr/>
                    <a:lstStyle/>
                    <a:p>
                      <a:pPr algn="r">
                        <a:spcAft>
                          <a:spcPts val="0"/>
                        </a:spcAft>
                      </a:pPr>
                      <a:r>
                        <a:rPr lang="fr-FR" sz="1200">
                          <a:effectLst/>
                        </a:rPr>
                        <a:t>2%</a:t>
                      </a:r>
                      <a:endParaRPr lang="fr-FR"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6156" marR="66156" marT="0" marB="0"/>
                </a:tc>
                <a:extLst>
                  <a:ext uri="{0D108BD9-81ED-4DB2-BD59-A6C34878D82A}">
                    <a16:rowId xmlns:a16="http://schemas.microsoft.com/office/drawing/2014/main" val="4037404511"/>
                  </a:ext>
                </a:extLst>
              </a:tr>
              <a:tr h="171281">
                <a:tc>
                  <a:txBody>
                    <a:bodyPr/>
                    <a:lstStyle/>
                    <a:p>
                      <a:pPr>
                        <a:spcAft>
                          <a:spcPts val="0"/>
                        </a:spcAft>
                      </a:pPr>
                      <a:r>
                        <a:rPr lang="fr-FR" sz="1200">
                          <a:effectLst/>
                        </a:rPr>
                        <a:t>Retraite /PA</a:t>
                      </a:r>
                      <a:endParaRPr lang="fr-FR"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6156" marR="66156" marT="0" marB="0"/>
                </a:tc>
                <a:tc>
                  <a:txBody>
                    <a:bodyPr/>
                    <a:lstStyle/>
                    <a:p>
                      <a:pPr algn="r">
                        <a:spcAft>
                          <a:spcPts val="0"/>
                        </a:spcAft>
                      </a:pPr>
                      <a:r>
                        <a:rPr lang="fr-FR" sz="1200">
                          <a:effectLst/>
                        </a:rPr>
                        <a:t>40</a:t>
                      </a:r>
                      <a:endParaRPr lang="fr-FR"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6156" marR="66156" marT="0" marB="0"/>
                </a:tc>
                <a:tc>
                  <a:txBody>
                    <a:bodyPr/>
                    <a:lstStyle/>
                    <a:p>
                      <a:pPr algn="r">
                        <a:spcAft>
                          <a:spcPts val="0"/>
                        </a:spcAft>
                      </a:pPr>
                      <a:r>
                        <a:rPr lang="fr-FR" sz="1200">
                          <a:effectLst/>
                        </a:rPr>
                        <a:t>1%</a:t>
                      </a:r>
                      <a:endParaRPr lang="fr-FR"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6156" marR="66156" marT="0" marB="0"/>
                </a:tc>
                <a:extLst>
                  <a:ext uri="{0D108BD9-81ED-4DB2-BD59-A6C34878D82A}">
                    <a16:rowId xmlns:a16="http://schemas.microsoft.com/office/drawing/2014/main" val="1268134806"/>
                  </a:ext>
                </a:extLst>
              </a:tr>
              <a:tr h="171281">
                <a:tc>
                  <a:txBody>
                    <a:bodyPr/>
                    <a:lstStyle/>
                    <a:p>
                      <a:pPr>
                        <a:spcAft>
                          <a:spcPts val="0"/>
                        </a:spcAft>
                      </a:pPr>
                      <a:r>
                        <a:rPr lang="fr-FR" sz="1200">
                          <a:effectLst/>
                        </a:rPr>
                        <a:t>Culture/loisirs</a:t>
                      </a:r>
                      <a:endParaRPr lang="fr-FR"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6156" marR="66156" marT="0" marB="0"/>
                </a:tc>
                <a:tc>
                  <a:txBody>
                    <a:bodyPr/>
                    <a:lstStyle/>
                    <a:p>
                      <a:pPr algn="r">
                        <a:spcAft>
                          <a:spcPts val="0"/>
                        </a:spcAft>
                      </a:pPr>
                      <a:r>
                        <a:rPr lang="fr-FR" sz="1200">
                          <a:effectLst/>
                        </a:rPr>
                        <a:t>39</a:t>
                      </a:r>
                      <a:endParaRPr lang="fr-FR"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6156" marR="66156" marT="0" marB="0"/>
                </a:tc>
                <a:tc>
                  <a:txBody>
                    <a:bodyPr/>
                    <a:lstStyle/>
                    <a:p>
                      <a:pPr algn="r">
                        <a:spcAft>
                          <a:spcPts val="0"/>
                        </a:spcAft>
                      </a:pPr>
                      <a:r>
                        <a:rPr lang="fr-FR" sz="1200">
                          <a:effectLst/>
                        </a:rPr>
                        <a:t>1%</a:t>
                      </a:r>
                      <a:endParaRPr lang="fr-FR"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6156" marR="66156" marT="0" marB="0"/>
                </a:tc>
                <a:extLst>
                  <a:ext uri="{0D108BD9-81ED-4DB2-BD59-A6C34878D82A}">
                    <a16:rowId xmlns:a16="http://schemas.microsoft.com/office/drawing/2014/main" val="632794114"/>
                  </a:ext>
                </a:extLst>
              </a:tr>
              <a:tr h="171281">
                <a:tc>
                  <a:txBody>
                    <a:bodyPr/>
                    <a:lstStyle/>
                    <a:p>
                      <a:pPr>
                        <a:spcAft>
                          <a:spcPts val="0"/>
                        </a:spcAft>
                      </a:pPr>
                      <a:r>
                        <a:rPr lang="fr-FR" sz="1200">
                          <a:effectLst/>
                        </a:rPr>
                        <a:t>Administratif</a:t>
                      </a:r>
                      <a:endParaRPr lang="fr-FR"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6156" marR="66156" marT="0" marB="0"/>
                </a:tc>
                <a:tc>
                  <a:txBody>
                    <a:bodyPr/>
                    <a:lstStyle/>
                    <a:p>
                      <a:pPr algn="r">
                        <a:spcAft>
                          <a:spcPts val="0"/>
                        </a:spcAft>
                      </a:pPr>
                      <a:r>
                        <a:rPr lang="fr-FR" sz="1200">
                          <a:effectLst/>
                        </a:rPr>
                        <a:t>30</a:t>
                      </a:r>
                      <a:endParaRPr lang="fr-FR"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6156" marR="66156" marT="0" marB="0"/>
                </a:tc>
                <a:tc>
                  <a:txBody>
                    <a:bodyPr/>
                    <a:lstStyle/>
                    <a:p>
                      <a:pPr algn="r">
                        <a:spcAft>
                          <a:spcPts val="0"/>
                        </a:spcAft>
                      </a:pPr>
                      <a:r>
                        <a:rPr lang="fr-FR" sz="1200">
                          <a:effectLst/>
                        </a:rPr>
                        <a:t>1%</a:t>
                      </a:r>
                      <a:endParaRPr lang="fr-FR"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6156" marR="66156" marT="0" marB="0"/>
                </a:tc>
                <a:extLst>
                  <a:ext uri="{0D108BD9-81ED-4DB2-BD59-A6C34878D82A}">
                    <a16:rowId xmlns:a16="http://schemas.microsoft.com/office/drawing/2014/main" val="2966192201"/>
                  </a:ext>
                </a:extLst>
              </a:tr>
              <a:tr h="171281">
                <a:tc>
                  <a:txBody>
                    <a:bodyPr/>
                    <a:lstStyle/>
                    <a:p>
                      <a:pPr>
                        <a:spcAft>
                          <a:spcPts val="0"/>
                        </a:spcAft>
                      </a:pPr>
                      <a:r>
                        <a:rPr lang="fr-FR" sz="1200">
                          <a:effectLst/>
                        </a:rPr>
                        <a:t>Juridique</a:t>
                      </a:r>
                      <a:endParaRPr lang="fr-FR"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6156" marR="66156" marT="0" marB="0"/>
                </a:tc>
                <a:tc>
                  <a:txBody>
                    <a:bodyPr/>
                    <a:lstStyle/>
                    <a:p>
                      <a:pPr algn="r">
                        <a:spcAft>
                          <a:spcPts val="0"/>
                        </a:spcAft>
                      </a:pPr>
                      <a:r>
                        <a:rPr lang="fr-FR" sz="1200">
                          <a:effectLst/>
                        </a:rPr>
                        <a:t>8</a:t>
                      </a:r>
                      <a:endParaRPr lang="fr-FR"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6156" marR="66156" marT="0" marB="0"/>
                </a:tc>
                <a:tc>
                  <a:txBody>
                    <a:bodyPr/>
                    <a:lstStyle/>
                    <a:p>
                      <a:pPr algn="r">
                        <a:spcAft>
                          <a:spcPts val="0"/>
                        </a:spcAft>
                      </a:pPr>
                      <a:r>
                        <a:rPr lang="fr-FR" sz="1200">
                          <a:effectLst/>
                        </a:rPr>
                        <a:t>0%</a:t>
                      </a:r>
                      <a:endParaRPr lang="fr-FR"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6156" marR="66156" marT="0" marB="0"/>
                </a:tc>
                <a:extLst>
                  <a:ext uri="{0D108BD9-81ED-4DB2-BD59-A6C34878D82A}">
                    <a16:rowId xmlns:a16="http://schemas.microsoft.com/office/drawing/2014/main" val="2842541381"/>
                  </a:ext>
                </a:extLst>
              </a:tr>
              <a:tr h="342562">
                <a:tc>
                  <a:txBody>
                    <a:bodyPr/>
                    <a:lstStyle/>
                    <a:p>
                      <a:pPr>
                        <a:spcAft>
                          <a:spcPts val="0"/>
                        </a:spcAft>
                      </a:pPr>
                      <a:r>
                        <a:rPr lang="fr-FR" sz="1200" dirty="0">
                          <a:effectLst/>
                        </a:rPr>
                        <a:t> Total Général</a:t>
                      </a:r>
                      <a:endParaRPr lang="fr-FR"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6156" marR="66156" marT="0" marB="0"/>
                </a:tc>
                <a:tc>
                  <a:txBody>
                    <a:bodyPr/>
                    <a:lstStyle/>
                    <a:p>
                      <a:pPr algn="r">
                        <a:spcAft>
                          <a:spcPts val="0"/>
                        </a:spcAft>
                      </a:pPr>
                      <a:r>
                        <a:rPr lang="fr-FR" sz="1200">
                          <a:effectLst/>
                        </a:rPr>
                        <a:t>2817</a:t>
                      </a:r>
                      <a:endParaRPr lang="fr-FR"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6156" marR="66156" marT="0" marB="0"/>
                </a:tc>
                <a:tc>
                  <a:txBody>
                    <a:bodyPr/>
                    <a:lstStyle/>
                    <a:p>
                      <a:pPr algn="r">
                        <a:spcAft>
                          <a:spcPts val="0"/>
                        </a:spcAft>
                      </a:pPr>
                      <a:r>
                        <a:rPr lang="fr-FR" sz="1200" dirty="0">
                          <a:effectLst/>
                        </a:rPr>
                        <a:t>100%</a:t>
                      </a:r>
                      <a:endParaRPr lang="fr-FR"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6156" marR="66156" marT="0" marB="0"/>
                </a:tc>
                <a:extLst>
                  <a:ext uri="{0D108BD9-81ED-4DB2-BD59-A6C34878D82A}">
                    <a16:rowId xmlns:a16="http://schemas.microsoft.com/office/drawing/2014/main" val="3792970710"/>
                  </a:ext>
                </a:extLst>
              </a:tr>
            </a:tbl>
          </a:graphicData>
        </a:graphic>
      </p:graphicFrame>
      <p:graphicFrame>
        <p:nvGraphicFramePr>
          <p:cNvPr id="16" name="Graphique 15"/>
          <p:cNvGraphicFramePr/>
          <p:nvPr>
            <p:extLst>
              <p:ext uri="{D42A27DB-BD31-4B8C-83A1-F6EECF244321}">
                <p14:modId xmlns:p14="http://schemas.microsoft.com/office/powerpoint/2010/main" val="4220012077"/>
              </p:ext>
            </p:extLst>
          </p:nvPr>
        </p:nvGraphicFramePr>
        <p:xfrm>
          <a:off x="6457864" y="1979403"/>
          <a:ext cx="3416832" cy="2265786"/>
        </p:xfrm>
        <a:graphic>
          <a:graphicData uri="http://schemas.openxmlformats.org/drawingml/2006/chart">
            <c:chart xmlns:c="http://schemas.openxmlformats.org/drawingml/2006/chart" xmlns:r="http://schemas.openxmlformats.org/officeDocument/2006/relationships" r:id="rId4"/>
          </a:graphicData>
        </a:graphic>
      </p:graphicFrame>
      <p:pic>
        <p:nvPicPr>
          <p:cNvPr id="6145" name="Graphique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9198" y="4269266"/>
            <a:ext cx="4434902" cy="250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ZoneTexte 16"/>
          <p:cNvSpPr txBox="1"/>
          <p:nvPr/>
        </p:nvSpPr>
        <p:spPr>
          <a:xfrm>
            <a:off x="401971" y="1580506"/>
            <a:ext cx="1789902" cy="369332"/>
          </a:xfrm>
          <a:prstGeom prst="rect">
            <a:avLst/>
          </a:prstGeom>
          <a:noFill/>
        </p:spPr>
        <p:txBody>
          <a:bodyPr wrap="square" rtlCol="0">
            <a:spAutoFit/>
          </a:bodyPr>
          <a:lstStyle/>
          <a:p>
            <a:r>
              <a:rPr lang="fr-FR" b="1" dirty="0" smtClean="0">
                <a:latin typeface="Calibri" panose="020F0502020204030204" pitchFamily="34" charset="0"/>
              </a:rPr>
              <a:t>Relais CCPJ</a:t>
            </a:r>
            <a:endParaRPr lang="fr-FR" b="1" dirty="0">
              <a:latin typeface="Calibri" panose="020F0502020204030204" pitchFamily="34" charset="0"/>
            </a:endParaRPr>
          </a:p>
        </p:txBody>
      </p:sp>
      <p:sp>
        <p:nvSpPr>
          <p:cNvPr id="18" name="ZoneTexte 17"/>
          <p:cNvSpPr txBox="1"/>
          <p:nvPr/>
        </p:nvSpPr>
        <p:spPr>
          <a:xfrm>
            <a:off x="8514869" y="1707441"/>
            <a:ext cx="1773826" cy="369332"/>
          </a:xfrm>
          <a:prstGeom prst="rect">
            <a:avLst/>
          </a:prstGeom>
          <a:noFill/>
        </p:spPr>
        <p:txBody>
          <a:bodyPr wrap="square" rtlCol="0">
            <a:spAutoFit/>
          </a:bodyPr>
          <a:lstStyle/>
          <a:p>
            <a:r>
              <a:rPr lang="fr-FR" b="1" dirty="0" smtClean="0">
                <a:latin typeface="Calibri" panose="020F0502020204030204" pitchFamily="34" charset="0"/>
              </a:rPr>
              <a:t>Relais Arbois</a:t>
            </a:r>
            <a:endParaRPr lang="fr-FR" b="1" dirty="0">
              <a:latin typeface="Calibri" panose="020F0502020204030204" pitchFamily="34" charset="0"/>
            </a:endParaRPr>
          </a:p>
        </p:txBody>
      </p:sp>
      <p:sp>
        <p:nvSpPr>
          <p:cNvPr id="19" name="ZoneTexte 18"/>
          <p:cNvSpPr txBox="1"/>
          <p:nvPr/>
        </p:nvSpPr>
        <p:spPr>
          <a:xfrm>
            <a:off x="5088864" y="3948952"/>
            <a:ext cx="1733990" cy="369332"/>
          </a:xfrm>
          <a:prstGeom prst="rect">
            <a:avLst/>
          </a:prstGeom>
          <a:noFill/>
        </p:spPr>
        <p:txBody>
          <a:bodyPr wrap="square" rtlCol="0">
            <a:spAutoFit/>
          </a:bodyPr>
          <a:lstStyle/>
          <a:p>
            <a:r>
              <a:rPr lang="fr-FR" b="1" dirty="0" smtClean="0">
                <a:latin typeface="Calibri" panose="020F0502020204030204" pitchFamily="34" charset="0"/>
              </a:rPr>
              <a:t>Relais CCVA</a:t>
            </a:r>
            <a:endParaRPr lang="fr-FR" b="1" dirty="0">
              <a:latin typeface="Calibri" panose="020F0502020204030204" pitchFamily="34" charset="0"/>
            </a:endParaRPr>
          </a:p>
        </p:txBody>
      </p:sp>
      <p:sp>
        <p:nvSpPr>
          <p:cNvPr id="20" name="ZoneTexte 19"/>
          <p:cNvSpPr txBox="1"/>
          <p:nvPr/>
        </p:nvSpPr>
        <p:spPr>
          <a:xfrm>
            <a:off x="365002" y="5760186"/>
            <a:ext cx="4587998" cy="923330"/>
          </a:xfrm>
          <a:prstGeom prst="rect">
            <a:avLst/>
          </a:prstGeom>
          <a:noFill/>
        </p:spPr>
        <p:txBody>
          <a:bodyPr wrap="square" rtlCol="0">
            <a:spAutoFit/>
          </a:bodyPr>
          <a:lstStyle/>
          <a:p>
            <a:r>
              <a:rPr lang="fr-FR" b="1" dirty="0" smtClean="0">
                <a:solidFill>
                  <a:srgbClr val="0070C0"/>
                </a:solidFill>
                <a:latin typeface="Calibri" panose="020F0502020204030204" pitchFamily="34" charset="0"/>
              </a:rPr>
              <a:t>Une double thématique forte:</a:t>
            </a:r>
          </a:p>
          <a:p>
            <a:r>
              <a:rPr lang="fr-FR" b="1" dirty="0" smtClean="0">
                <a:solidFill>
                  <a:srgbClr val="0070C0"/>
                </a:solidFill>
                <a:latin typeface="Calibri" panose="020F0502020204030204" pitchFamily="34" charset="0"/>
              </a:rPr>
              <a:t>. Emplois et Famille</a:t>
            </a:r>
          </a:p>
          <a:p>
            <a:r>
              <a:rPr lang="fr-FR" b="1" dirty="0" smtClean="0">
                <a:solidFill>
                  <a:srgbClr val="0070C0"/>
                </a:solidFill>
                <a:latin typeface="Calibri" panose="020F0502020204030204" pitchFamily="34" charset="0"/>
              </a:rPr>
              <a:t>. L’aide aux démarches administratives croît</a:t>
            </a:r>
            <a:endParaRPr lang="fr-FR"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14369620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4F8C95-9CFF-4050-AA33-7AE01EB79DB7}" type="slidenum">
              <a:rPr lang="fr-FR" altLang="fr-FR" smtClean="0"/>
              <a:pPr/>
              <a:t>31</a:t>
            </a:fld>
            <a:endParaRPr lang="fr-FR" altLang="fr-FR"/>
          </a:p>
        </p:txBody>
      </p:sp>
      <p:grpSp>
        <p:nvGrpSpPr>
          <p:cNvPr id="5" name="Groupe 4"/>
          <p:cNvGrpSpPr/>
          <p:nvPr/>
        </p:nvGrpSpPr>
        <p:grpSpPr>
          <a:xfrm>
            <a:off x="-96778" y="0"/>
            <a:ext cx="10002778" cy="6858000"/>
            <a:chOff x="-96778" y="0"/>
            <a:chExt cx="10002778" cy="6858000"/>
          </a:xfrm>
        </p:grpSpPr>
        <p:sp>
          <p:nvSpPr>
            <p:cNvPr id="6" name="Rectangle 17"/>
            <p:cNvSpPr>
              <a:spLocks noChangeArrowheads="1"/>
            </p:cNvSpPr>
            <p:nvPr/>
          </p:nvSpPr>
          <p:spPr bwMode="auto">
            <a:xfrm>
              <a:off x="1" y="0"/>
              <a:ext cx="271727" cy="6858000"/>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sp>
          <p:nvSpPr>
            <p:cNvPr id="7" name="Text Box 19"/>
            <p:cNvSpPr txBox="1">
              <a:spLocks noChangeArrowheads="1"/>
            </p:cNvSpPr>
            <p:nvPr/>
          </p:nvSpPr>
          <p:spPr bwMode="auto">
            <a:xfrm rot="10800000">
              <a:off x="-96778" y="838200"/>
              <a:ext cx="4308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fr-FR" altLang="fr-FR" sz="1600" i="1" dirty="0">
                  <a:latin typeface="Tahoma" pitchFamily="34" charset="0"/>
                </a:rPr>
                <a:t>www.terre-emplois.org</a:t>
              </a:r>
            </a:p>
          </p:txBody>
        </p:sp>
        <p:sp>
          <p:nvSpPr>
            <p:cNvPr id="8" name="Rectangle 7"/>
            <p:cNvSpPr>
              <a:spLocks noChangeArrowheads="1"/>
            </p:cNvSpPr>
            <p:nvPr/>
          </p:nvSpPr>
          <p:spPr bwMode="auto">
            <a:xfrm>
              <a:off x="271728" y="1272337"/>
              <a:ext cx="9634272" cy="78355"/>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pic>
          <p:nvPicPr>
            <p:cNvPr id="9" name="Image 8" descr="K:\DUI 2016 documents modifiables\Personnages vert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464" y="5651262"/>
              <a:ext cx="544636" cy="1046401"/>
            </a:xfrm>
            <a:prstGeom prst="rect">
              <a:avLst/>
            </a:prstGeom>
            <a:noFill/>
            <a:ln>
              <a:noFill/>
            </a:ln>
          </p:spPr>
        </p:pic>
        <p:grpSp>
          <p:nvGrpSpPr>
            <p:cNvPr id="10" name="Groupe 9"/>
            <p:cNvGrpSpPr/>
            <p:nvPr/>
          </p:nvGrpSpPr>
          <p:grpSpPr>
            <a:xfrm>
              <a:off x="271728" y="0"/>
              <a:ext cx="9634272" cy="1270339"/>
              <a:chOff x="271728" y="0"/>
              <a:chExt cx="9634272" cy="1270339"/>
            </a:xfrm>
          </p:grpSpPr>
          <p:pic>
            <p:nvPicPr>
              <p:cNvPr id="12" name="Picture 21" descr="K:\RAPPORT D'ACTIVITE 2016\logo-agate-perspecti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28" y="0"/>
                <a:ext cx="2270958" cy="127033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42686" y="0"/>
                <a:ext cx="7363314" cy="127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14" name="ZoneTexte 13"/>
          <p:cNvSpPr txBox="1"/>
          <p:nvPr/>
        </p:nvSpPr>
        <p:spPr>
          <a:xfrm>
            <a:off x="2655341" y="173504"/>
            <a:ext cx="6953348" cy="923330"/>
          </a:xfrm>
          <a:prstGeom prst="rect">
            <a:avLst/>
          </a:prstGeom>
          <a:noFill/>
        </p:spPr>
        <p:txBody>
          <a:bodyPr wrap="square" rtlCol="0">
            <a:spAutoFit/>
          </a:bodyPr>
          <a:lstStyle/>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AG 24 juin 2016 </a:t>
            </a:r>
            <a:r>
              <a:rPr lang="fr-FR" dirty="0" err="1" smtClean="0">
                <a:solidFill>
                  <a:schemeClr val="bg2">
                    <a:lumMod val="50000"/>
                  </a:schemeClr>
                </a:solidFill>
                <a:effectLst>
                  <a:reflection blurRad="6350" stA="55000" endA="300" endPos="45500" dir="5400000" sy="-100000" algn="bl" rotWithShape="0"/>
                </a:effectLst>
                <a:latin typeface="Calibri" panose="020F0502020204030204" pitchFamily="34" charset="0"/>
              </a:rPr>
              <a:t>Ounans</a:t>
            </a: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  </a:t>
            </a:r>
          </a:p>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Rapport d’activité</a:t>
            </a:r>
          </a:p>
          <a:p>
            <a:pPr algn="ctr"/>
            <a:r>
              <a:rPr lang="fr-FR" b="1" dirty="0" smtClean="0">
                <a:effectLst>
                  <a:reflection blurRad="6350" stA="55000" endA="300" endPos="45500" dir="5400000" sy="-100000" algn="bl" rotWithShape="0"/>
                </a:effectLst>
                <a:latin typeface="Calibri" panose="020F0502020204030204" pitchFamily="34" charset="0"/>
              </a:rPr>
              <a:t>IV – Les relais d’accueil et de services</a:t>
            </a:r>
            <a:endParaRPr lang="fr-FR" b="1" dirty="0">
              <a:effectLst>
                <a:reflection blurRad="6350" stA="55000" endA="300" endPos="45500" dir="5400000" sy="-100000" algn="bl" rotWithShape="0"/>
              </a:effectLst>
              <a:latin typeface="Calibri" panose="020F0502020204030204" pitchFamily="34" charset="0"/>
            </a:endParaRPr>
          </a:p>
        </p:txBody>
      </p:sp>
      <p:sp>
        <p:nvSpPr>
          <p:cNvPr id="15" name="ZoneTexte 14"/>
          <p:cNvSpPr txBox="1"/>
          <p:nvPr/>
        </p:nvSpPr>
        <p:spPr>
          <a:xfrm>
            <a:off x="2936776" y="1628800"/>
            <a:ext cx="5112568" cy="369332"/>
          </a:xfrm>
          <a:prstGeom prst="rect">
            <a:avLst/>
          </a:prstGeom>
          <a:noFill/>
        </p:spPr>
        <p:txBody>
          <a:bodyPr wrap="square" rtlCol="0">
            <a:spAutoFit/>
          </a:bodyPr>
          <a:lstStyle/>
          <a:p>
            <a:r>
              <a:rPr lang="fr-FR" b="1" dirty="0" smtClean="0">
                <a:latin typeface="Calibri" panose="020F0502020204030204" pitchFamily="34" charset="0"/>
              </a:rPr>
              <a:t>Demandes du public des Relais: par Mission</a:t>
            </a:r>
            <a:endParaRPr lang="fr-FR" b="1" dirty="0">
              <a:latin typeface="Calibri" panose="020F0502020204030204" pitchFamily="34" charset="0"/>
            </a:endParaRPr>
          </a:p>
        </p:txBody>
      </p:sp>
      <p:pic>
        <p:nvPicPr>
          <p:cNvPr id="5121" name="Graphique 7"/>
          <p:cNvPicPr>
            <a:picLocks noChangeArrowheads="1"/>
          </p:cNvPicPr>
          <p:nvPr/>
        </p:nvPicPr>
        <p:blipFill>
          <a:blip r:embed="rId4">
            <a:extLst>
              <a:ext uri="{28A0092B-C50C-407E-A947-70E740481C1C}">
                <a14:useLocalDpi xmlns:a14="http://schemas.microsoft.com/office/drawing/2010/main" val="0"/>
              </a:ext>
            </a:extLst>
          </a:blip>
          <a:srcRect b="-43"/>
          <a:stretch>
            <a:fillRect/>
          </a:stretch>
        </p:blipFill>
        <p:spPr bwMode="auto">
          <a:xfrm>
            <a:off x="548973" y="2306346"/>
            <a:ext cx="3578527" cy="2339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 name="Graphique 17"/>
          <p:cNvGraphicFramePr/>
          <p:nvPr>
            <p:extLst>
              <p:ext uri="{D42A27DB-BD31-4B8C-83A1-F6EECF244321}">
                <p14:modId xmlns:p14="http://schemas.microsoft.com/office/powerpoint/2010/main" val="3489614646"/>
              </p:ext>
            </p:extLst>
          </p:nvPr>
        </p:nvGraphicFramePr>
        <p:xfrm>
          <a:off x="6636675" y="2491012"/>
          <a:ext cx="3141465" cy="221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ZoneTexte 2"/>
          <p:cNvSpPr txBox="1"/>
          <p:nvPr/>
        </p:nvSpPr>
        <p:spPr>
          <a:xfrm>
            <a:off x="1568624" y="1998132"/>
            <a:ext cx="1800200" cy="369332"/>
          </a:xfrm>
          <a:prstGeom prst="rect">
            <a:avLst/>
          </a:prstGeom>
          <a:noFill/>
        </p:spPr>
        <p:txBody>
          <a:bodyPr wrap="square" rtlCol="0">
            <a:spAutoFit/>
          </a:bodyPr>
          <a:lstStyle/>
          <a:p>
            <a:r>
              <a:rPr lang="fr-FR" b="1" dirty="0" smtClean="0">
                <a:latin typeface="Calibri" panose="020F0502020204030204" pitchFamily="34" charset="0"/>
              </a:rPr>
              <a:t>Relais CCVA</a:t>
            </a:r>
            <a:endParaRPr lang="fr-FR" b="1" dirty="0">
              <a:latin typeface="Calibri" panose="020F0502020204030204" pitchFamily="34" charset="0"/>
            </a:endParaRPr>
          </a:p>
        </p:txBody>
      </p:sp>
      <p:sp>
        <p:nvSpPr>
          <p:cNvPr id="4" name="ZoneTexte 3"/>
          <p:cNvSpPr txBox="1"/>
          <p:nvPr/>
        </p:nvSpPr>
        <p:spPr>
          <a:xfrm>
            <a:off x="7486262" y="2144614"/>
            <a:ext cx="1728192" cy="369332"/>
          </a:xfrm>
          <a:prstGeom prst="rect">
            <a:avLst/>
          </a:prstGeom>
          <a:noFill/>
        </p:spPr>
        <p:txBody>
          <a:bodyPr wrap="square" rtlCol="0">
            <a:spAutoFit/>
          </a:bodyPr>
          <a:lstStyle/>
          <a:p>
            <a:r>
              <a:rPr lang="fr-FR" b="1" dirty="0" smtClean="0">
                <a:latin typeface="Calibri" panose="020F0502020204030204" pitchFamily="34" charset="0"/>
              </a:rPr>
              <a:t>Relais Arbois</a:t>
            </a:r>
            <a:endParaRPr lang="fr-FR" b="1" dirty="0">
              <a:latin typeface="Calibri" panose="020F0502020204030204" pitchFamily="34" charset="0"/>
            </a:endParaRPr>
          </a:p>
        </p:txBody>
      </p:sp>
      <p:sp>
        <p:nvSpPr>
          <p:cNvPr id="19" name="ZoneTexte 18"/>
          <p:cNvSpPr txBox="1"/>
          <p:nvPr/>
        </p:nvSpPr>
        <p:spPr>
          <a:xfrm>
            <a:off x="1125004" y="5022464"/>
            <a:ext cx="8280920" cy="923330"/>
          </a:xfrm>
          <a:prstGeom prst="rect">
            <a:avLst/>
          </a:prstGeom>
          <a:noFill/>
        </p:spPr>
        <p:txBody>
          <a:bodyPr wrap="square" rtlCol="0">
            <a:spAutoFit/>
          </a:bodyPr>
          <a:lstStyle/>
          <a:p>
            <a:r>
              <a:rPr lang="fr-FR" b="1" dirty="0" smtClean="0">
                <a:solidFill>
                  <a:srgbClr val="0070C0"/>
                </a:solidFill>
                <a:latin typeface="Calibri" panose="020F0502020204030204" pitchFamily="34" charset="0"/>
              </a:rPr>
              <a:t>. Une palette complète de missions correspondant au besoin des publics locaux</a:t>
            </a:r>
          </a:p>
          <a:p>
            <a:endParaRPr lang="fr-FR" b="1" dirty="0" smtClean="0">
              <a:solidFill>
                <a:srgbClr val="0070C0"/>
              </a:solidFill>
              <a:latin typeface="Calibri" panose="020F0502020204030204" pitchFamily="34" charset="0"/>
            </a:endParaRPr>
          </a:p>
          <a:p>
            <a:r>
              <a:rPr lang="fr-FR" b="1" dirty="0" smtClean="0">
                <a:solidFill>
                  <a:srgbClr val="0070C0"/>
                </a:solidFill>
                <a:latin typeface="Calibri" panose="020F0502020204030204" pitchFamily="34" charset="0"/>
              </a:rPr>
              <a:t>. Les Relais AGATE favorisent: dynamisation territoriale, lien social, entre aide</a:t>
            </a:r>
            <a:endParaRPr lang="fr-FR" b="1" dirty="0">
              <a:solidFill>
                <a:srgbClr val="0070C0"/>
              </a:solidFill>
              <a:latin typeface="Calibri" panose="020F0502020204030204" pitchFamily="34" charset="0"/>
            </a:endParaRPr>
          </a:p>
        </p:txBody>
      </p:sp>
      <p:sp>
        <p:nvSpPr>
          <p:cNvPr id="21" name="ZoneTexte 20"/>
          <p:cNvSpPr txBox="1"/>
          <p:nvPr/>
        </p:nvSpPr>
        <p:spPr>
          <a:xfrm>
            <a:off x="4377015" y="2778537"/>
            <a:ext cx="1941612" cy="923330"/>
          </a:xfrm>
          <a:prstGeom prst="rect">
            <a:avLst/>
          </a:prstGeom>
          <a:noFill/>
        </p:spPr>
        <p:txBody>
          <a:bodyPr wrap="square" rtlCol="0">
            <a:spAutoFit/>
          </a:bodyPr>
          <a:lstStyle/>
          <a:p>
            <a:pPr algn="ctr"/>
            <a:r>
              <a:rPr lang="fr-FR" dirty="0" smtClean="0"/>
              <a:t>Même réalité que pour le Relais d’Arbois </a:t>
            </a:r>
          </a:p>
        </p:txBody>
      </p:sp>
      <p:sp>
        <p:nvSpPr>
          <p:cNvPr id="22" name="ZoneTexte 21"/>
          <p:cNvSpPr txBox="1"/>
          <p:nvPr/>
        </p:nvSpPr>
        <p:spPr>
          <a:xfrm>
            <a:off x="4445548" y="2182798"/>
            <a:ext cx="2122594" cy="369332"/>
          </a:xfrm>
          <a:prstGeom prst="rect">
            <a:avLst/>
          </a:prstGeom>
          <a:noFill/>
        </p:spPr>
        <p:txBody>
          <a:bodyPr wrap="square" rtlCol="0">
            <a:spAutoFit/>
          </a:bodyPr>
          <a:lstStyle/>
          <a:p>
            <a:r>
              <a:rPr lang="fr-FR" b="1" dirty="0">
                <a:latin typeface="Calibri" panose="020F0502020204030204" pitchFamily="34" charset="0"/>
              </a:rPr>
              <a:t>Relais de la  CCPJ</a:t>
            </a:r>
          </a:p>
        </p:txBody>
      </p:sp>
    </p:spTree>
    <p:extLst>
      <p:ext uri="{BB962C8B-B14F-4D97-AF65-F5344CB8AC3E}">
        <p14:creationId xmlns:p14="http://schemas.microsoft.com/office/powerpoint/2010/main" val="28258076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4F8C95-9CFF-4050-AA33-7AE01EB79DB7}" type="slidenum">
              <a:rPr lang="fr-FR" altLang="fr-FR" smtClean="0"/>
              <a:pPr/>
              <a:t>32</a:t>
            </a:fld>
            <a:endParaRPr lang="fr-FR" altLang="fr-FR"/>
          </a:p>
        </p:txBody>
      </p:sp>
      <p:grpSp>
        <p:nvGrpSpPr>
          <p:cNvPr id="5" name="Groupe 4"/>
          <p:cNvGrpSpPr/>
          <p:nvPr/>
        </p:nvGrpSpPr>
        <p:grpSpPr>
          <a:xfrm>
            <a:off x="-96778" y="0"/>
            <a:ext cx="10002778" cy="6858000"/>
            <a:chOff x="-96778" y="0"/>
            <a:chExt cx="10002778" cy="6858000"/>
          </a:xfrm>
        </p:grpSpPr>
        <p:sp>
          <p:nvSpPr>
            <p:cNvPr id="6" name="Rectangle 17"/>
            <p:cNvSpPr>
              <a:spLocks noChangeArrowheads="1"/>
            </p:cNvSpPr>
            <p:nvPr/>
          </p:nvSpPr>
          <p:spPr bwMode="auto">
            <a:xfrm>
              <a:off x="1" y="0"/>
              <a:ext cx="271727" cy="6858000"/>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sp>
          <p:nvSpPr>
            <p:cNvPr id="7" name="Text Box 19"/>
            <p:cNvSpPr txBox="1">
              <a:spLocks noChangeArrowheads="1"/>
            </p:cNvSpPr>
            <p:nvPr/>
          </p:nvSpPr>
          <p:spPr bwMode="auto">
            <a:xfrm rot="10800000">
              <a:off x="-96778" y="838200"/>
              <a:ext cx="4308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fr-FR" altLang="fr-FR" sz="1600" i="1" dirty="0">
                  <a:latin typeface="Tahoma" pitchFamily="34" charset="0"/>
                </a:rPr>
                <a:t>www.terre-emplois.org</a:t>
              </a:r>
            </a:p>
          </p:txBody>
        </p:sp>
        <p:sp>
          <p:nvSpPr>
            <p:cNvPr id="8" name="Rectangle 7"/>
            <p:cNvSpPr>
              <a:spLocks noChangeArrowheads="1"/>
            </p:cNvSpPr>
            <p:nvPr/>
          </p:nvSpPr>
          <p:spPr bwMode="auto">
            <a:xfrm>
              <a:off x="271728" y="1272337"/>
              <a:ext cx="9634272" cy="78355"/>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pic>
          <p:nvPicPr>
            <p:cNvPr id="9" name="Image 8" descr="K:\DUI 2016 documents modifiables\Personnages vert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464" y="5651262"/>
              <a:ext cx="544636" cy="1046401"/>
            </a:xfrm>
            <a:prstGeom prst="rect">
              <a:avLst/>
            </a:prstGeom>
            <a:noFill/>
            <a:ln>
              <a:noFill/>
            </a:ln>
          </p:spPr>
        </p:pic>
        <p:grpSp>
          <p:nvGrpSpPr>
            <p:cNvPr id="10" name="Groupe 9"/>
            <p:cNvGrpSpPr/>
            <p:nvPr/>
          </p:nvGrpSpPr>
          <p:grpSpPr>
            <a:xfrm>
              <a:off x="271728" y="0"/>
              <a:ext cx="9634272" cy="1270339"/>
              <a:chOff x="271728" y="0"/>
              <a:chExt cx="9634272" cy="1270339"/>
            </a:xfrm>
          </p:grpSpPr>
          <p:pic>
            <p:nvPicPr>
              <p:cNvPr id="12" name="Picture 21" descr="K:\RAPPORT D'ACTIVITE 2016\logo-agate-perspecti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28" y="0"/>
                <a:ext cx="2270958" cy="127033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42686" y="0"/>
                <a:ext cx="7363314" cy="127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14" name="ZoneTexte 13"/>
          <p:cNvSpPr txBox="1"/>
          <p:nvPr/>
        </p:nvSpPr>
        <p:spPr>
          <a:xfrm>
            <a:off x="2655341" y="173504"/>
            <a:ext cx="6953348" cy="923330"/>
          </a:xfrm>
          <a:prstGeom prst="rect">
            <a:avLst/>
          </a:prstGeom>
          <a:noFill/>
        </p:spPr>
        <p:txBody>
          <a:bodyPr wrap="square" rtlCol="0">
            <a:spAutoFit/>
          </a:bodyPr>
          <a:lstStyle/>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AG 24 juin 2016 </a:t>
            </a:r>
            <a:r>
              <a:rPr lang="fr-FR" dirty="0" err="1" smtClean="0">
                <a:solidFill>
                  <a:schemeClr val="bg2">
                    <a:lumMod val="50000"/>
                  </a:schemeClr>
                </a:solidFill>
                <a:effectLst>
                  <a:reflection blurRad="6350" stA="55000" endA="300" endPos="45500" dir="5400000" sy="-100000" algn="bl" rotWithShape="0"/>
                </a:effectLst>
                <a:latin typeface="Calibri" panose="020F0502020204030204" pitchFamily="34" charset="0"/>
              </a:rPr>
              <a:t>Ounans</a:t>
            </a: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  </a:t>
            </a:r>
          </a:p>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Rapport d’activité</a:t>
            </a:r>
          </a:p>
          <a:p>
            <a:pPr algn="ctr"/>
            <a:r>
              <a:rPr lang="fr-FR" b="1" dirty="0" smtClean="0">
                <a:effectLst>
                  <a:reflection blurRad="6350" stA="55000" endA="300" endPos="45500" dir="5400000" sy="-100000" algn="bl" rotWithShape="0"/>
                </a:effectLst>
                <a:latin typeface="Calibri" panose="020F0502020204030204" pitchFamily="34" charset="0"/>
              </a:rPr>
              <a:t>IV – Les relais d’accueil et de services</a:t>
            </a:r>
            <a:endParaRPr lang="fr-FR" b="1" dirty="0">
              <a:effectLst>
                <a:reflection blurRad="6350" stA="55000" endA="300" endPos="45500" dir="5400000" sy="-100000" algn="bl" rotWithShape="0"/>
              </a:effectLst>
              <a:latin typeface="Calibri" panose="020F0502020204030204" pitchFamily="34" charset="0"/>
            </a:endParaRPr>
          </a:p>
        </p:txBody>
      </p:sp>
      <p:sp>
        <p:nvSpPr>
          <p:cNvPr id="3" name="Rectangle 2"/>
          <p:cNvSpPr/>
          <p:nvPr/>
        </p:nvSpPr>
        <p:spPr>
          <a:xfrm>
            <a:off x="2864767" y="3976187"/>
            <a:ext cx="3387381" cy="2462213"/>
          </a:xfrm>
          <a:prstGeom prst="rect">
            <a:avLst/>
          </a:prstGeom>
          <a:ln w="38100">
            <a:solidFill>
              <a:srgbClr val="0070C0"/>
            </a:solidFill>
          </a:ln>
        </p:spPr>
        <p:txBody>
          <a:bodyPr wrap="square">
            <a:spAutoFit/>
          </a:bodyPr>
          <a:lstStyle/>
          <a:p>
            <a:pPr>
              <a:spcAft>
                <a:spcPts val="0"/>
              </a:spcAft>
            </a:pPr>
            <a:r>
              <a:rPr lang="fr-FR" sz="1100" dirty="0">
                <a:latin typeface="Calibri" panose="020F0502020204030204" pitchFamily="34" charset="0"/>
                <a:ea typeface="Calibri" panose="020F0502020204030204" pitchFamily="34" charset="0"/>
                <a:cs typeface="Times New Roman" panose="02020603050405020304" pitchFamily="18" charset="0"/>
              </a:rPr>
              <a:t>13 actions d’animation ont été mises en place en 2015 :</a:t>
            </a:r>
          </a:p>
          <a:p>
            <a:pPr>
              <a:spcAft>
                <a:spcPts val="0"/>
              </a:spcAft>
            </a:pPr>
            <a:r>
              <a:rPr lang="fr-FR" sz="1100" dirty="0">
                <a:latin typeface="Calibri" panose="020F0502020204030204" pitchFamily="34" charset="0"/>
                <a:ea typeface="Calibri" panose="020F0502020204030204" pitchFamily="34" charset="0"/>
                <a:cs typeface="Times New Roman" panose="02020603050405020304" pitchFamily="18" charset="0"/>
              </a:rPr>
              <a:t>-Ateliers d’échanges de savoirs</a:t>
            </a:r>
          </a:p>
          <a:p>
            <a:pPr>
              <a:spcAft>
                <a:spcPts val="0"/>
              </a:spcAft>
            </a:pPr>
            <a:r>
              <a:rPr lang="fr-FR" sz="1100" dirty="0">
                <a:latin typeface="Calibri" panose="020F0502020204030204" pitchFamily="34" charset="0"/>
                <a:ea typeface="Calibri" panose="020F0502020204030204" pitchFamily="34" charset="0"/>
                <a:cs typeface="Times New Roman" panose="02020603050405020304" pitchFamily="18" charset="0"/>
              </a:rPr>
              <a:t>-Atelier « aide à la manipulation du site Pôle Emploi »</a:t>
            </a:r>
          </a:p>
          <a:p>
            <a:pPr>
              <a:spcAft>
                <a:spcPts val="0"/>
              </a:spcAft>
            </a:pPr>
            <a:r>
              <a:rPr lang="fr-FR" sz="1100" dirty="0">
                <a:latin typeface="Calibri" panose="020F0502020204030204" pitchFamily="34" charset="0"/>
                <a:ea typeface="Calibri" panose="020F0502020204030204" pitchFamily="34" charset="0"/>
                <a:cs typeface="Times New Roman" panose="02020603050405020304" pitchFamily="18" charset="0"/>
              </a:rPr>
              <a:t>-Equilibre en bleu</a:t>
            </a:r>
          </a:p>
          <a:p>
            <a:pPr>
              <a:spcAft>
                <a:spcPts val="0"/>
              </a:spcAft>
            </a:pPr>
            <a:r>
              <a:rPr lang="fr-FR" sz="1100" dirty="0">
                <a:latin typeface="Calibri" panose="020F0502020204030204" pitchFamily="34" charset="0"/>
                <a:ea typeface="Calibri" panose="020F0502020204030204" pitchFamily="34" charset="0"/>
                <a:cs typeface="Times New Roman" panose="02020603050405020304" pitchFamily="18" charset="0"/>
              </a:rPr>
              <a:t>-Energie Logis</a:t>
            </a:r>
          </a:p>
          <a:p>
            <a:pPr>
              <a:spcAft>
                <a:spcPts val="0"/>
              </a:spcAft>
            </a:pPr>
            <a:r>
              <a:rPr lang="fr-FR" sz="1100" dirty="0">
                <a:latin typeface="Calibri" panose="020F0502020204030204" pitchFamily="34" charset="0"/>
                <a:ea typeface="Calibri" panose="020F0502020204030204" pitchFamily="34" charset="0"/>
                <a:cs typeface="Times New Roman" panose="02020603050405020304" pitchFamily="18" charset="0"/>
              </a:rPr>
              <a:t>-Visites culturelles</a:t>
            </a:r>
          </a:p>
          <a:p>
            <a:pPr>
              <a:spcAft>
                <a:spcPts val="0"/>
              </a:spcAft>
            </a:pPr>
            <a:r>
              <a:rPr lang="fr-FR" sz="1100" dirty="0">
                <a:latin typeface="Calibri" panose="020F0502020204030204" pitchFamily="34" charset="0"/>
                <a:ea typeface="Calibri" panose="020F0502020204030204" pitchFamily="34" charset="0"/>
                <a:cs typeface="Times New Roman" panose="02020603050405020304" pitchFamily="18" charset="0"/>
              </a:rPr>
              <a:t>-Groupe de femmes en milieu rural</a:t>
            </a:r>
          </a:p>
          <a:p>
            <a:pPr>
              <a:spcAft>
                <a:spcPts val="0"/>
              </a:spcAft>
            </a:pPr>
            <a:r>
              <a:rPr lang="fr-FR" sz="1100" dirty="0">
                <a:latin typeface="Calibri" panose="020F0502020204030204" pitchFamily="34" charset="0"/>
                <a:ea typeface="Calibri" panose="020F0502020204030204" pitchFamily="34" charset="0"/>
                <a:cs typeface="Times New Roman" panose="02020603050405020304" pitchFamily="18" charset="0"/>
              </a:rPr>
              <a:t>-Réunion d’information sur l’emploi et la formation</a:t>
            </a:r>
          </a:p>
          <a:p>
            <a:pPr>
              <a:spcAft>
                <a:spcPts val="0"/>
              </a:spcAft>
            </a:pPr>
            <a:r>
              <a:rPr lang="fr-FR" sz="1100" dirty="0">
                <a:latin typeface="Calibri" panose="020F0502020204030204" pitchFamily="34" charset="0"/>
                <a:ea typeface="Calibri" panose="020F0502020204030204" pitchFamily="34" charset="0"/>
                <a:cs typeface="Times New Roman" panose="02020603050405020304" pitchFamily="18" charset="0"/>
              </a:rPr>
              <a:t>-La récré des parents</a:t>
            </a:r>
          </a:p>
          <a:p>
            <a:pPr>
              <a:spcAft>
                <a:spcPts val="0"/>
              </a:spcAft>
            </a:pPr>
            <a:r>
              <a:rPr lang="fr-FR" sz="1100" dirty="0">
                <a:latin typeface="Calibri" panose="020F0502020204030204" pitchFamily="34" charset="0"/>
                <a:ea typeface="Calibri" panose="020F0502020204030204" pitchFamily="34" charset="0"/>
                <a:cs typeface="Times New Roman" panose="02020603050405020304" pitchFamily="18" charset="0"/>
              </a:rPr>
              <a:t>-Seniors en vacances</a:t>
            </a:r>
          </a:p>
          <a:p>
            <a:pPr>
              <a:spcAft>
                <a:spcPts val="0"/>
              </a:spcAft>
            </a:pPr>
            <a:r>
              <a:rPr lang="fr-FR" sz="1100" dirty="0">
                <a:latin typeface="Calibri" panose="020F0502020204030204" pitchFamily="34" charset="0"/>
                <a:ea typeface="Calibri" panose="020F0502020204030204" pitchFamily="34" charset="0"/>
                <a:cs typeface="Times New Roman" panose="02020603050405020304" pitchFamily="18" charset="0"/>
              </a:rPr>
              <a:t>-Les simulations d’entretien d’embauche</a:t>
            </a:r>
          </a:p>
          <a:p>
            <a:pPr>
              <a:spcAft>
                <a:spcPts val="0"/>
              </a:spcAft>
            </a:pPr>
            <a:r>
              <a:rPr lang="fr-FR" sz="1100" dirty="0">
                <a:latin typeface="Calibri" panose="020F0502020204030204" pitchFamily="34" charset="0"/>
                <a:ea typeface="Calibri" panose="020F0502020204030204" pitchFamily="34" charset="0"/>
                <a:cs typeface="Times New Roman" panose="02020603050405020304" pitchFamily="18" charset="0"/>
              </a:rPr>
              <a:t>-Réunion d’information d’accès aux droits santé</a:t>
            </a:r>
          </a:p>
          <a:p>
            <a:pPr>
              <a:spcAft>
                <a:spcPts val="0"/>
              </a:spcAft>
            </a:pPr>
            <a:r>
              <a:rPr lang="fr-FR" sz="1100" dirty="0">
                <a:latin typeface="Calibri" panose="020F0502020204030204" pitchFamily="34" charset="0"/>
                <a:ea typeface="Calibri" panose="020F0502020204030204" pitchFamily="34" charset="0"/>
                <a:cs typeface="Times New Roman" panose="02020603050405020304" pitchFamily="18" charset="0"/>
              </a:rPr>
              <a:t>-</a:t>
            </a:r>
            <a:r>
              <a:rPr lang="fr-FR" sz="1100" dirty="0" err="1">
                <a:latin typeface="Calibri" panose="020F0502020204030204" pitchFamily="34" charset="0"/>
                <a:ea typeface="Calibri" panose="020F0502020204030204" pitchFamily="34" charset="0"/>
                <a:cs typeface="Times New Roman" panose="02020603050405020304" pitchFamily="18" charset="0"/>
              </a:rPr>
              <a:t>Troc’livres</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sz="1100" dirty="0">
                <a:latin typeface="Calibri" panose="020F0502020204030204" pitchFamily="34" charset="0"/>
                <a:ea typeface="Calibri" panose="020F0502020204030204" pitchFamily="34" charset="0"/>
                <a:cs typeface="Times New Roman" panose="02020603050405020304" pitchFamily="18" charset="0"/>
              </a:rPr>
              <a:t>-Réunion d’information du relais d’assistant de vie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6415159" y="1664673"/>
            <a:ext cx="2720590" cy="5170646"/>
          </a:xfrm>
          <a:prstGeom prst="rect">
            <a:avLst/>
          </a:prstGeom>
          <a:ln w="28575">
            <a:solidFill>
              <a:srgbClr val="0070C0"/>
            </a:solidFill>
          </a:ln>
        </p:spPr>
        <p:txBody>
          <a:bodyPr wrap="square">
            <a:spAutoFit/>
          </a:bodyPr>
          <a:lstStyle/>
          <a:p>
            <a:pPr>
              <a:spcAft>
                <a:spcPts val="0"/>
              </a:spcAft>
            </a:pPr>
            <a:r>
              <a:rPr lang="fr-FR" sz="1100" dirty="0">
                <a:latin typeface="Tahoma" panose="020B0604030504040204" pitchFamily="34" charset="0"/>
                <a:ea typeface="Times New Roman" panose="02020603050405020304" pitchFamily="18" charset="0"/>
                <a:cs typeface="Times New Roman" panose="02020603050405020304" pitchFamily="18" charset="0"/>
              </a:rPr>
              <a:t> </a:t>
            </a:r>
            <a:r>
              <a:rPr lang="fr-FR" sz="1100" dirty="0" smtClean="0">
                <a:latin typeface="Tahoma" panose="020B0604030504040204" pitchFamily="34" charset="0"/>
                <a:ea typeface="Times New Roman" panose="02020603050405020304" pitchFamily="18" charset="0"/>
                <a:cs typeface="Times New Roman" panose="02020603050405020304" pitchFamily="18" charset="0"/>
              </a:rPr>
              <a:t>- Les </a:t>
            </a:r>
            <a:r>
              <a:rPr lang="fr-FR" sz="1100" dirty="0">
                <a:latin typeface="Tahoma" panose="020B0604030504040204" pitchFamily="34" charset="0"/>
                <a:ea typeface="Times New Roman" panose="02020603050405020304" pitchFamily="18" charset="0"/>
                <a:cs typeface="Times New Roman" panose="02020603050405020304" pitchFamily="18" charset="0"/>
              </a:rPr>
              <a:t>ateliers d’échanges réciproques de savoirs (Création de cartes d’évènements, Origami, Dessin, De fil en aiguilles, etc.)</a:t>
            </a:r>
          </a:p>
          <a:p>
            <a:pPr lvl="0">
              <a:spcAft>
                <a:spcPts val="0"/>
              </a:spcAft>
            </a:pPr>
            <a:r>
              <a:rPr lang="fr-FR" sz="1100" dirty="0" smtClean="0">
                <a:latin typeface="Tahoma" panose="020B0604030504040204" pitchFamily="34" charset="0"/>
                <a:ea typeface="Times New Roman" panose="02020603050405020304" pitchFamily="18" charset="0"/>
                <a:cs typeface="Times New Roman" panose="02020603050405020304" pitchFamily="18" charset="0"/>
              </a:rPr>
              <a:t>- Accompagnement </a:t>
            </a:r>
            <a:r>
              <a:rPr lang="fr-FR" sz="1100" dirty="0">
                <a:latin typeface="Tahoma" panose="020B0604030504040204" pitchFamily="34" charset="0"/>
                <a:ea typeface="Times New Roman" panose="02020603050405020304" pitchFamily="18" charset="0"/>
                <a:cs typeface="Times New Roman" panose="02020603050405020304" pitchFamily="18" charset="0"/>
              </a:rPr>
              <a:t>à l’apprentissage du français </a:t>
            </a:r>
          </a:p>
          <a:p>
            <a:pPr lvl="0">
              <a:spcAft>
                <a:spcPts val="0"/>
              </a:spcAft>
            </a:pPr>
            <a:r>
              <a:rPr lang="fr-FR" sz="1100" dirty="0" smtClean="0">
                <a:latin typeface="Tahoma" panose="020B0604030504040204" pitchFamily="34" charset="0"/>
                <a:ea typeface="Times New Roman" panose="02020603050405020304" pitchFamily="18" charset="0"/>
                <a:cs typeface="Times New Roman" panose="02020603050405020304" pitchFamily="18" charset="0"/>
              </a:rPr>
              <a:t>- Séniors </a:t>
            </a:r>
            <a:r>
              <a:rPr lang="fr-FR" sz="1100" dirty="0">
                <a:latin typeface="Tahoma" panose="020B0604030504040204" pitchFamily="34" charset="0"/>
                <a:ea typeface="Times New Roman" panose="02020603050405020304" pitchFamily="18" charset="0"/>
                <a:cs typeface="Times New Roman" panose="02020603050405020304" pitchFamily="18" charset="0"/>
              </a:rPr>
              <a:t>en vacances : Action développée en partenariat avec l’ANCV.</a:t>
            </a:r>
          </a:p>
          <a:p>
            <a:pPr lvl="0">
              <a:spcAft>
                <a:spcPts val="0"/>
              </a:spcAft>
            </a:pPr>
            <a:r>
              <a:rPr lang="fr-FR" sz="1100" dirty="0" smtClean="0">
                <a:latin typeface="Tahoma" panose="020B0604030504040204" pitchFamily="34" charset="0"/>
                <a:ea typeface="Times New Roman" panose="02020603050405020304" pitchFamily="18" charset="0"/>
                <a:cs typeface="Times New Roman" panose="02020603050405020304" pitchFamily="18" charset="0"/>
              </a:rPr>
              <a:t>- 2 </a:t>
            </a:r>
            <a:r>
              <a:rPr lang="fr-FR" sz="1100" dirty="0">
                <a:latin typeface="Tahoma" panose="020B0604030504040204" pitchFamily="34" charset="0"/>
                <a:ea typeface="Times New Roman" panose="02020603050405020304" pitchFamily="18" charset="0"/>
                <a:cs typeface="Times New Roman" panose="02020603050405020304" pitchFamily="18" charset="0"/>
              </a:rPr>
              <a:t>sessions de simulations d’entretien d’embauche et matinée p’tit déjeuner emploi</a:t>
            </a:r>
          </a:p>
          <a:p>
            <a:pPr lvl="0">
              <a:spcAft>
                <a:spcPts val="0"/>
              </a:spcAft>
            </a:pPr>
            <a:r>
              <a:rPr lang="fr-FR" sz="1100" dirty="0" smtClean="0">
                <a:latin typeface="Tahoma" panose="020B0604030504040204" pitchFamily="34" charset="0"/>
                <a:ea typeface="Times New Roman" panose="02020603050405020304" pitchFamily="18" charset="0"/>
                <a:cs typeface="Times New Roman" panose="02020603050405020304" pitchFamily="18" charset="0"/>
              </a:rPr>
              <a:t>- Atelier </a:t>
            </a:r>
            <a:r>
              <a:rPr lang="fr-FR" sz="1100" dirty="0">
                <a:latin typeface="Tahoma" panose="020B0604030504040204" pitchFamily="34" charset="0"/>
                <a:ea typeface="Times New Roman" panose="02020603050405020304" pitchFamily="18" charset="0"/>
                <a:cs typeface="Times New Roman" panose="02020603050405020304" pitchFamily="18" charset="0"/>
              </a:rPr>
              <a:t>d’écriture : </a:t>
            </a:r>
            <a:r>
              <a:rPr lang="fr-FR" sz="1100" dirty="0" err="1">
                <a:latin typeface="Tahoma" panose="020B0604030504040204" pitchFamily="34" charset="0"/>
                <a:ea typeface="Times New Roman" panose="02020603050405020304" pitchFamily="18" charset="0"/>
                <a:cs typeface="Times New Roman" panose="02020603050405020304" pitchFamily="18" charset="0"/>
              </a:rPr>
              <a:t>Amuz’mots</a:t>
            </a:r>
            <a:endParaRPr lang="fr-FR" sz="1100" dirty="0">
              <a:latin typeface="Tahoma" panose="020B0604030504040204" pitchFamily="34" charset="0"/>
              <a:ea typeface="Times New Roman" panose="02020603050405020304" pitchFamily="18" charset="0"/>
              <a:cs typeface="Times New Roman" panose="02020603050405020304" pitchFamily="18" charset="0"/>
            </a:endParaRPr>
          </a:p>
          <a:p>
            <a:pPr lvl="0">
              <a:spcAft>
                <a:spcPts val="0"/>
              </a:spcAft>
            </a:pPr>
            <a:r>
              <a:rPr lang="fr-FR" sz="1100" dirty="0" smtClean="0">
                <a:latin typeface="Tahoma" panose="020B0604030504040204" pitchFamily="34" charset="0"/>
                <a:ea typeface="Times New Roman" panose="02020603050405020304" pitchFamily="18" charset="0"/>
                <a:cs typeface="Times New Roman" panose="02020603050405020304" pitchFamily="18" charset="0"/>
              </a:rPr>
              <a:t>- L’art </a:t>
            </a:r>
            <a:r>
              <a:rPr lang="fr-FR" sz="1100" dirty="0">
                <a:latin typeface="Tahoma" panose="020B0604030504040204" pitchFamily="34" charset="0"/>
                <a:ea typeface="Times New Roman" panose="02020603050405020304" pitchFamily="18" charset="0"/>
                <a:cs typeface="Times New Roman" panose="02020603050405020304" pitchFamily="18" charset="0"/>
              </a:rPr>
              <a:t>dans la nature ou Land Art</a:t>
            </a:r>
          </a:p>
          <a:p>
            <a:pPr lvl="0">
              <a:spcAft>
                <a:spcPts val="0"/>
              </a:spcAft>
            </a:pPr>
            <a:r>
              <a:rPr lang="fr-FR" sz="1100" dirty="0" smtClean="0">
                <a:latin typeface="Tahoma" panose="020B0604030504040204" pitchFamily="34" charset="0"/>
                <a:ea typeface="Times New Roman" panose="02020603050405020304" pitchFamily="18" charset="0"/>
                <a:cs typeface="Times New Roman" panose="02020603050405020304" pitchFamily="18" charset="0"/>
              </a:rPr>
              <a:t>- Une </a:t>
            </a:r>
            <a:r>
              <a:rPr lang="fr-FR" sz="1100" dirty="0">
                <a:latin typeface="Tahoma" panose="020B0604030504040204" pitchFamily="34" charset="0"/>
                <a:ea typeface="Times New Roman" panose="02020603050405020304" pitchFamily="18" charset="0"/>
                <a:cs typeface="Times New Roman" panose="02020603050405020304" pitchFamily="18" charset="0"/>
              </a:rPr>
              <a:t>pause au féminin … à Londres : le séjour prévu depuis déjà deux ans a enfin eu lieu.</a:t>
            </a:r>
          </a:p>
          <a:p>
            <a:pPr lvl="0">
              <a:spcAft>
                <a:spcPts val="0"/>
              </a:spcAft>
            </a:pPr>
            <a:r>
              <a:rPr lang="fr-FR" sz="1100" dirty="0" smtClean="0">
                <a:latin typeface="Tahoma" panose="020B0604030504040204" pitchFamily="34" charset="0"/>
                <a:ea typeface="Times New Roman" panose="02020603050405020304" pitchFamily="18" charset="0"/>
                <a:cs typeface="Times New Roman" panose="02020603050405020304" pitchFamily="18" charset="0"/>
              </a:rPr>
              <a:t>- Des </a:t>
            </a:r>
            <a:r>
              <a:rPr lang="fr-FR" sz="1100" dirty="0">
                <a:latin typeface="Tahoma" panose="020B0604030504040204" pitchFamily="34" charset="0"/>
                <a:ea typeface="Times New Roman" panose="02020603050405020304" pitchFamily="18" charset="0"/>
                <a:cs typeface="Times New Roman" panose="02020603050405020304" pitchFamily="18" charset="0"/>
              </a:rPr>
              <a:t>moments partagés</a:t>
            </a:r>
          </a:p>
          <a:p>
            <a:pPr lvl="0">
              <a:spcAft>
                <a:spcPts val="0"/>
              </a:spcAft>
            </a:pPr>
            <a:r>
              <a:rPr lang="fr-FR" sz="1100" dirty="0" smtClean="0">
                <a:latin typeface="Tahoma" panose="020B0604030504040204" pitchFamily="34" charset="0"/>
                <a:ea typeface="Times New Roman" panose="02020603050405020304" pitchFamily="18" charset="0"/>
                <a:cs typeface="Times New Roman" panose="02020603050405020304" pitchFamily="18" charset="0"/>
              </a:rPr>
              <a:t>- Escapades </a:t>
            </a:r>
            <a:r>
              <a:rPr lang="fr-FR" sz="1100" dirty="0">
                <a:latin typeface="Tahoma" panose="020B0604030504040204" pitchFamily="34" charset="0"/>
                <a:ea typeface="Times New Roman" panose="02020603050405020304" pitchFamily="18" charset="0"/>
                <a:cs typeface="Times New Roman" panose="02020603050405020304" pitchFamily="18" charset="0"/>
              </a:rPr>
              <a:t>culturelles</a:t>
            </a:r>
          </a:p>
          <a:p>
            <a:pPr lvl="0">
              <a:spcAft>
                <a:spcPts val="0"/>
              </a:spcAft>
            </a:pPr>
            <a:r>
              <a:rPr lang="fr-FR" sz="1100" dirty="0" smtClean="0">
                <a:latin typeface="Tahoma" panose="020B0604030504040204" pitchFamily="34" charset="0"/>
                <a:ea typeface="Times New Roman" panose="02020603050405020304" pitchFamily="18" charset="0"/>
                <a:cs typeface="Times New Roman" panose="02020603050405020304" pitchFamily="18" charset="0"/>
              </a:rPr>
              <a:t>- Des </a:t>
            </a:r>
            <a:r>
              <a:rPr lang="fr-FR" sz="1100" dirty="0">
                <a:latin typeface="Tahoma" panose="020B0604030504040204" pitchFamily="34" charset="0"/>
                <a:ea typeface="Times New Roman" panose="02020603050405020304" pitchFamily="18" charset="0"/>
                <a:cs typeface="Times New Roman" panose="02020603050405020304" pitchFamily="18" charset="0"/>
              </a:rPr>
              <a:t>revues pour être lues</a:t>
            </a:r>
          </a:p>
          <a:p>
            <a:pPr lvl="0">
              <a:spcAft>
                <a:spcPts val="0"/>
              </a:spcAft>
            </a:pPr>
            <a:r>
              <a:rPr lang="fr-FR" sz="1100" dirty="0" smtClean="0">
                <a:latin typeface="Tahoma" panose="020B0604030504040204" pitchFamily="34" charset="0"/>
                <a:ea typeface="Times New Roman" panose="02020603050405020304" pitchFamily="18" charset="0"/>
                <a:cs typeface="Times New Roman" panose="02020603050405020304" pitchFamily="18" charset="0"/>
              </a:rPr>
              <a:t>- Energie </a:t>
            </a:r>
            <a:r>
              <a:rPr lang="fr-FR" sz="1100" dirty="0">
                <a:latin typeface="Tahoma" panose="020B0604030504040204" pitchFamily="34" charset="0"/>
                <a:ea typeface="Times New Roman" panose="02020603050405020304" pitchFamily="18" charset="0"/>
                <a:cs typeface="Times New Roman" panose="02020603050405020304" pitchFamily="18" charset="0"/>
              </a:rPr>
              <a:t>logis : action initiée par le Conseil Départemental du Jura</a:t>
            </a:r>
          </a:p>
          <a:p>
            <a:pPr lvl="0">
              <a:spcAft>
                <a:spcPts val="0"/>
              </a:spcAft>
            </a:pPr>
            <a:r>
              <a:rPr lang="fr-FR" sz="1100" dirty="0" smtClean="0">
                <a:latin typeface="Tahoma" panose="020B0604030504040204" pitchFamily="34" charset="0"/>
                <a:ea typeface="Times New Roman" panose="02020603050405020304" pitchFamily="18" charset="0"/>
                <a:cs typeface="Times New Roman" panose="02020603050405020304" pitchFamily="18" charset="0"/>
              </a:rPr>
              <a:t>- Rendez-vous </a:t>
            </a:r>
            <a:r>
              <a:rPr lang="fr-FR" sz="1100" dirty="0">
                <a:latin typeface="Tahoma" panose="020B0604030504040204" pitchFamily="34" charset="0"/>
                <a:ea typeface="Times New Roman" panose="02020603050405020304" pitchFamily="18" charset="0"/>
                <a:cs typeface="Times New Roman" panose="02020603050405020304" pitchFamily="18" charset="0"/>
              </a:rPr>
              <a:t>avec l’histoire</a:t>
            </a:r>
          </a:p>
          <a:p>
            <a:pPr lvl="0">
              <a:spcAft>
                <a:spcPts val="0"/>
              </a:spcAft>
            </a:pPr>
            <a:r>
              <a:rPr lang="fr-FR" sz="1100" dirty="0" smtClean="0">
                <a:latin typeface="Tahoma" panose="020B0604030504040204" pitchFamily="34" charset="0"/>
                <a:ea typeface="Times New Roman" panose="02020603050405020304" pitchFamily="18" charset="0"/>
                <a:cs typeface="Times New Roman" panose="02020603050405020304" pitchFamily="18" charset="0"/>
              </a:rPr>
              <a:t>- Les </a:t>
            </a:r>
            <a:r>
              <a:rPr lang="fr-FR" sz="1100" dirty="0">
                <a:latin typeface="Tahoma" panose="020B0604030504040204" pitchFamily="34" charset="0"/>
                <a:ea typeface="Times New Roman" panose="02020603050405020304" pitchFamily="18" charset="0"/>
                <a:cs typeface="Times New Roman" panose="02020603050405020304" pitchFamily="18" charset="0"/>
              </a:rPr>
              <a:t>ateliers d’échanges réciproques de savoirs :</a:t>
            </a:r>
          </a:p>
          <a:p>
            <a:pPr lvl="0">
              <a:spcAft>
                <a:spcPts val="0"/>
              </a:spcAft>
            </a:pPr>
            <a:r>
              <a:rPr lang="fr-FR" sz="1100" dirty="0" smtClean="0">
                <a:latin typeface="Tahoma" panose="020B0604030504040204" pitchFamily="34" charset="0"/>
                <a:ea typeface="Times New Roman" panose="02020603050405020304" pitchFamily="18" charset="0"/>
                <a:cs typeface="Times New Roman" panose="02020603050405020304" pitchFamily="18" charset="0"/>
              </a:rPr>
              <a:t>- De </a:t>
            </a:r>
            <a:r>
              <a:rPr lang="fr-FR" sz="1100" dirty="0">
                <a:latin typeface="Tahoma" panose="020B0604030504040204" pitchFamily="34" charset="0"/>
                <a:ea typeface="Times New Roman" panose="02020603050405020304" pitchFamily="18" charset="0"/>
                <a:cs typeface="Times New Roman" panose="02020603050405020304" pitchFamily="18" charset="0"/>
              </a:rPr>
              <a:t>nouveaux thèmes comme l’informatique, bien-être, </a:t>
            </a:r>
            <a:r>
              <a:rPr lang="fr-FR" sz="1100" dirty="0" err="1">
                <a:latin typeface="Tahoma" panose="020B0604030504040204" pitchFamily="34" charset="0"/>
                <a:ea typeface="Times New Roman" panose="02020603050405020304" pitchFamily="18" charset="0"/>
                <a:cs typeface="Times New Roman" panose="02020603050405020304" pitchFamily="18" charset="0"/>
              </a:rPr>
              <a:t>rainbow</a:t>
            </a:r>
            <a:r>
              <a:rPr lang="fr-FR" sz="1100" dirty="0">
                <a:latin typeface="Tahoma" panose="020B0604030504040204" pitchFamily="34" charset="0"/>
                <a:ea typeface="Times New Roman" panose="02020603050405020304" pitchFamily="18" charset="0"/>
                <a:cs typeface="Times New Roman" panose="02020603050405020304" pitchFamily="18" charset="0"/>
              </a:rPr>
              <a:t> </a:t>
            </a:r>
            <a:r>
              <a:rPr lang="fr-FR" sz="1100" dirty="0" err="1">
                <a:latin typeface="Tahoma" panose="020B0604030504040204" pitchFamily="34" charset="0"/>
                <a:ea typeface="Times New Roman" panose="02020603050405020304" pitchFamily="18" charset="0"/>
                <a:cs typeface="Times New Roman" panose="02020603050405020304" pitchFamily="18" charset="0"/>
              </a:rPr>
              <a:t>loom</a:t>
            </a:r>
            <a:endParaRPr lang="fr-FR" sz="1100" dirty="0">
              <a:latin typeface="Tahoma" panose="020B0604030504040204" pitchFamily="34" charset="0"/>
              <a:ea typeface="Times New Roman" panose="02020603050405020304" pitchFamily="18" charset="0"/>
              <a:cs typeface="Times New Roman" panose="02020603050405020304" pitchFamily="18" charset="0"/>
            </a:endParaRPr>
          </a:p>
          <a:p>
            <a:pPr lvl="0">
              <a:spcAft>
                <a:spcPts val="0"/>
              </a:spcAft>
            </a:pPr>
            <a:r>
              <a:rPr lang="fr-FR" sz="1100" dirty="0" smtClean="0">
                <a:latin typeface="Tahoma" panose="020B0604030504040204" pitchFamily="34" charset="0"/>
                <a:ea typeface="Times New Roman" panose="02020603050405020304" pitchFamily="18" charset="0"/>
                <a:cs typeface="Times New Roman" panose="02020603050405020304" pitchFamily="18" charset="0"/>
              </a:rPr>
              <a:t>- Information </a:t>
            </a:r>
            <a:r>
              <a:rPr lang="fr-FR" sz="1100" dirty="0">
                <a:latin typeface="Tahoma" panose="020B0604030504040204" pitchFamily="34" charset="0"/>
                <a:ea typeface="Times New Roman" panose="02020603050405020304" pitchFamily="18" charset="0"/>
                <a:cs typeface="Times New Roman" panose="02020603050405020304" pitchFamily="18" charset="0"/>
              </a:rPr>
              <a:t>sur les droits à la formation et le CPF</a:t>
            </a:r>
          </a:p>
          <a:p>
            <a:pPr lvl="0">
              <a:spcAft>
                <a:spcPts val="0"/>
              </a:spcAft>
            </a:pPr>
            <a:r>
              <a:rPr lang="fr-FR" sz="1100" dirty="0" smtClean="0">
                <a:latin typeface="Tahoma" panose="020B0604030504040204" pitchFamily="34" charset="0"/>
                <a:ea typeface="Times New Roman" panose="02020603050405020304" pitchFamily="18" charset="0"/>
                <a:cs typeface="Times New Roman" panose="02020603050405020304" pitchFamily="18" charset="0"/>
              </a:rPr>
              <a:t>- Pique-nique </a:t>
            </a:r>
            <a:r>
              <a:rPr lang="fr-FR" sz="1100" dirty="0">
                <a:latin typeface="Tahoma" panose="020B0604030504040204" pitchFamily="34" charset="0"/>
                <a:ea typeface="Times New Roman" panose="02020603050405020304" pitchFamily="18" charset="0"/>
                <a:cs typeface="Times New Roman" panose="02020603050405020304" pitchFamily="18" charset="0"/>
              </a:rPr>
              <a:t>collectif</a:t>
            </a:r>
            <a:endParaRPr lang="fr-FR" sz="1100" dirty="0">
              <a:effectLst/>
              <a:latin typeface="Tahoma" panose="020B0604030504040204" pitchFamily="34" charset="0"/>
              <a:ea typeface="Times New Roman" panose="02020603050405020304" pitchFamily="18" charset="0"/>
              <a:cs typeface="Times New Roman" panose="02020603050405020304" pitchFamily="18" charset="0"/>
            </a:endParaRPr>
          </a:p>
        </p:txBody>
      </p:sp>
      <p:sp>
        <p:nvSpPr>
          <p:cNvPr id="16" name="ZoneTexte 15"/>
          <p:cNvSpPr txBox="1"/>
          <p:nvPr/>
        </p:nvSpPr>
        <p:spPr>
          <a:xfrm>
            <a:off x="4269323" y="1311845"/>
            <a:ext cx="2279561" cy="523220"/>
          </a:xfrm>
          <a:prstGeom prst="rect">
            <a:avLst/>
          </a:prstGeom>
          <a:noFill/>
        </p:spPr>
        <p:txBody>
          <a:bodyPr wrap="square" rtlCol="0">
            <a:spAutoFit/>
          </a:bodyPr>
          <a:lstStyle/>
          <a:p>
            <a:r>
              <a:rPr lang="fr-FR" sz="2800" b="1" dirty="0" smtClean="0">
                <a:latin typeface="Calibri" panose="020F0502020204030204" pitchFamily="34" charset="0"/>
              </a:rPr>
              <a:t>Animations</a:t>
            </a:r>
            <a:endParaRPr lang="fr-FR" sz="2800" b="1" dirty="0">
              <a:latin typeface="Calibri" panose="020F0502020204030204" pitchFamily="34" charset="0"/>
            </a:endParaRPr>
          </a:p>
        </p:txBody>
      </p:sp>
      <p:sp>
        <p:nvSpPr>
          <p:cNvPr id="17" name="ZoneTexte 16"/>
          <p:cNvSpPr txBox="1"/>
          <p:nvPr/>
        </p:nvSpPr>
        <p:spPr>
          <a:xfrm>
            <a:off x="299495" y="1341880"/>
            <a:ext cx="1878805" cy="369332"/>
          </a:xfrm>
          <a:prstGeom prst="rect">
            <a:avLst/>
          </a:prstGeom>
          <a:noFill/>
        </p:spPr>
        <p:txBody>
          <a:bodyPr wrap="square" rtlCol="0">
            <a:spAutoFit/>
          </a:bodyPr>
          <a:lstStyle/>
          <a:p>
            <a:r>
              <a:rPr lang="fr-FR" b="1" dirty="0" smtClean="0">
                <a:latin typeface="Calibri" panose="020F0502020204030204" pitchFamily="34" charset="0"/>
              </a:rPr>
              <a:t>Relais CCPJ</a:t>
            </a:r>
            <a:endParaRPr lang="fr-FR" b="1" dirty="0">
              <a:latin typeface="Calibri" panose="020F0502020204030204" pitchFamily="34" charset="0"/>
            </a:endParaRPr>
          </a:p>
        </p:txBody>
      </p:sp>
      <p:sp>
        <p:nvSpPr>
          <p:cNvPr id="18" name="ZoneTexte 17"/>
          <p:cNvSpPr txBox="1"/>
          <p:nvPr/>
        </p:nvSpPr>
        <p:spPr>
          <a:xfrm>
            <a:off x="4602915" y="3606855"/>
            <a:ext cx="1701800" cy="369332"/>
          </a:xfrm>
          <a:prstGeom prst="rect">
            <a:avLst/>
          </a:prstGeom>
          <a:noFill/>
        </p:spPr>
        <p:txBody>
          <a:bodyPr wrap="square" rtlCol="0">
            <a:spAutoFit/>
          </a:bodyPr>
          <a:lstStyle/>
          <a:p>
            <a:r>
              <a:rPr lang="fr-FR" b="1" dirty="0" smtClean="0">
                <a:latin typeface="Calibri" panose="020F0502020204030204" pitchFamily="34" charset="0"/>
              </a:rPr>
              <a:t>Relais CCVA</a:t>
            </a:r>
            <a:endParaRPr lang="fr-FR" b="1" dirty="0">
              <a:latin typeface="Calibri" panose="020F0502020204030204" pitchFamily="34" charset="0"/>
            </a:endParaRPr>
          </a:p>
        </p:txBody>
      </p:sp>
      <p:sp>
        <p:nvSpPr>
          <p:cNvPr id="19" name="ZoneTexte 18"/>
          <p:cNvSpPr txBox="1"/>
          <p:nvPr/>
        </p:nvSpPr>
        <p:spPr>
          <a:xfrm>
            <a:off x="7566960" y="1311845"/>
            <a:ext cx="1608940" cy="369332"/>
          </a:xfrm>
          <a:prstGeom prst="rect">
            <a:avLst/>
          </a:prstGeom>
          <a:noFill/>
        </p:spPr>
        <p:txBody>
          <a:bodyPr wrap="square" rtlCol="0">
            <a:spAutoFit/>
          </a:bodyPr>
          <a:lstStyle/>
          <a:p>
            <a:r>
              <a:rPr lang="fr-FR" b="1" dirty="0" smtClean="0">
                <a:latin typeface="Calibri" panose="020F0502020204030204" pitchFamily="34" charset="0"/>
              </a:rPr>
              <a:t>Relais Arbois</a:t>
            </a:r>
            <a:endParaRPr lang="fr-FR" b="1" dirty="0">
              <a:latin typeface="Calibri" panose="020F0502020204030204" pitchFamily="34" charset="0"/>
            </a:endParaRPr>
          </a:p>
        </p:txBody>
      </p:sp>
      <p:pic>
        <p:nvPicPr>
          <p:cNvPr id="20" name="Image 19"/>
          <p:cNvPicPr>
            <a:picLocks noChangeAspect="1"/>
          </p:cNvPicPr>
          <p:nvPr/>
        </p:nvPicPr>
        <p:blipFill>
          <a:blip r:embed="rId4"/>
          <a:stretch>
            <a:fillRect/>
          </a:stretch>
        </p:blipFill>
        <p:spPr>
          <a:xfrm>
            <a:off x="498416" y="1691748"/>
            <a:ext cx="3464448" cy="2197604"/>
          </a:xfrm>
          <a:prstGeom prst="rect">
            <a:avLst/>
          </a:prstGeom>
          <a:ln w="28575">
            <a:solidFill>
              <a:srgbClr val="0070C0"/>
            </a:solidFill>
          </a:ln>
        </p:spPr>
      </p:pic>
      <p:sp>
        <p:nvSpPr>
          <p:cNvPr id="21" name="ZoneTexte 20"/>
          <p:cNvSpPr txBox="1"/>
          <p:nvPr/>
        </p:nvSpPr>
        <p:spPr>
          <a:xfrm>
            <a:off x="632520" y="4509120"/>
            <a:ext cx="2022821" cy="1200329"/>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wrap="square" rtlCol="0">
            <a:spAutoFit/>
          </a:bodyPr>
          <a:lstStyle/>
          <a:p>
            <a:pPr algn="ctr"/>
            <a:r>
              <a:rPr lang="fr-FR" b="1" dirty="0" smtClean="0">
                <a:solidFill>
                  <a:srgbClr val="0070C0"/>
                </a:solidFill>
              </a:rPr>
              <a:t>Dynamisation territoriale </a:t>
            </a:r>
          </a:p>
          <a:p>
            <a:pPr algn="ctr"/>
            <a:endParaRPr lang="fr-FR" b="1" dirty="0">
              <a:solidFill>
                <a:srgbClr val="0070C0"/>
              </a:solidFill>
            </a:endParaRPr>
          </a:p>
          <a:p>
            <a:pPr algn="ctr"/>
            <a:r>
              <a:rPr lang="fr-FR" b="1" dirty="0" smtClean="0">
                <a:solidFill>
                  <a:srgbClr val="0070C0"/>
                </a:solidFill>
              </a:rPr>
              <a:t> </a:t>
            </a:r>
            <a:endParaRPr lang="fr-FR" b="1" dirty="0">
              <a:solidFill>
                <a:srgbClr val="0070C0"/>
              </a:solidFill>
            </a:endParaRPr>
          </a:p>
        </p:txBody>
      </p:sp>
      <p:sp>
        <p:nvSpPr>
          <p:cNvPr id="22" name="Rectangle 21"/>
          <p:cNvSpPr/>
          <p:nvPr/>
        </p:nvSpPr>
        <p:spPr>
          <a:xfrm>
            <a:off x="4274764" y="2305943"/>
            <a:ext cx="1390124" cy="369332"/>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wrap="none">
            <a:spAutoFit/>
          </a:bodyPr>
          <a:lstStyle/>
          <a:p>
            <a:pPr lvl="0" algn="ctr"/>
            <a:r>
              <a:rPr lang="fr-FR" b="1" dirty="0" smtClean="0">
                <a:solidFill>
                  <a:srgbClr val="0070C0"/>
                </a:solidFill>
              </a:rPr>
              <a:t>Essaimage</a:t>
            </a:r>
            <a:endParaRPr lang="fr-FR" b="1" dirty="0">
              <a:solidFill>
                <a:srgbClr val="0070C0"/>
              </a:solidFill>
            </a:endParaRPr>
          </a:p>
        </p:txBody>
      </p:sp>
    </p:spTree>
    <p:extLst>
      <p:ext uri="{BB962C8B-B14F-4D97-AF65-F5344CB8AC3E}">
        <p14:creationId xmlns:p14="http://schemas.microsoft.com/office/powerpoint/2010/main" val="36817932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4F8C95-9CFF-4050-AA33-7AE01EB79DB7}" type="slidenum">
              <a:rPr lang="fr-FR" altLang="fr-FR" smtClean="0"/>
              <a:pPr/>
              <a:t>33</a:t>
            </a:fld>
            <a:endParaRPr lang="fr-FR" altLang="fr-FR"/>
          </a:p>
        </p:txBody>
      </p:sp>
      <p:grpSp>
        <p:nvGrpSpPr>
          <p:cNvPr id="5" name="Groupe 4"/>
          <p:cNvGrpSpPr/>
          <p:nvPr/>
        </p:nvGrpSpPr>
        <p:grpSpPr>
          <a:xfrm>
            <a:off x="-96778" y="0"/>
            <a:ext cx="10002778" cy="6858000"/>
            <a:chOff x="-96778" y="0"/>
            <a:chExt cx="10002778" cy="6858000"/>
          </a:xfrm>
        </p:grpSpPr>
        <p:sp>
          <p:nvSpPr>
            <p:cNvPr id="6" name="Rectangle 17"/>
            <p:cNvSpPr>
              <a:spLocks noChangeArrowheads="1"/>
            </p:cNvSpPr>
            <p:nvPr/>
          </p:nvSpPr>
          <p:spPr bwMode="auto">
            <a:xfrm>
              <a:off x="1" y="0"/>
              <a:ext cx="271727" cy="6858000"/>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sp>
          <p:nvSpPr>
            <p:cNvPr id="7" name="Text Box 19"/>
            <p:cNvSpPr txBox="1">
              <a:spLocks noChangeArrowheads="1"/>
            </p:cNvSpPr>
            <p:nvPr/>
          </p:nvSpPr>
          <p:spPr bwMode="auto">
            <a:xfrm rot="10800000">
              <a:off x="-96778" y="838200"/>
              <a:ext cx="4308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fr-FR" altLang="fr-FR" sz="1600" i="1" dirty="0">
                  <a:latin typeface="Tahoma" pitchFamily="34" charset="0"/>
                </a:rPr>
                <a:t>www.terre-emplois.org</a:t>
              </a:r>
            </a:p>
          </p:txBody>
        </p:sp>
        <p:sp>
          <p:nvSpPr>
            <p:cNvPr id="8" name="Rectangle 7"/>
            <p:cNvSpPr>
              <a:spLocks noChangeArrowheads="1"/>
            </p:cNvSpPr>
            <p:nvPr/>
          </p:nvSpPr>
          <p:spPr bwMode="auto">
            <a:xfrm>
              <a:off x="271728" y="1272337"/>
              <a:ext cx="9634272" cy="78355"/>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grpSp>
          <p:nvGrpSpPr>
            <p:cNvPr id="10" name="Groupe 9"/>
            <p:cNvGrpSpPr/>
            <p:nvPr/>
          </p:nvGrpSpPr>
          <p:grpSpPr>
            <a:xfrm>
              <a:off x="271728" y="0"/>
              <a:ext cx="9634272" cy="1270339"/>
              <a:chOff x="271728" y="0"/>
              <a:chExt cx="9634272" cy="1270339"/>
            </a:xfrm>
          </p:grpSpPr>
          <p:pic>
            <p:nvPicPr>
              <p:cNvPr id="12" name="Picture 21" descr="K:\RAPPORT D'ACTIVITE 2016\logo-agate-perspectiv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728" y="0"/>
                <a:ext cx="2270958" cy="127033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42686" y="0"/>
                <a:ext cx="7363314" cy="127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14" name="ZoneTexte 13"/>
          <p:cNvSpPr txBox="1"/>
          <p:nvPr/>
        </p:nvSpPr>
        <p:spPr>
          <a:xfrm>
            <a:off x="2655341" y="173504"/>
            <a:ext cx="6953348" cy="923330"/>
          </a:xfrm>
          <a:prstGeom prst="rect">
            <a:avLst/>
          </a:prstGeom>
          <a:noFill/>
        </p:spPr>
        <p:txBody>
          <a:bodyPr wrap="square" rtlCol="0">
            <a:spAutoFit/>
          </a:bodyPr>
          <a:lstStyle/>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AG 24 juin 2016 </a:t>
            </a:r>
            <a:r>
              <a:rPr lang="fr-FR" dirty="0" err="1" smtClean="0">
                <a:solidFill>
                  <a:schemeClr val="bg2">
                    <a:lumMod val="50000"/>
                  </a:schemeClr>
                </a:solidFill>
                <a:effectLst>
                  <a:reflection blurRad="6350" stA="55000" endA="300" endPos="45500" dir="5400000" sy="-100000" algn="bl" rotWithShape="0"/>
                </a:effectLst>
                <a:latin typeface="Calibri" panose="020F0502020204030204" pitchFamily="34" charset="0"/>
              </a:rPr>
              <a:t>Ounans</a:t>
            </a: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  </a:t>
            </a:r>
          </a:p>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Rapport d’activité</a:t>
            </a:r>
          </a:p>
          <a:p>
            <a:pPr algn="ctr"/>
            <a:r>
              <a:rPr lang="fr-FR" b="1" dirty="0" smtClean="0">
                <a:effectLst>
                  <a:reflection blurRad="6350" stA="55000" endA="300" endPos="45500" dir="5400000" sy="-100000" algn="bl" rotWithShape="0"/>
                </a:effectLst>
                <a:latin typeface="Calibri" panose="020F0502020204030204" pitchFamily="34" charset="0"/>
              </a:rPr>
              <a:t>IV – Les relais d’accueil et de services</a:t>
            </a:r>
            <a:endParaRPr lang="fr-FR" b="1" dirty="0">
              <a:effectLst>
                <a:reflection blurRad="6350" stA="55000" endA="300" endPos="45500" dir="5400000" sy="-100000" algn="bl" rotWithShape="0"/>
              </a:effectLst>
              <a:latin typeface="Calibri" panose="020F0502020204030204" pitchFamily="34"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2074994808"/>
              </p:ext>
            </p:extLst>
          </p:nvPr>
        </p:nvGraphicFramePr>
        <p:xfrm>
          <a:off x="534004" y="1537691"/>
          <a:ext cx="6785564" cy="3093720"/>
        </p:xfrm>
        <a:graphic>
          <a:graphicData uri="http://schemas.openxmlformats.org/drawingml/2006/table">
            <a:tbl>
              <a:tblPr firstRow="1" firstCol="1" bandRow="1"/>
              <a:tblGrid>
                <a:gridCol w="4290898">
                  <a:extLst>
                    <a:ext uri="{9D8B030D-6E8A-4147-A177-3AD203B41FA5}">
                      <a16:colId xmlns:a16="http://schemas.microsoft.com/office/drawing/2014/main" val="1180704796"/>
                    </a:ext>
                  </a:extLst>
                </a:gridCol>
                <a:gridCol w="1294855">
                  <a:extLst>
                    <a:ext uri="{9D8B030D-6E8A-4147-A177-3AD203B41FA5}">
                      <a16:colId xmlns:a16="http://schemas.microsoft.com/office/drawing/2014/main" val="1749081697"/>
                    </a:ext>
                  </a:extLst>
                </a:gridCol>
                <a:gridCol w="1199811">
                  <a:extLst>
                    <a:ext uri="{9D8B030D-6E8A-4147-A177-3AD203B41FA5}">
                      <a16:colId xmlns:a16="http://schemas.microsoft.com/office/drawing/2014/main" val="3076790024"/>
                    </a:ext>
                  </a:extLst>
                </a:gridCol>
              </a:tblGrid>
              <a:tr h="258814">
                <a:tc>
                  <a:txBody>
                    <a:bodyPr/>
                    <a:lstStyle/>
                    <a:p>
                      <a:pPr algn="ctr">
                        <a:spcAft>
                          <a:spcPts val="0"/>
                        </a:spcAft>
                      </a:pPr>
                      <a:r>
                        <a:rPr lang="fr-FR" sz="1000" b="1" dirty="0">
                          <a:solidFill>
                            <a:srgbClr val="17365D"/>
                          </a:solidFill>
                          <a:effectLst/>
                          <a:latin typeface="Tahoma" panose="020B0604030504040204" pitchFamily="34" charset="0"/>
                          <a:ea typeface="Times New Roman" panose="02020603050405020304" pitchFamily="18" charset="0"/>
                          <a:cs typeface="Tahoma" panose="020B0604030504040204" pitchFamily="34" charset="0"/>
                        </a:rPr>
                        <a:t> </a:t>
                      </a:r>
                      <a:endParaRPr lang="fr-FR" sz="900" dirty="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p>
                      <a:pPr algn="ctr">
                        <a:spcAft>
                          <a:spcPts val="0"/>
                        </a:spcAft>
                      </a:pPr>
                      <a:r>
                        <a:rPr lang="fr-FR" sz="1400" b="1" dirty="0" smtClean="0">
                          <a:solidFill>
                            <a:srgbClr val="17365D"/>
                          </a:solidFill>
                          <a:effectLst/>
                          <a:latin typeface="Tahoma" panose="020B0604030504040204" pitchFamily="34" charset="0"/>
                          <a:ea typeface="Times New Roman" panose="02020603050405020304" pitchFamily="18" charset="0"/>
                          <a:cs typeface="Tahoma" panose="020B0604030504040204" pitchFamily="34" charset="0"/>
                        </a:rPr>
                        <a:t>Permanences partenaires</a:t>
                      </a:r>
                      <a:r>
                        <a:rPr lang="fr-FR" sz="1400" b="1" baseline="0" dirty="0" smtClean="0">
                          <a:solidFill>
                            <a:srgbClr val="17365D"/>
                          </a:solidFill>
                          <a:effectLst/>
                          <a:latin typeface="Tahoma" panose="020B0604030504040204" pitchFamily="34" charset="0"/>
                          <a:ea typeface="Times New Roman" panose="02020603050405020304" pitchFamily="18" charset="0"/>
                          <a:cs typeface="Tahoma" panose="020B0604030504040204" pitchFamily="34" charset="0"/>
                        </a:rPr>
                        <a:t> Relais CCPJ</a:t>
                      </a:r>
                      <a:endParaRPr lang="fr-FR" sz="1400" dirty="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5716" marR="55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00" b="1">
                          <a:solidFill>
                            <a:srgbClr val="17365D"/>
                          </a:solidFill>
                          <a:effectLst/>
                          <a:latin typeface="Tahoma" panose="020B0604030504040204" pitchFamily="34" charset="0"/>
                          <a:ea typeface="Times New Roman" panose="02020603050405020304" pitchFamily="18" charset="0"/>
                          <a:cs typeface="Tahoma" panose="020B0604030504040204" pitchFamily="34" charset="0"/>
                        </a:rPr>
                        <a:t>NB RDV</a:t>
                      </a:r>
                      <a:endParaRPr lang="fr-FR" sz="90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5716" marR="55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00" b="1" dirty="0">
                          <a:solidFill>
                            <a:srgbClr val="17365D"/>
                          </a:solidFill>
                          <a:effectLst/>
                          <a:latin typeface="Tahoma" panose="020B0604030504040204" pitchFamily="34" charset="0"/>
                          <a:ea typeface="Times New Roman" panose="02020603050405020304" pitchFamily="18" charset="0"/>
                          <a:cs typeface="Tahoma" panose="020B0604030504040204" pitchFamily="34" charset="0"/>
                        </a:rPr>
                        <a:t>%</a:t>
                      </a:r>
                      <a:endParaRPr lang="fr-FR" sz="900" dirty="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5716" marR="55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2479965"/>
                  </a:ext>
                </a:extLst>
              </a:tr>
              <a:tr h="168229">
                <a:tc>
                  <a:txBody>
                    <a:bodyPr/>
                    <a:lstStyle/>
                    <a:p>
                      <a:pPr algn="l">
                        <a:spcAft>
                          <a:spcPts val="0"/>
                        </a:spcAft>
                      </a:pPr>
                      <a:r>
                        <a:rPr lang="fr-FR" sz="400" b="1" i="1">
                          <a:solidFill>
                            <a:srgbClr val="002060"/>
                          </a:solidFill>
                          <a:effectLst/>
                          <a:latin typeface="Tahoma" panose="020B0604030504040204" pitchFamily="34" charset="0"/>
                          <a:ea typeface="Times New Roman" panose="02020603050405020304" pitchFamily="18" charset="0"/>
                          <a:cs typeface="Tahoma" panose="020B0604030504040204" pitchFamily="34" charset="0"/>
                        </a:rPr>
                        <a:t> </a:t>
                      </a:r>
                      <a:endParaRPr lang="fr-FR" sz="90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p>
                      <a:pPr algn="l">
                        <a:spcAft>
                          <a:spcPts val="0"/>
                        </a:spcAft>
                      </a:pPr>
                      <a:r>
                        <a:rPr lang="fr-FR" sz="900" b="1" i="1">
                          <a:solidFill>
                            <a:srgbClr val="002060"/>
                          </a:solidFill>
                          <a:effectLst/>
                          <a:latin typeface="Tahoma" panose="020B0604030504040204" pitchFamily="34" charset="0"/>
                          <a:ea typeface="Times New Roman" panose="02020603050405020304" pitchFamily="18" charset="0"/>
                          <a:cs typeface="Tahoma" panose="020B0604030504040204" pitchFamily="34" charset="0"/>
                        </a:rPr>
                        <a:t>RELAIS ACCUEIL</a:t>
                      </a:r>
                      <a:endParaRPr lang="fr-FR" sz="90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5716" marR="55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ctr">
                        <a:spcAft>
                          <a:spcPts val="0"/>
                        </a:spcAft>
                      </a:pPr>
                      <a:r>
                        <a:rPr lang="fr-FR" sz="900" b="1">
                          <a:solidFill>
                            <a:srgbClr val="17365D"/>
                          </a:solidFill>
                          <a:effectLst/>
                          <a:latin typeface="Tahoma" panose="020B0604030504040204" pitchFamily="34" charset="0"/>
                          <a:ea typeface="Times New Roman" panose="02020603050405020304" pitchFamily="18" charset="0"/>
                          <a:cs typeface="Tahoma" panose="020B0604030504040204" pitchFamily="34" charset="0"/>
                        </a:rPr>
                        <a:t>477</a:t>
                      </a:r>
                      <a:endParaRPr lang="fr-FR" sz="90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5716" marR="55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ctr">
                        <a:spcAft>
                          <a:spcPts val="0"/>
                        </a:spcAft>
                      </a:pPr>
                      <a:r>
                        <a:rPr lang="fr-FR" sz="1000" b="1">
                          <a:solidFill>
                            <a:srgbClr val="17365D"/>
                          </a:solidFill>
                          <a:effectLst/>
                          <a:latin typeface="Tahoma" panose="020B0604030504040204" pitchFamily="34" charset="0"/>
                          <a:ea typeface="Times New Roman" panose="02020603050405020304" pitchFamily="18" charset="0"/>
                          <a:cs typeface="Tahoma" panose="020B0604030504040204" pitchFamily="34" charset="0"/>
                        </a:rPr>
                        <a:t>36,1%</a:t>
                      </a:r>
                      <a:endParaRPr lang="fr-FR" sz="90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5716" marR="55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extLst>
                  <a:ext uri="{0D108BD9-81ED-4DB2-BD59-A6C34878D82A}">
                    <a16:rowId xmlns:a16="http://schemas.microsoft.com/office/drawing/2014/main" val="2109442732"/>
                  </a:ext>
                </a:extLst>
              </a:tr>
              <a:tr h="129407">
                <a:tc>
                  <a:txBody>
                    <a:bodyPr/>
                    <a:lstStyle/>
                    <a:p>
                      <a:pPr algn="l">
                        <a:spcAft>
                          <a:spcPts val="0"/>
                        </a:spcAft>
                      </a:pPr>
                      <a:r>
                        <a:rPr lang="fr-FR" sz="900" b="1" i="1">
                          <a:solidFill>
                            <a:srgbClr val="002060"/>
                          </a:solidFill>
                          <a:effectLst/>
                          <a:latin typeface="Tahoma" panose="020B0604030504040204" pitchFamily="34" charset="0"/>
                          <a:ea typeface="Times New Roman" panose="02020603050405020304" pitchFamily="18" charset="0"/>
                          <a:cs typeface="Tahoma" panose="020B0604030504040204" pitchFamily="34" charset="0"/>
                        </a:rPr>
                        <a:t>MDS DOLE (assistantes sociales)</a:t>
                      </a:r>
                      <a:endParaRPr lang="fr-FR" sz="90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5716" marR="55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a:solidFill>
                            <a:srgbClr val="17365D"/>
                          </a:solidFill>
                          <a:effectLst/>
                          <a:latin typeface="Tahoma" panose="020B0604030504040204" pitchFamily="34" charset="0"/>
                          <a:ea typeface="Times New Roman" panose="02020603050405020304" pitchFamily="18" charset="0"/>
                          <a:cs typeface="Tahoma" panose="020B0604030504040204" pitchFamily="34" charset="0"/>
                        </a:rPr>
                        <a:t>228</a:t>
                      </a:r>
                      <a:endParaRPr lang="fr-FR" sz="90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5716" marR="55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00" b="1">
                          <a:solidFill>
                            <a:srgbClr val="17365D"/>
                          </a:solidFill>
                          <a:effectLst/>
                          <a:latin typeface="Tahoma" panose="020B0604030504040204" pitchFamily="34" charset="0"/>
                          <a:ea typeface="Times New Roman" panose="02020603050405020304" pitchFamily="18" charset="0"/>
                          <a:cs typeface="Tahoma" panose="020B0604030504040204" pitchFamily="34" charset="0"/>
                        </a:rPr>
                        <a:t>17,3%</a:t>
                      </a:r>
                      <a:endParaRPr lang="fr-FR" sz="90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5716" marR="55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4926571"/>
                  </a:ext>
                </a:extLst>
              </a:tr>
              <a:tr h="129407">
                <a:tc>
                  <a:txBody>
                    <a:bodyPr/>
                    <a:lstStyle/>
                    <a:p>
                      <a:pPr algn="l">
                        <a:spcAft>
                          <a:spcPts val="0"/>
                        </a:spcAft>
                      </a:pPr>
                      <a:r>
                        <a:rPr lang="fr-FR" sz="900" b="1" i="1" dirty="0">
                          <a:solidFill>
                            <a:srgbClr val="002060"/>
                          </a:solidFill>
                          <a:effectLst/>
                          <a:latin typeface="Tahoma" panose="020B0604030504040204" pitchFamily="34" charset="0"/>
                          <a:ea typeface="Times New Roman" panose="02020603050405020304" pitchFamily="18" charset="0"/>
                          <a:cs typeface="Tahoma" panose="020B0604030504040204" pitchFamily="34" charset="0"/>
                        </a:rPr>
                        <a:t>CARSAT (assistante sociale)</a:t>
                      </a:r>
                      <a:endParaRPr lang="fr-FR" sz="900" dirty="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5716" marR="55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ctr">
                        <a:spcAft>
                          <a:spcPts val="0"/>
                        </a:spcAft>
                      </a:pPr>
                      <a:r>
                        <a:rPr lang="fr-FR" sz="900" b="1">
                          <a:solidFill>
                            <a:srgbClr val="17365D"/>
                          </a:solidFill>
                          <a:effectLst/>
                          <a:latin typeface="Tahoma" panose="020B0604030504040204" pitchFamily="34" charset="0"/>
                          <a:ea typeface="Times New Roman" panose="02020603050405020304" pitchFamily="18" charset="0"/>
                          <a:cs typeface="Tahoma" panose="020B0604030504040204" pitchFamily="34" charset="0"/>
                        </a:rPr>
                        <a:t>142</a:t>
                      </a:r>
                      <a:endParaRPr lang="fr-FR" sz="90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5716" marR="55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ctr">
                        <a:spcAft>
                          <a:spcPts val="0"/>
                        </a:spcAft>
                      </a:pPr>
                      <a:r>
                        <a:rPr lang="fr-FR" sz="1000" b="1">
                          <a:solidFill>
                            <a:srgbClr val="17365D"/>
                          </a:solidFill>
                          <a:effectLst/>
                          <a:latin typeface="Tahoma" panose="020B0604030504040204" pitchFamily="34" charset="0"/>
                          <a:ea typeface="Times New Roman" panose="02020603050405020304" pitchFamily="18" charset="0"/>
                          <a:cs typeface="Tahoma" panose="020B0604030504040204" pitchFamily="34" charset="0"/>
                        </a:rPr>
                        <a:t>10,8%</a:t>
                      </a:r>
                      <a:endParaRPr lang="fr-FR" sz="90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5716" marR="55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extLst>
                  <a:ext uri="{0D108BD9-81ED-4DB2-BD59-A6C34878D82A}">
                    <a16:rowId xmlns:a16="http://schemas.microsoft.com/office/drawing/2014/main" val="1147518723"/>
                  </a:ext>
                </a:extLst>
              </a:tr>
              <a:tr h="168229">
                <a:tc>
                  <a:txBody>
                    <a:bodyPr/>
                    <a:lstStyle/>
                    <a:p>
                      <a:pPr algn="l">
                        <a:spcAft>
                          <a:spcPts val="0"/>
                        </a:spcAft>
                      </a:pPr>
                      <a:r>
                        <a:rPr lang="fr-FR" sz="400" b="1" i="1">
                          <a:solidFill>
                            <a:srgbClr val="002060"/>
                          </a:solidFill>
                          <a:effectLst/>
                          <a:latin typeface="Tahoma" panose="020B0604030504040204" pitchFamily="34" charset="0"/>
                          <a:ea typeface="Times New Roman" panose="02020603050405020304" pitchFamily="18" charset="0"/>
                          <a:cs typeface="Tahoma" panose="020B0604030504040204" pitchFamily="34" charset="0"/>
                        </a:rPr>
                        <a:t> </a:t>
                      </a:r>
                      <a:endParaRPr lang="fr-FR" sz="90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p>
                      <a:pPr algn="l">
                        <a:spcAft>
                          <a:spcPts val="0"/>
                        </a:spcAft>
                      </a:pPr>
                      <a:r>
                        <a:rPr lang="fr-FR" sz="900" b="1" i="1">
                          <a:solidFill>
                            <a:srgbClr val="002060"/>
                          </a:solidFill>
                          <a:effectLst/>
                          <a:latin typeface="Tahoma" panose="020B0604030504040204" pitchFamily="34" charset="0"/>
                          <a:ea typeface="Times New Roman" panose="02020603050405020304" pitchFamily="18" charset="0"/>
                          <a:cs typeface="Tahoma" panose="020B0604030504040204" pitchFamily="34" charset="0"/>
                        </a:rPr>
                        <a:t>AGATE Paysages</a:t>
                      </a:r>
                      <a:endParaRPr lang="fr-FR" sz="90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5716" marR="55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a:solidFill>
                            <a:srgbClr val="17365D"/>
                          </a:solidFill>
                          <a:effectLst/>
                          <a:latin typeface="Tahoma" panose="020B0604030504040204" pitchFamily="34" charset="0"/>
                          <a:ea typeface="Times New Roman" panose="02020603050405020304" pitchFamily="18" charset="0"/>
                          <a:cs typeface="Tahoma" panose="020B0604030504040204" pitchFamily="34" charset="0"/>
                        </a:rPr>
                        <a:t>136</a:t>
                      </a:r>
                      <a:endParaRPr lang="fr-FR" sz="90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5716" marR="55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00" b="1">
                          <a:solidFill>
                            <a:srgbClr val="17365D"/>
                          </a:solidFill>
                          <a:effectLst/>
                          <a:latin typeface="Tahoma" panose="020B0604030504040204" pitchFamily="34" charset="0"/>
                          <a:ea typeface="Times New Roman" panose="02020603050405020304" pitchFamily="18" charset="0"/>
                          <a:cs typeface="Tahoma" panose="020B0604030504040204" pitchFamily="34" charset="0"/>
                        </a:rPr>
                        <a:t>10,3%</a:t>
                      </a:r>
                      <a:endParaRPr lang="fr-FR" sz="90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5716" marR="55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0356142"/>
                  </a:ext>
                </a:extLst>
              </a:tr>
              <a:tr h="232932">
                <a:tc>
                  <a:txBody>
                    <a:bodyPr/>
                    <a:lstStyle/>
                    <a:p>
                      <a:pPr algn="l">
                        <a:spcAft>
                          <a:spcPts val="0"/>
                        </a:spcAft>
                      </a:pPr>
                      <a:r>
                        <a:rPr lang="fr-FR" sz="900" b="1" i="1">
                          <a:solidFill>
                            <a:srgbClr val="002060"/>
                          </a:solidFill>
                          <a:effectLst/>
                          <a:latin typeface="Tahoma" panose="020B0604030504040204" pitchFamily="34" charset="0"/>
                          <a:ea typeface="Times New Roman" panose="02020603050405020304" pitchFamily="18" charset="0"/>
                          <a:cs typeface="Tahoma" panose="020B0604030504040204" pitchFamily="34" charset="0"/>
                        </a:rPr>
                        <a:t>CONSEIL DEPARTEMENTAL </a:t>
                      </a:r>
                      <a:endParaRPr lang="fr-FR" sz="90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p>
                      <a:pPr algn="l">
                        <a:spcAft>
                          <a:spcPts val="0"/>
                        </a:spcAft>
                      </a:pPr>
                      <a:r>
                        <a:rPr lang="fr-FR" sz="900" b="1" i="1">
                          <a:solidFill>
                            <a:srgbClr val="002060"/>
                          </a:solidFill>
                          <a:effectLst/>
                          <a:latin typeface="Tahoma" panose="020B0604030504040204" pitchFamily="34" charset="0"/>
                          <a:ea typeface="Times New Roman" panose="02020603050405020304" pitchFamily="18" charset="0"/>
                          <a:cs typeface="Tahoma" panose="020B0604030504040204" pitchFamily="34" charset="0"/>
                        </a:rPr>
                        <a:t>(Conseiller professionnel)</a:t>
                      </a:r>
                      <a:endParaRPr lang="fr-FR" sz="90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5716" marR="55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ctr">
                        <a:spcAft>
                          <a:spcPts val="0"/>
                        </a:spcAft>
                      </a:pPr>
                      <a:r>
                        <a:rPr lang="fr-FR" sz="900" b="1">
                          <a:solidFill>
                            <a:srgbClr val="17365D"/>
                          </a:solidFill>
                          <a:effectLst/>
                          <a:latin typeface="Tahoma" panose="020B0604030504040204" pitchFamily="34" charset="0"/>
                          <a:ea typeface="Times New Roman" panose="02020603050405020304" pitchFamily="18" charset="0"/>
                          <a:cs typeface="Tahoma" panose="020B0604030504040204" pitchFamily="34" charset="0"/>
                        </a:rPr>
                        <a:t>80</a:t>
                      </a:r>
                      <a:endParaRPr lang="fr-FR" sz="90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5716" marR="55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ctr">
                        <a:spcAft>
                          <a:spcPts val="0"/>
                        </a:spcAft>
                      </a:pPr>
                      <a:r>
                        <a:rPr lang="fr-FR" sz="1000" b="1">
                          <a:solidFill>
                            <a:srgbClr val="17365D"/>
                          </a:solidFill>
                          <a:effectLst/>
                          <a:latin typeface="Tahoma" panose="020B0604030504040204" pitchFamily="34" charset="0"/>
                          <a:ea typeface="Times New Roman" panose="02020603050405020304" pitchFamily="18" charset="0"/>
                          <a:cs typeface="Tahoma" panose="020B0604030504040204" pitchFamily="34" charset="0"/>
                        </a:rPr>
                        <a:t>6,1%</a:t>
                      </a:r>
                      <a:endParaRPr lang="fr-FR" sz="90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5716" marR="55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extLst>
                  <a:ext uri="{0D108BD9-81ED-4DB2-BD59-A6C34878D82A}">
                    <a16:rowId xmlns:a16="http://schemas.microsoft.com/office/drawing/2014/main" val="3364030496"/>
                  </a:ext>
                </a:extLst>
              </a:tr>
              <a:tr h="168229">
                <a:tc>
                  <a:txBody>
                    <a:bodyPr/>
                    <a:lstStyle/>
                    <a:p>
                      <a:pPr algn="l">
                        <a:spcAft>
                          <a:spcPts val="0"/>
                        </a:spcAft>
                      </a:pPr>
                      <a:r>
                        <a:rPr lang="fr-FR" sz="400" b="1" i="1">
                          <a:solidFill>
                            <a:srgbClr val="002060"/>
                          </a:solidFill>
                          <a:effectLst/>
                          <a:latin typeface="Tahoma" panose="020B0604030504040204" pitchFamily="34" charset="0"/>
                          <a:ea typeface="Times New Roman" panose="02020603050405020304" pitchFamily="18" charset="0"/>
                          <a:cs typeface="Tahoma" panose="020B0604030504040204" pitchFamily="34" charset="0"/>
                        </a:rPr>
                        <a:t> </a:t>
                      </a:r>
                      <a:endParaRPr lang="fr-FR" sz="90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p>
                      <a:pPr algn="l">
                        <a:spcAft>
                          <a:spcPts val="0"/>
                        </a:spcAft>
                      </a:pPr>
                      <a:r>
                        <a:rPr lang="fr-FR" sz="900" b="1" i="1">
                          <a:solidFill>
                            <a:srgbClr val="002060"/>
                          </a:solidFill>
                          <a:effectLst/>
                          <a:latin typeface="Tahoma" panose="020B0604030504040204" pitchFamily="34" charset="0"/>
                          <a:ea typeface="Times New Roman" panose="02020603050405020304" pitchFamily="18" charset="0"/>
                          <a:cs typeface="Tahoma" panose="020B0604030504040204" pitchFamily="34" charset="0"/>
                        </a:rPr>
                        <a:t>MISSION LOCALE</a:t>
                      </a:r>
                      <a:endParaRPr lang="fr-FR" sz="90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5716" marR="55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a:solidFill>
                            <a:srgbClr val="17365D"/>
                          </a:solidFill>
                          <a:effectLst/>
                          <a:latin typeface="Tahoma" panose="020B0604030504040204" pitchFamily="34" charset="0"/>
                          <a:ea typeface="Times New Roman" panose="02020603050405020304" pitchFamily="18" charset="0"/>
                          <a:cs typeface="Tahoma" panose="020B0604030504040204" pitchFamily="34" charset="0"/>
                        </a:rPr>
                        <a:t>71</a:t>
                      </a:r>
                      <a:endParaRPr lang="fr-FR" sz="90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5716" marR="55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00" b="1">
                          <a:solidFill>
                            <a:srgbClr val="17365D"/>
                          </a:solidFill>
                          <a:effectLst/>
                          <a:latin typeface="Tahoma" panose="020B0604030504040204" pitchFamily="34" charset="0"/>
                          <a:ea typeface="Times New Roman" panose="02020603050405020304" pitchFamily="18" charset="0"/>
                          <a:cs typeface="Tahoma" panose="020B0604030504040204" pitchFamily="34" charset="0"/>
                        </a:rPr>
                        <a:t>5,4%</a:t>
                      </a:r>
                      <a:endParaRPr lang="fr-FR" sz="90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5716" marR="55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6748727"/>
                  </a:ext>
                </a:extLst>
              </a:tr>
              <a:tr h="168229">
                <a:tc>
                  <a:txBody>
                    <a:bodyPr/>
                    <a:lstStyle/>
                    <a:p>
                      <a:pPr algn="l">
                        <a:spcAft>
                          <a:spcPts val="0"/>
                        </a:spcAft>
                      </a:pPr>
                      <a:r>
                        <a:rPr lang="fr-FR" sz="400" b="1" i="1">
                          <a:solidFill>
                            <a:srgbClr val="002060"/>
                          </a:solidFill>
                          <a:effectLst/>
                          <a:latin typeface="Tahoma" panose="020B0604030504040204" pitchFamily="34" charset="0"/>
                          <a:ea typeface="Times New Roman" panose="02020603050405020304" pitchFamily="18" charset="0"/>
                          <a:cs typeface="Tahoma" panose="020B0604030504040204" pitchFamily="34" charset="0"/>
                        </a:rPr>
                        <a:t> </a:t>
                      </a:r>
                      <a:endParaRPr lang="fr-FR" sz="90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p>
                      <a:pPr algn="l">
                        <a:spcAft>
                          <a:spcPts val="0"/>
                        </a:spcAft>
                      </a:pPr>
                      <a:r>
                        <a:rPr lang="fr-FR" sz="900" b="1" i="1">
                          <a:solidFill>
                            <a:srgbClr val="002060"/>
                          </a:solidFill>
                          <a:effectLst/>
                          <a:latin typeface="Tahoma" panose="020B0604030504040204" pitchFamily="34" charset="0"/>
                          <a:ea typeface="Times New Roman" panose="02020603050405020304" pitchFamily="18" charset="0"/>
                          <a:cs typeface="Tahoma" panose="020B0604030504040204" pitchFamily="34" charset="0"/>
                        </a:rPr>
                        <a:t>TEMPO</a:t>
                      </a:r>
                      <a:endParaRPr lang="fr-FR" sz="90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5716" marR="55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ctr">
                        <a:spcAft>
                          <a:spcPts val="0"/>
                        </a:spcAft>
                      </a:pPr>
                      <a:r>
                        <a:rPr lang="fr-FR" sz="900" b="1">
                          <a:solidFill>
                            <a:srgbClr val="17365D"/>
                          </a:solidFill>
                          <a:effectLst/>
                          <a:latin typeface="Tahoma" panose="020B0604030504040204" pitchFamily="34" charset="0"/>
                          <a:ea typeface="Times New Roman" panose="02020603050405020304" pitchFamily="18" charset="0"/>
                          <a:cs typeface="Tahoma" panose="020B0604030504040204" pitchFamily="34" charset="0"/>
                        </a:rPr>
                        <a:t>57</a:t>
                      </a:r>
                      <a:endParaRPr lang="fr-FR" sz="90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5716" marR="55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ctr">
                        <a:spcAft>
                          <a:spcPts val="0"/>
                        </a:spcAft>
                      </a:pPr>
                      <a:r>
                        <a:rPr lang="fr-FR" sz="1000" b="1">
                          <a:solidFill>
                            <a:srgbClr val="17365D"/>
                          </a:solidFill>
                          <a:effectLst/>
                          <a:latin typeface="Tahoma" panose="020B0604030504040204" pitchFamily="34" charset="0"/>
                          <a:ea typeface="Times New Roman" panose="02020603050405020304" pitchFamily="18" charset="0"/>
                          <a:cs typeface="Tahoma" panose="020B0604030504040204" pitchFamily="34" charset="0"/>
                        </a:rPr>
                        <a:t>4,3%</a:t>
                      </a:r>
                      <a:endParaRPr lang="fr-FR" sz="90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5716" marR="55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extLst>
                  <a:ext uri="{0D108BD9-81ED-4DB2-BD59-A6C34878D82A}">
                    <a16:rowId xmlns:a16="http://schemas.microsoft.com/office/drawing/2014/main" val="3401673991"/>
                  </a:ext>
                </a:extLst>
              </a:tr>
              <a:tr h="168229">
                <a:tc>
                  <a:txBody>
                    <a:bodyPr/>
                    <a:lstStyle/>
                    <a:p>
                      <a:pPr algn="l">
                        <a:spcAft>
                          <a:spcPts val="0"/>
                        </a:spcAft>
                      </a:pPr>
                      <a:r>
                        <a:rPr lang="fr-FR" sz="400" b="1" i="1">
                          <a:solidFill>
                            <a:srgbClr val="002060"/>
                          </a:solidFill>
                          <a:effectLst/>
                          <a:latin typeface="Tahoma" panose="020B0604030504040204" pitchFamily="34" charset="0"/>
                          <a:ea typeface="Times New Roman" panose="02020603050405020304" pitchFamily="18" charset="0"/>
                          <a:cs typeface="Tahoma" panose="020B0604030504040204" pitchFamily="34" charset="0"/>
                        </a:rPr>
                        <a:t> </a:t>
                      </a:r>
                      <a:endParaRPr lang="fr-FR" sz="90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p>
                      <a:pPr algn="l">
                        <a:spcAft>
                          <a:spcPts val="0"/>
                        </a:spcAft>
                      </a:pPr>
                      <a:r>
                        <a:rPr lang="fr-FR" sz="900" b="1" i="1">
                          <a:solidFill>
                            <a:srgbClr val="002060"/>
                          </a:solidFill>
                          <a:effectLst/>
                          <a:latin typeface="Tahoma" panose="020B0604030504040204" pitchFamily="34" charset="0"/>
                          <a:ea typeface="Times New Roman" panose="02020603050405020304" pitchFamily="18" charset="0"/>
                          <a:cs typeface="Tahoma" panose="020B0604030504040204" pitchFamily="34" charset="0"/>
                        </a:rPr>
                        <a:t>INFO JEUNESSE JURA</a:t>
                      </a:r>
                      <a:endParaRPr lang="fr-FR" sz="90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5716" marR="55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a:solidFill>
                            <a:srgbClr val="17365D"/>
                          </a:solidFill>
                          <a:effectLst/>
                          <a:latin typeface="Tahoma" panose="020B0604030504040204" pitchFamily="34" charset="0"/>
                          <a:ea typeface="Times New Roman" panose="02020603050405020304" pitchFamily="18" charset="0"/>
                          <a:cs typeface="Tahoma" panose="020B0604030504040204" pitchFamily="34" charset="0"/>
                        </a:rPr>
                        <a:t>42</a:t>
                      </a:r>
                      <a:endParaRPr lang="fr-FR" sz="90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5716" marR="55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00" b="1">
                          <a:solidFill>
                            <a:srgbClr val="17365D"/>
                          </a:solidFill>
                          <a:effectLst/>
                          <a:latin typeface="Tahoma" panose="020B0604030504040204" pitchFamily="34" charset="0"/>
                          <a:ea typeface="Times New Roman" panose="02020603050405020304" pitchFamily="18" charset="0"/>
                          <a:cs typeface="Tahoma" panose="020B0604030504040204" pitchFamily="34" charset="0"/>
                        </a:rPr>
                        <a:t>3,2%</a:t>
                      </a:r>
                      <a:endParaRPr lang="fr-FR" sz="90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5716" marR="55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4688463"/>
                  </a:ext>
                </a:extLst>
              </a:tr>
              <a:tr h="168229">
                <a:tc>
                  <a:txBody>
                    <a:bodyPr/>
                    <a:lstStyle/>
                    <a:p>
                      <a:pPr algn="l">
                        <a:spcAft>
                          <a:spcPts val="0"/>
                        </a:spcAft>
                      </a:pPr>
                      <a:r>
                        <a:rPr lang="fr-FR" sz="400" b="1" i="1">
                          <a:solidFill>
                            <a:srgbClr val="002060"/>
                          </a:solidFill>
                          <a:effectLst/>
                          <a:latin typeface="Tahoma" panose="020B0604030504040204" pitchFamily="34" charset="0"/>
                          <a:ea typeface="Times New Roman" panose="02020603050405020304" pitchFamily="18" charset="0"/>
                          <a:cs typeface="Tahoma" panose="020B0604030504040204" pitchFamily="34" charset="0"/>
                        </a:rPr>
                        <a:t> </a:t>
                      </a:r>
                      <a:endParaRPr lang="fr-FR" sz="90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p>
                      <a:pPr algn="l">
                        <a:spcAft>
                          <a:spcPts val="0"/>
                        </a:spcAft>
                      </a:pPr>
                      <a:r>
                        <a:rPr lang="fr-FR" sz="900" b="1" i="1">
                          <a:solidFill>
                            <a:srgbClr val="002060"/>
                          </a:solidFill>
                          <a:effectLst/>
                          <a:latin typeface="Tahoma" panose="020B0604030504040204" pitchFamily="34" charset="0"/>
                          <a:ea typeface="Times New Roman" panose="02020603050405020304" pitchFamily="18" charset="0"/>
                          <a:cs typeface="Tahoma" panose="020B0604030504040204" pitchFamily="34" charset="0"/>
                        </a:rPr>
                        <a:t>ALLIANZ (Impôt)</a:t>
                      </a:r>
                      <a:endParaRPr lang="fr-FR" sz="90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5716" marR="55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ctr">
                        <a:spcAft>
                          <a:spcPts val="0"/>
                        </a:spcAft>
                      </a:pPr>
                      <a:r>
                        <a:rPr lang="fr-FR" sz="900" b="1">
                          <a:solidFill>
                            <a:srgbClr val="17365D"/>
                          </a:solidFill>
                          <a:effectLst/>
                          <a:latin typeface="Tahoma" panose="020B0604030504040204" pitchFamily="34" charset="0"/>
                          <a:ea typeface="Times New Roman" panose="02020603050405020304" pitchFamily="18" charset="0"/>
                          <a:cs typeface="Tahoma" panose="020B0604030504040204" pitchFamily="34" charset="0"/>
                        </a:rPr>
                        <a:t>32</a:t>
                      </a:r>
                      <a:endParaRPr lang="fr-FR" sz="90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5716" marR="55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ctr">
                        <a:spcAft>
                          <a:spcPts val="0"/>
                        </a:spcAft>
                      </a:pPr>
                      <a:r>
                        <a:rPr lang="fr-FR" sz="1000" b="1">
                          <a:solidFill>
                            <a:srgbClr val="17365D"/>
                          </a:solidFill>
                          <a:effectLst/>
                          <a:latin typeface="Tahoma" panose="020B0604030504040204" pitchFamily="34" charset="0"/>
                          <a:ea typeface="Times New Roman" panose="02020603050405020304" pitchFamily="18" charset="0"/>
                          <a:cs typeface="Tahoma" panose="020B0604030504040204" pitchFamily="34" charset="0"/>
                        </a:rPr>
                        <a:t>2,4%</a:t>
                      </a:r>
                      <a:endParaRPr lang="fr-FR" sz="90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5716" marR="55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extLst>
                  <a:ext uri="{0D108BD9-81ED-4DB2-BD59-A6C34878D82A}">
                    <a16:rowId xmlns:a16="http://schemas.microsoft.com/office/drawing/2014/main" val="661267792"/>
                  </a:ext>
                </a:extLst>
              </a:tr>
              <a:tr h="168229">
                <a:tc>
                  <a:txBody>
                    <a:bodyPr/>
                    <a:lstStyle/>
                    <a:p>
                      <a:pPr algn="l">
                        <a:spcAft>
                          <a:spcPts val="0"/>
                        </a:spcAft>
                      </a:pPr>
                      <a:r>
                        <a:rPr lang="fr-FR" sz="400" b="1" i="1">
                          <a:solidFill>
                            <a:srgbClr val="002060"/>
                          </a:solidFill>
                          <a:effectLst/>
                          <a:latin typeface="Tahoma" panose="020B0604030504040204" pitchFamily="34" charset="0"/>
                          <a:ea typeface="Times New Roman" panose="02020603050405020304" pitchFamily="18" charset="0"/>
                          <a:cs typeface="Tahoma" panose="020B0604030504040204" pitchFamily="34" charset="0"/>
                        </a:rPr>
                        <a:t> </a:t>
                      </a:r>
                      <a:endParaRPr lang="fr-FR" sz="90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p>
                      <a:pPr algn="l">
                        <a:spcAft>
                          <a:spcPts val="0"/>
                        </a:spcAft>
                      </a:pPr>
                      <a:r>
                        <a:rPr lang="fr-FR" sz="900" b="1" i="1">
                          <a:solidFill>
                            <a:srgbClr val="002060"/>
                          </a:solidFill>
                          <a:effectLst/>
                          <a:latin typeface="Tahoma" panose="020B0604030504040204" pitchFamily="34" charset="0"/>
                          <a:ea typeface="Times New Roman" panose="02020603050405020304" pitchFamily="18" charset="0"/>
                          <a:cs typeface="Tahoma" panose="020B0604030504040204" pitchFamily="34" charset="0"/>
                        </a:rPr>
                        <a:t>JURA HABITAT</a:t>
                      </a:r>
                      <a:endParaRPr lang="fr-FR" sz="90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5716" marR="55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a:solidFill>
                            <a:srgbClr val="17365D"/>
                          </a:solidFill>
                          <a:effectLst/>
                          <a:latin typeface="Tahoma" panose="020B0604030504040204" pitchFamily="34" charset="0"/>
                          <a:ea typeface="Times New Roman" panose="02020603050405020304" pitchFamily="18" charset="0"/>
                          <a:cs typeface="Tahoma" panose="020B0604030504040204" pitchFamily="34" charset="0"/>
                        </a:rPr>
                        <a:t>22</a:t>
                      </a:r>
                      <a:endParaRPr lang="fr-FR" sz="90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5716" marR="55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00" b="1" dirty="0">
                          <a:solidFill>
                            <a:srgbClr val="17365D"/>
                          </a:solidFill>
                          <a:effectLst/>
                          <a:latin typeface="Tahoma" panose="020B0604030504040204" pitchFamily="34" charset="0"/>
                          <a:ea typeface="Times New Roman" panose="02020603050405020304" pitchFamily="18" charset="0"/>
                          <a:cs typeface="Tahoma" panose="020B0604030504040204" pitchFamily="34" charset="0"/>
                        </a:rPr>
                        <a:t>1,7%</a:t>
                      </a:r>
                      <a:endParaRPr lang="fr-FR" sz="900" dirty="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5716" marR="55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1845075"/>
                  </a:ext>
                </a:extLst>
              </a:tr>
              <a:tr h="129407">
                <a:tc>
                  <a:txBody>
                    <a:bodyPr/>
                    <a:lstStyle/>
                    <a:p>
                      <a:pPr algn="l">
                        <a:spcAft>
                          <a:spcPts val="0"/>
                        </a:spcAft>
                      </a:pPr>
                      <a:r>
                        <a:rPr lang="fr-FR" sz="900" b="1" i="1">
                          <a:solidFill>
                            <a:srgbClr val="002060"/>
                          </a:solidFill>
                          <a:effectLst/>
                          <a:latin typeface="Tahoma" panose="020B0604030504040204" pitchFamily="34" charset="0"/>
                          <a:ea typeface="Times New Roman" panose="02020603050405020304" pitchFamily="18" charset="0"/>
                          <a:cs typeface="Tahoma" panose="020B0604030504040204" pitchFamily="34" charset="0"/>
                        </a:rPr>
                        <a:t>OBJECTIF IMMERSION ENTREPRISE</a:t>
                      </a:r>
                      <a:endParaRPr lang="fr-FR" sz="90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5716" marR="55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ctr">
                        <a:spcAft>
                          <a:spcPts val="0"/>
                        </a:spcAft>
                      </a:pPr>
                      <a:r>
                        <a:rPr lang="fr-FR" sz="900" b="1">
                          <a:solidFill>
                            <a:srgbClr val="17365D"/>
                          </a:solidFill>
                          <a:effectLst/>
                          <a:latin typeface="Tahoma" panose="020B0604030504040204" pitchFamily="34" charset="0"/>
                          <a:ea typeface="Times New Roman" panose="02020603050405020304" pitchFamily="18" charset="0"/>
                          <a:cs typeface="Tahoma" panose="020B0604030504040204" pitchFamily="34" charset="0"/>
                        </a:rPr>
                        <a:t>22</a:t>
                      </a:r>
                      <a:endParaRPr lang="fr-FR" sz="90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5716" marR="55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ctr">
                        <a:spcAft>
                          <a:spcPts val="0"/>
                        </a:spcAft>
                      </a:pPr>
                      <a:r>
                        <a:rPr lang="fr-FR" sz="1000" b="1">
                          <a:solidFill>
                            <a:srgbClr val="17365D"/>
                          </a:solidFill>
                          <a:effectLst/>
                          <a:latin typeface="Tahoma" panose="020B0604030504040204" pitchFamily="34" charset="0"/>
                          <a:ea typeface="Times New Roman" panose="02020603050405020304" pitchFamily="18" charset="0"/>
                          <a:cs typeface="Tahoma" panose="020B0604030504040204" pitchFamily="34" charset="0"/>
                        </a:rPr>
                        <a:t>1,7%</a:t>
                      </a:r>
                      <a:endParaRPr lang="fr-FR" sz="90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5716" marR="55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extLst>
                  <a:ext uri="{0D108BD9-81ED-4DB2-BD59-A6C34878D82A}">
                    <a16:rowId xmlns:a16="http://schemas.microsoft.com/office/drawing/2014/main" val="3439894540"/>
                  </a:ext>
                </a:extLst>
              </a:tr>
              <a:tr h="168229">
                <a:tc>
                  <a:txBody>
                    <a:bodyPr/>
                    <a:lstStyle/>
                    <a:p>
                      <a:pPr algn="l">
                        <a:spcAft>
                          <a:spcPts val="0"/>
                        </a:spcAft>
                      </a:pPr>
                      <a:r>
                        <a:rPr lang="fr-FR" sz="400" b="1" i="1">
                          <a:solidFill>
                            <a:srgbClr val="002060"/>
                          </a:solidFill>
                          <a:effectLst/>
                          <a:latin typeface="Tahoma" panose="020B0604030504040204" pitchFamily="34" charset="0"/>
                          <a:ea typeface="Times New Roman" panose="02020603050405020304" pitchFamily="18" charset="0"/>
                          <a:cs typeface="Tahoma" panose="020B0604030504040204" pitchFamily="34" charset="0"/>
                        </a:rPr>
                        <a:t> </a:t>
                      </a:r>
                      <a:endParaRPr lang="fr-FR" sz="90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p>
                      <a:pPr algn="l">
                        <a:spcAft>
                          <a:spcPts val="0"/>
                        </a:spcAft>
                      </a:pPr>
                      <a:r>
                        <a:rPr lang="fr-FR" sz="900" b="1" i="1">
                          <a:solidFill>
                            <a:srgbClr val="002060"/>
                          </a:solidFill>
                          <a:effectLst/>
                          <a:latin typeface="Tahoma" panose="020B0604030504040204" pitchFamily="34" charset="0"/>
                          <a:ea typeface="Times New Roman" panose="02020603050405020304" pitchFamily="18" charset="0"/>
                          <a:cs typeface="Tahoma" panose="020B0604030504040204" pitchFamily="34" charset="0"/>
                        </a:rPr>
                        <a:t>ROUE DE SECOURS</a:t>
                      </a:r>
                      <a:endParaRPr lang="fr-FR" sz="90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5716" marR="55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a:solidFill>
                            <a:srgbClr val="17365D"/>
                          </a:solidFill>
                          <a:effectLst/>
                          <a:latin typeface="Tahoma" panose="020B0604030504040204" pitchFamily="34" charset="0"/>
                          <a:ea typeface="Times New Roman" panose="02020603050405020304" pitchFamily="18" charset="0"/>
                          <a:cs typeface="Tahoma" panose="020B0604030504040204" pitchFamily="34" charset="0"/>
                        </a:rPr>
                        <a:t>8</a:t>
                      </a:r>
                      <a:endParaRPr lang="fr-FR" sz="90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5716" marR="55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00" b="1">
                          <a:solidFill>
                            <a:srgbClr val="17365D"/>
                          </a:solidFill>
                          <a:effectLst/>
                          <a:latin typeface="Tahoma" panose="020B0604030504040204" pitchFamily="34" charset="0"/>
                          <a:ea typeface="Times New Roman" panose="02020603050405020304" pitchFamily="18" charset="0"/>
                          <a:cs typeface="Tahoma" panose="020B0604030504040204" pitchFamily="34" charset="0"/>
                        </a:rPr>
                        <a:t>0,6%</a:t>
                      </a:r>
                      <a:endParaRPr lang="fr-FR" sz="90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5716" marR="55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5554757"/>
                  </a:ext>
                </a:extLst>
              </a:tr>
              <a:tr h="168229">
                <a:tc>
                  <a:txBody>
                    <a:bodyPr/>
                    <a:lstStyle/>
                    <a:p>
                      <a:pPr algn="l">
                        <a:spcAft>
                          <a:spcPts val="0"/>
                        </a:spcAft>
                      </a:pPr>
                      <a:r>
                        <a:rPr lang="fr-FR" sz="400" b="1" i="1">
                          <a:solidFill>
                            <a:srgbClr val="002060"/>
                          </a:solidFill>
                          <a:effectLst/>
                          <a:latin typeface="Tahoma" panose="020B0604030504040204" pitchFamily="34" charset="0"/>
                          <a:ea typeface="Times New Roman" panose="02020603050405020304" pitchFamily="18" charset="0"/>
                          <a:cs typeface="Tahoma" panose="020B0604030504040204" pitchFamily="34" charset="0"/>
                        </a:rPr>
                        <a:t> </a:t>
                      </a:r>
                      <a:endParaRPr lang="fr-FR" sz="90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p>
                      <a:pPr algn="l">
                        <a:spcAft>
                          <a:spcPts val="0"/>
                        </a:spcAft>
                      </a:pPr>
                      <a:r>
                        <a:rPr lang="fr-FR" sz="900" b="1" i="1">
                          <a:solidFill>
                            <a:srgbClr val="002060"/>
                          </a:solidFill>
                          <a:effectLst/>
                          <a:latin typeface="Tahoma" panose="020B0604030504040204" pitchFamily="34" charset="0"/>
                          <a:ea typeface="Times New Roman" panose="02020603050405020304" pitchFamily="18" charset="0"/>
                          <a:cs typeface="Tahoma" panose="020B0604030504040204" pitchFamily="34" charset="0"/>
                        </a:rPr>
                        <a:t>UDAF</a:t>
                      </a:r>
                      <a:endParaRPr lang="fr-FR" sz="90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5716" marR="55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ctr">
                        <a:spcAft>
                          <a:spcPts val="0"/>
                        </a:spcAft>
                      </a:pPr>
                      <a:r>
                        <a:rPr lang="fr-FR" sz="900" b="1">
                          <a:solidFill>
                            <a:srgbClr val="17365D"/>
                          </a:solidFill>
                          <a:effectLst/>
                          <a:latin typeface="Tahoma" panose="020B0604030504040204" pitchFamily="34" charset="0"/>
                          <a:ea typeface="Times New Roman" panose="02020603050405020304" pitchFamily="18" charset="0"/>
                          <a:cs typeface="Tahoma" panose="020B0604030504040204" pitchFamily="34" charset="0"/>
                        </a:rPr>
                        <a:t>3</a:t>
                      </a:r>
                      <a:endParaRPr lang="fr-FR" sz="90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5716" marR="55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ctr">
                        <a:spcAft>
                          <a:spcPts val="0"/>
                        </a:spcAft>
                      </a:pPr>
                      <a:r>
                        <a:rPr lang="fr-FR" sz="1000" b="1">
                          <a:solidFill>
                            <a:srgbClr val="17365D"/>
                          </a:solidFill>
                          <a:effectLst/>
                          <a:latin typeface="Tahoma" panose="020B0604030504040204" pitchFamily="34" charset="0"/>
                          <a:ea typeface="Times New Roman" panose="02020603050405020304" pitchFamily="18" charset="0"/>
                          <a:cs typeface="Tahoma" panose="020B0604030504040204" pitchFamily="34" charset="0"/>
                        </a:rPr>
                        <a:t>0,2%</a:t>
                      </a:r>
                      <a:endParaRPr lang="fr-FR" sz="90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5716" marR="55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extLst>
                  <a:ext uri="{0D108BD9-81ED-4DB2-BD59-A6C34878D82A}">
                    <a16:rowId xmlns:a16="http://schemas.microsoft.com/office/drawing/2014/main" val="759846550"/>
                  </a:ext>
                </a:extLst>
              </a:tr>
              <a:tr h="181170">
                <a:tc>
                  <a:txBody>
                    <a:bodyPr/>
                    <a:lstStyle/>
                    <a:p>
                      <a:pPr algn="l">
                        <a:spcAft>
                          <a:spcPts val="0"/>
                        </a:spcAft>
                      </a:pPr>
                      <a:r>
                        <a:rPr lang="fr-FR" sz="400" b="1" i="1">
                          <a:solidFill>
                            <a:srgbClr val="365F91"/>
                          </a:solidFill>
                          <a:effectLst/>
                          <a:latin typeface="Tahoma" panose="020B0604030504040204" pitchFamily="34" charset="0"/>
                          <a:ea typeface="Times New Roman" panose="02020603050405020304" pitchFamily="18" charset="0"/>
                          <a:cs typeface="Tahoma" panose="020B0604030504040204" pitchFamily="34" charset="0"/>
                        </a:rPr>
                        <a:t> </a:t>
                      </a:r>
                      <a:endParaRPr lang="fr-FR" sz="90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p>
                      <a:pPr algn="l">
                        <a:spcAft>
                          <a:spcPts val="0"/>
                        </a:spcAft>
                      </a:pPr>
                      <a:r>
                        <a:rPr lang="fr-FR" sz="1000" b="1" i="1">
                          <a:solidFill>
                            <a:srgbClr val="365F91"/>
                          </a:solidFill>
                          <a:effectLst/>
                          <a:latin typeface="Tahoma" panose="020B0604030504040204" pitchFamily="34" charset="0"/>
                          <a:ea typeface="Times New Roman" panose="02020603050405020304" pitchFamily="18" charset="0"/>
                          <a:cs typeface="Tahoma" panose="020B0604030504040204" pitchFamily="34" charset="0"/>
                        </a:rPr>
                        <a:t>Total</a:t>
                      </a:r>
                      <a:endParaRPr lang="fr-FR" sz="90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5716" marR="55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a:solidFill>
                            <a:srgbClr val="17365D"/>
                          </a:solidFill>
                          <a:effectLst/>
                          <a:latin typeface="Tahoma" panose="020B0604030504040204" pitchFamily="34" charset="0"/>
                          <a:ea typeface="Times New Roman" panose="02020603050405020304" pitchFamily="18" charset="0"/>
                          <a:cs typeface="Tahoma" panose="020B0604030504040204" pitchFamily="34" charset="0"/>
                        </a:rPr>
                        <a:t>1320</a:t>
                      </a:r>
                      <a:endParaRPr lang="fr-FR" sz="90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5716" marR="55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00" b="1" dirty="0">
                          <a:solidFill>
                            <a:srgbClr val="17365D"/>
                          </a:solidFill>
                          <a:effectLst/>
                          <a:latin typeface="Tahoma" panose="020B0604030504040204" pitchFamily="34" charset="0"/>
                          <a:ea typeface="Times New Roman" panose="02020603050405020304" pitchFamily="18" charset="0"/>
                          <a:cs typeface="Tahoma" panose="020B0604030504040204" pitchFamily="34" charset="0"/>
                        </a:rPr>
                        <a:t>100,0%</a:t>
                      </a:r>
                      <a:endParaRPr lang="fr-FR" sz="900" dirty="0">
                        <a:solidFill>
                          <a:srgbClr val="365F9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5716" marR="55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147116"/>
                  </a:ext>
                </a:extLst>
              </a:tr>
            </a:tbl>
          </a:graphicData>
        </a:graphic>
      </p:graphicFrame>
      <p:graphicFrame>
        <p:nvGraphicFramePr>
          <p:cNvPr id="11" name="Tableau 10"/>
          <p:cNvGraphicFramePr>
            <a:graphicFrameLocks noGrp="1"/>
          </p:cNvGraphicFramePr>
          <p:nvPr>
            <p:extLst>
              <p:ext uri="{D42A27DB-BD31-4B8C-83A1-F6EECF244321}">
                <p14:modId xmlns:p14="http://schemas.microsoft.com/office/powerpoint/2010/main" val="4232963285"/>
              </p:ext>
            </p:extLst>
          </p:nvPr>
        </p:nvGraphicFramePr>
        <p:xfrm>
          <a:off x="7381951" y="1311514"/>
          <a:ext cx="2495449" cy="5472606"/>
        </p:xfrm>
        <a:graphic>
          <a:graphicData uri="http://schemas.openxmlformats.org/drawingml/2006/table">
            <a:tbl>
              <a:tblPr firstRow="1" firstCol="1" bandRow="1"/>
              <a:tblGrid>
                <a:gridCol w="1143805">
                  <a:extLst>
                    <a:ext uri="{9D8B030D-6E8A-4147-A177-3AD203B41FA5}">
                      <a16:colId xmlns:a16="http://schemas.microsoft.com/office/drawing/2014/main" val="2300321707"/>
                    </a:ext>
                  </a:extLst>
                </a:gridCol>
                <a:gridCol w="648072">
                  <a:extLst>
                    <a:ext uri="{9D8B030D-6E8A-4147-A177-3AD203B41FA5}">
                      <a16:colId xmlns:a16="http://schemas.microsoft.com/office/drawing/2014/main" val="1815616535"/>
                    </a:ext>
                  </a:extLst>
                </a:gridCol>
                <a:gridCol w="703572">
                  <a:extLst>
                    <a:ext uri="{9D8B030D-6E8A-4147-A177-3AD203B41FA5}">
                      <a16:colId xmlns:a16="http://schemas.microsoft.com/office/drawing/2014/main" val="126251050"/>
                    </a:ext>
                  </a:extLst>
                </a:gridCol>
              </a:tblGrid>
              <a:tr h="531159">
                <a:tc>
                  <a:txBody>
                    <a:bodyPr/>
                    <a:lstStyle/>
                    <a:p>
                      <a:pPr algn="ctr">
                        <a:spcAft>
                          <a:spcPts val="0"/>
                        </a:spcAft>
                      </a:pPr>
                      <a:r>
                        <a:rPr lang="fr-FR" sz="1100" b="1" dirty="0" smtClean="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Permanences</a:t>
                      </a:r>
                      <a:r>
                        <a:rPr lang="fr-FR" sz="1100" b="1" baseline="0" dirty="0" smtClean="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p</a:t>
                      </a:r>
                      <a:r>
                        <a:rPr lang="fr-FR" sz="1100" b="1" dirty="0" smtClean="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artenaires Relais Arbois</a:t>
                      </a:r>
                      <a:endParaRPr lang="fr-FR" sz="1100" b="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fr-FR" sz="1100" b="1" dirty="0" err="1" smtClean="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Nbre</a:t>
                      </a:r>
                      <a:r>
                        <a:rPr lang="fr-FR" sz="1100" b="1"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r>
                      <a:br>
                        <a:rPr lang="fr-FR" sz="1100" b="1"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br>
                      <a:r>
                        <a:rPr lang="fr-FR" sz="1100" b="1"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de </a:t>
                      </a:r>
                      <a:r>
                        <a:rPr lang="fr-FR" sz="1100" b="1" dirty="0" smtClean="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RV</a:t>
                      </a:r>
                      <a:endParaRPr lang="fr-FR" sz="1100" b="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fr-FR" sz="1100" b="1" dirty="0" err="1" smtClean="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Nbre</a:t>
                      </a:r>
                      <a:r>
                        <a:rPr lang="fr-FR" sz="1100" b="1"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r>
                      <a:br>
                        <a:rPr lang="fr-FR" sz="1100" b="1"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br>
                      <a:r>
                        <a:rPr lang="fr-FR" sz="1100" b="1" dirty="0" smtClean="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permanences</a:t>
                      </a:r>
                      <a:endParaRPr lang="fr-FR" sz="1100" b="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2378961019"/>
                  </a:ext>
                </a:extLst>
              </a:tr>
              <a:tr h="522657">
                <a:tc>
                  <a:txBody>
                    <a:bodyPr/>
                    <a:lstStyle/>
                    <a:p>
                      <a:pPr algn="l">
                        <a:spcAft>
                          <a:spcPts val="0"/>
                        </a:spcAft>
                      </a:pPr>
                      <a:r>
                        <a:rPr lang="fr-FR" sz="11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Terre d’Emplois - Relais</a:t>
                      </a:r>
                      <a:endParaRPr lang="fr-FR" sz="1100" b="1">
                        <a:effectLst/>
                        <a:latin typeface="Tahom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201</a:t>
                      </a:r>
                      <a:endParaRPr lang="fr-FR" sz="1100" b="1">
                        <a:effectLst/>
                        <a:latin typeface="Tahom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b="1"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87</a:t>
                      </a:r>
                      <a:endParaRPr lang="fr-FR" sz="1100" b="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4298383"/>
                  </a:ext>
                </a:extLst>
              </a:tr>
              <a:tr h="522657">
                <a:tc>
                  <a:txBody>
                    <a:bodyPr/>
                    <a:lstStyle/>
                    <a:p>
                      <a:pPr algn="l">
                        <a:spcAft>
                          <a:spcPts val="0"/>
                        </a:spcAft>
                      </a:pPr>
                      <a:r>
                        <a:rPr lang="fr-FR" sz="11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Terre d’Emplois - Tempo</a:t>
                      </a:r>
                      <a:endParaRPr lang="fr-FR" sz="1100" b="1">
                        <a:effectLst/>
                        <a:latin typeface="Tahom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62</a:t>
                      </a:r>
                      <a:endParaRPr lang="fr-FR" sz="1100" b="1">
                        <a:effectLst/>
                        <a:latin typeface="Tahom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43</a:t>
                      </a:r>
                      <a:endParaRPr lang="fr-FR" sz="1100" b="1">
                        <a:effectLst/>
                        <a:latin typeface="Tahom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8537467"/>
                  </a:ext>
                </a:extLst>
              </a:tr>
              <a:tr h="522657">
                <a:tc>
                  <a:txBody>
                    <a:bodyPr/>
                    <a:lstStyle/>
                    <a:p>
                      <a:pPr algn="l">
                        <a:spcAft>
                          <a:spcPts val="0"/>
                        </a:spcAft>
                      </a:pPr>
                      <a:r>
                        <a:rPr lang="fr-FR" sz="11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Terre d’Emplois - AGATE</a:t>
                      </a:r>
                      <a:endParaRPr lang="fr-FR" sz="1100" b="1">
                        <a:effectLst/>
                        <a:latin typeface="Tahom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22</a:t>
                      </a:r>
                      <a:endParaRPr lang="fr-FR" sz="1100" b="1">
                        <a:effectLst/>
                        <a:latin typeface="Tahom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15</a:t>
                      </a:r>
                      <a:endParaRPr lang="fr-FR" sz="1100" b="1">
                        <a:effectLst/>
                        <a:latin typeface="Tahom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5824112"/>
                  </a:ext>
                </a:extLst>
              </a:tr>
              <a:tr h="174219">
                <a:tc>
                  <a:txBody>
                    <a:bodyPr/>
                    <a:lstStyle/>
                    <a:p>
                      <a:pPr algn="l">
                        <a:spcAft>
                          <a:spcPts val="0"/>
                        </a:spcAft>
                      </a:pPr>
                      <a:r>
                        <a:rPr lang="fr-FR" sz="11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Allianz</a:t>
                      </a:r>
                      <a:endParaRPr lang="fr-FR" sz="1100" b="1">
                        <a:effectLst/>
                        <a:latin typeface="Tahom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35</a:t>
                      </a:r>
                      <a:endParaRPr lang="fr-FR" sz="1100" b="1">
                        <a:effectLst/>
                        <a:latin typeface="Tahom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5</a:t>
                      </a:r>
                      <a:endParaRPr lang="fr-FR" sz="1100" b="1">
                        <a:effectLst/>
                        <a:latin typeface="Tahom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2650341"/>
                  </a:ext>
                </a:extLst>
              </a:tr>
              <a:tr h="348438">
                <a:tc>
                  <a:txBody>
                    <a:bodyPr/>
                    <a:lstStyle/>
                    <a:p>
                      <a:pPr algn="l">
                        <a:spcAft>
                          <a:spcPts val="0"/>
                        </a:spcAft>
                      </a:pPr>
                      <a:r>
                        <a:rPr lang="fr-FR" sz="11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Cpam (SOPHIA)</a:t>
                      </a:r>
                      <a:endParaRPr lang="fr-FR" sz="1100" b="1">
                        <a:effectLst/>
                        <a:latin typeface="Tahom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5</a:t>
                      </a:r>
                      <a:endParaRPr lang="fr-FR" sz="1100" b="1">
                        <a:effectLst/>
                        <a:latin typeface="Tahom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1</a:t>
                      </a:r>
                      <a:endParaRPr lang="fr-FR" sz="1100" b="1">
                        <a:effectLst/>
                        <a:latin typeface="Tahom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1158042"/>
                  </a:ext>
                </a:extLst>
              </a:tr>
              <a:tr h="348438">
                <a:tc>
                  <a:txBody>
                    <a:bodyPr/>
                    <a:lstStyle/>
                    <a:p>
                      <a:pPr algn="l">
                        <a:spcAft>
                          <a:spcPts val="0"/>
                        </a:spcAft>
                      </a:pPr>
                      <a:r>
                        <a:rPr lang="fr-FR" sz="11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Trésorerie de Poligny</a:t>
                      </a:r>
                      <a:endParaRPr lang="fr-FR" sz="1100" b="1">
                        <a:effectLst/>
                        <a:latin typeface="Tahom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367</a:t>
                      </a:r>
                      <a:endParaRPr lang="fr-FR" sz="1100" b="1">
                        <a:effectLst/>
                        <a:latin typeface="Tahom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32</a:t>
                      </a:r>
                      <a:endParaRPr lang="fr-FR" sz="1100" b="1">
                        <a:effectLst/>
                        <a:latin typeface="Tahom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0344577"/>
                  </a:ext>
                </a:extLst>
              </a:tr>
              <a:tr h="348438">
                <a:tc>
                  <a:txBody>
                    <a:bodyPr/>
                    <a:lstStyle/>
                    <a:p>
                      <a:pPr algn="l">
                        <a:spcAft>
                          <a:spcPts val="0"/>
                        </a:spcAft>
                      </a:pPr>
                      <a:r>
                        <a:rPr lang="fr-FR" sz="11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La Roue de Secours 39</a:t>
                      </a:r>
                      <a:endParaRPr lang="fr-FR" sz="1100" b="1">
                        <a:effectLst/>
                        <a:latin typeface="Tahom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17</a:t>
                      </a:r>
                      <a:endParaRPr lang="fr-FR" sz="1100" b="1">
                        <a:effectLst/>
                        <a:latin typeface="Tahom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7</a:t>
                      </a:r>
                      <a:endParaRPr lang="fr-FR" sz="1100" b="1">
                        <a:effectLst/>
                        <a:latin typeface="Tahom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8024868"/>
                  </a:ext>
                </a:extLst>
              </a:tr>
              <a:tr h="348438">
                <a:tc>
                  <a:txBody>
                    <a:bodyPr/>
                    <a:lstStyle/>
                    <a:p>
                      <a:pPr algn="l">
                        <a:spcAft>
                          <a:spcPts val="0"/>
                        </a:spcAft>
                      </a:pPr>
                      <a:r>
                        <a:rPr lang="fr-FR" sz="11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Chambre des Métiers</a:t>
                      </a:r>
                      <a:endParaRPr lang="fr-FR" sz="1100" b="1">
                        <a:effectLst/>
                        <a:latin typeface="Tahom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28</a:t>
                      </a:r>
                      <a:endParaRPr lang="fr-FR" sz="1100" b="1">
                        <a:effectLst/>
                        <a:latin typeface="Tahom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11</a:t>
                      </a:r>
                      <a:endParaRPr lang="fr-FR" sz="1100" b="1">
                        <a:effectLst/>
                        <a:latin typeface="Tahom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3577899"/>
                  </a:ext>
                </a:extLst>
              </a:tr>
              <a:tr h="174219">
                <a:tc>
                  <a:txBody>
                    <a:bodyPr/>
                    <a:lstStyle/>
                    <a:p>
                      <a:pPr algn="l">
                        <a:spcAft>
                          <a:spcPts val="0"/>
                        </a:spcAft>
                      </a:pPr>
                      <a:r>
                        <a:rPr lang="fr-FR" sz="11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All4Home</a:t>
                      </a:r>
                      <a:endParaRPr lang="fr-FR" sz="1100" b="1">
                        <a:effectLst/>
                        <a:latin typeface="Tahom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7</a:t>
                      </a:r>
                      <a:endParaRPr lang="fr-FR" sz="1100" b="1">
                        <a:effectLst/>
                        <a:latin typeface="Tahom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2</a:t>
                      </a:r>
                      <a:endParaRPr lang="fr-FR" sz="1100" b="1">
                        <a:effectLst/>
                        <a:latin typeface="Tahom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9795677"/>
                  </a:ext>
                </a:extLst>
              </a:tr>
              <a:tr h="292986">
                <a:tc>
                  <a:txBody>
                    <a:bodyPr/>
                    <a:lstStyle/>
                    <a:p>
                      <a:pPr algn="l">
                        <a:spcAft>
                          <a:spcPts val="0"/>
                        </a:spcAft>
                      </a:pPr>
                      <a:r>
                        <a:rPr lang="fr-FR" sz="11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INDIBAT Dole</a:t>
                      </a:r>
                      <a:endParaRPr lang="fr-FR" sz="1100" b="1">
                        <a:effectLst/>
                        <a:latin typeface="Tahom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2</a:t>
                      </a:r>
                      <a:endParaRPr lang="fr-FR" sz="1100" b="1">
                        <a:effectLst/>
                        <a:latin typeface="Tahom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1</a:t>
                      </a:r>
                      <a:endParaRPr lang="fr-FR" sz="1100" b="1">
                        <a:effectLst/>
                        <a:latin typeface="Tahom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2823156"/>
                  </a:ext>
                </a:extLst>
              </a:tr>
              <a:tr h="174219">
                <a:tc>
                  <a:txBody>
                    <a:bodyPr/>
                    <a:lstStyle/>
                    <a:p>
                      <a:pPr algn="l">
                        <a:spcAft>
                          <a:spcPts val="0"/>
                        </a:spcAft>
                      </a:pPr>
                      <a:r>
                        <a:rPr lang="fr-FR" sz="11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SNCF</a:t>
                      </a:r>
                      <a:endParaRPr lang="fr-FR" sz="1100" b="1">
                        <a:effectLst/>
                        <a:latin typeface="Tahom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161</a:t>
                      </a:r>
                      <a:endParaRPr lang="fr-FR" sz="1100" b="1">
                        <a:effectLst/>
                        <a:latin typeface="Tahom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42</a:t>
                      </a:r>
                      <a:endParaRPr lang="fr-FR" sz="1100" b="1">
                        <a:effectLst/>
                        <a:latin typeface="Tahom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4636314"/>
                  </a:ext>
                </a:extLst>
              </a:tr>
              <a:tr h="292986">
                <a:tc>
                  <a:txBody>
                    <a:bodyPr/>
                    <a:lstStyle/>
                    <a:p>
                      <a:pPr algn="l">
                        <a:spcAft>
                          <a:spcPts val="0"/>
                        </a:spcAft>
                      </a:pPr>
                      <a:r>
                        <a:rPr lang="fr-FR" sz="11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Psychologue</a:t>
                      </a:r>
                      <a:endParaRPr lang="fr-FR" sz="1100" b="1">
                        <a:effectLst/>
                        <a:latin typeface="Tahom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4</a:t>
                      </a:r>
                      <a:endParaRPr lang="fr-FR" sz="1100" b="1">
                        <a:effectLst/>
                        <a:latin typeface="Tahom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b="1"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3</a:t>
                      </a:r>
                      <a:endParaRPr lang="fr-FR" sz="1100" b="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3647980"/>
                  </a:ext>
                </a:extLst>
              </a:tr>
              <a:tr h="174219">
                <a:tc>
                  <a:txBody>
                    <a:bodyPr/>
                    <a:lstStyle/>
                    <a:p>
                      <a:pPr algn="l">
                        <a:spcAft>
                          <a:spcPts val="0"/>
                        </a:spcAft>
                      </a:pPr>
                      <a:r>
                        <a:rPr lang="fr-FR" sz="11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AFPA</a:t>
                      </a:r>
                      <a:endParaRPr lang="fr-FR" sz="1100" b="1">
                        <a:effectLst/>
                        <a:latin typeface="Tahom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1</a:t>
                      </a:r>
                      <a:endParaRPr lang="fr-FR" sz="1100" b="1">
                        <a:effectLst/>
                        <a:latin typeface="Tahom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1</a:t>
                      </a:r>
                      <a:endParaRPr lang="fr-FR" sz="1100" b="1">
                        <a:effectLst/>
                        <a:latin typeface="Tahom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8618816"/>
                  </a:ext>
                </a:extLst>
              </a:tr>
              <a:tr h="174219">
                <a:tc>
                  <a:txBody>
                    <a:bodyPr/>
                    <a:lstStyle/>
                    <a:p>
                      <a:pPr algn="l">
                        <a:spcAft>
                          <a:spcPts val="0"/>
                        </a:spcAft>
                      </a:pPr>
                      <a:r>
                        <a:rPr lang="fr-FR" sz="11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AFD 39</a:t>
                      </a:r>
                      <a:endParaRPr lang="fr-FR" sz="1100" b="1">
                        <a:effectLst/>
                        <a:latin typeface="Tahom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3</a:t>
                      </a:r>
                      <a:endParaRPr lang="fr-FR" sz="1100" b="1">
                        <a:effectLst/>
                        <a:latin typeface="Tahom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3</a:t>
                      </a:r>
                      <a:endParaRPr lang="fr-FR" sz="1100" b="1">
                        <a:effectLst/>
                        <a:latin typeface="Tahom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7249446"/>
                  </a:ext>
                </a:extLst>
              </a:tr>
              <a:tr h="348438">
                <a:tc>
                  <a:txBody>
                    <a:bodyPr/>
                    <a:lstStyle/>
                    <a:p>
                      <a:pPr algn="l">
                        <a:spcAft>
                          <a:spcPts val="0"/>
                        </a:spcAft>
                      </a:pPr>
                      <a:r>
                        <a:rPr lang="fr-FR" sz="11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Séniors en vacances</a:t>
                      </a:r>
                      <a:endParaRPr lang="fr-FR" sz="1100" b="1">
                        <a:effectLst/>
                        <a:latin typeface="Tahom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127</a:t>
                      </a:r>
                      <a:endParaRPr lang="fr-FR" sz="1100" b="1">
                        <a:effectLst/>
                        <a:latin typeface="Tahom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16</a:t>
                      </a:r>
                      <a:endParaRPr lang="fr-FR" sz="1100" b="1">
                        <a:effectLst/>
                        <a:latin typeface="Tahom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9578932"/>
                  </a:ext>
                </a:extLst>
              </a:tr>
              <a:tr h="174219">
                <a:tc>
                  <a:txBody>
                    <a:bodyPr/>
                    <a:lstStyle/>
                    <a:p>
                      <a:pPr algn="l">
                        <a:spcAft>
                          <a:spcPts val="0"/>
                        </a:spcAft>
                      </a:pPr>
                      <a:r>
                        <a:rPr lang="fr-FR" sz="1100" b="1" dirty="0" err="1" smtClean="0">
                          <a:effectLst/>
                          <a:latin typeface="Tahoma" panose="020B0604030504040204" pitchFamily="34" charset="0"/>
                          <a:ea typeface="Times New Roman" panose="02020603050405020304" pitchFamily="18" charset="0"/>
                          <a:cs typeface="Times New Roman" panose="02020603050405020304" pitchFamily="18" charset="0"/>
                        </a:rPr>
                        <a:t>Misson</a:t>
                      </a:r>
                      <a:r>
                        <a:rPr lang="fr-FR" sz="1100" b="1" dirty="0" smtClean="0">
                          <a:effectLst/>
                          <a:latin typeface="Tahoma" panose="020B0604030504040204" pitchFamily="34" charset="0"/>
                          <a:ea typeface="Times New Roman" panose="02020603050405020304" pitchFamily="18" charset="0"/>
                          <a:cs typeface="Times New Roman" panose="02020603050405020304" pitchFamily="18" charset="0"/>
                        </a:rPr>
                        <a:t> Locale</a:t>
                      </a:r>
                      <a:endParaRPr lang="fr-FR" sz="1100" b="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24</a:t>
                      </a:r>
                      <a:endParaRPr lang="fr-FR" sz="1100" b="1">
                        <a:effectLst/>
                        <a:latin typeface="Tahom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b="1"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7</a:t>
                      </a:r>
                      <a:endParaRPr lang="fr-FR" sz="1100" b="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2505863"/>
                  </a:ext>
                </a:extLst>
              </a:tr>
            </a:tbl>
          </a:graphicData>
        </a:graphic>
      </p:graphicFrame>
      <p:graphicFrame>
        <p:nvGraphicFramePr>
          <p:cNvPr id="15" name="Graphique 14"/>
          <p:cNvGraphicFramePr>
            <a:graphicFrameLocks/>
          </p:cNvGraphicFramePr>
          <p:nvPr>
            <p:extLst>
              <p:ext uri="{D42A27DB-BD31-4B8C-83A1-F6EECF244321}">
                <p14:modId xmlns:p14="http://schemas.microsoft.com/office/powerpoint/2010/main" val="776248136"/>
              </p:ext>
            </p:extLst>
          </p:nvPr>
        </p:nvGraphicFramePr>
        <p:xfrm>
          <a:off x="2205917" y="4554193"/>
          <a:ext cx="4392488" cy="2424439"/>
        </p:xfrm>
        <a:graphic>
          <a:graphicData uri="http://schemas.openxmlformats.org/drawingml/2006/chart">
            <c:chart xmlns:c="http://schemas.openxmlformats.org/drawingml/2006/chart" xmlns:r="http://schemas.openxmlformats.org/officeDocument/2006/relationships" r:id="rId3"/>
          </a:graphicData>
        </a:graphic>
      </p:graphicFrame>
      <p:sp>
        <p:nvSpPr>
          <p:cNvPr id="16" name="ZoneTexte 15"/>
          <p:cNvSpPr txBox="1"/>
          <p:nvPr/>
        </p:nvSpPr>
        <p:spPr>
          <a:xfrm>
            <a:off x="948233" y="5002837"/>
            <a:ext cx="1501389" cy="923330"/>
          </a:xfrm>
          <a:prstGeom prst="rect">
            <a:avLst/>
          </a:prstGeom>
          <a:noFill/>
        </p:spPr>
        <p:txBody>
          <a:bodyPr wrap="square" rtlCol="0">
            <a:spAutoFit/>
          </a:bodyPr>
          <a:lstStyle/>
          <a:p>
            <a:r>
              <a:rPr lang="fr-FR" b="1" dirty="0" smtClean="0">
                <a:latin typeface="Calibri" panose="020F0502020204030204" pitchFamily="34" charset="0"/>
              </a:rPr>
              <a:t>Permanences</a:t>
            </a:r>
          </a:p>
          <a:p>
            <a:r>
              <a:rPr lang="fr-FR" b="1" dirty="0" smtClean="0">
                <a:latin typeface="Calibri" panose="020F0502020204030204" pitchFamily="34" charset="0"/>
              </a:rPr>
              <a:t>Partenaires Relais CCVA</a:t>
            </a:r>
            <a:endParaRPr lang="fr-FR" b="1" dirty="0">
              <a:latin typeface="Calibri" panose="020F0502020204030204" pitchFamily="34" charset="0"/>
            </a:endParaRPr>
          </a:p>
        </p:txBody>
      </p:sp>
    </p:spTree>
    <p:extLst>
      <p:ext uri="{BB962C8B-B14F-4D97-AF65-F5344CB8AC3E}">
        <p14:creationId xmlns:p14="http://schemas.microsoft.com/office/powerpoint/2010/main" val="3290282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4F8C95-9CFF-4050-AA33-7AE01EB79DB7}" type="slidenum">
              <a:rPr lang="fr-FR" altLang="fr-FR" smtClean="0"/>
              <a:pPr/>
              <a:t>34</a:t>
            </a:fld>
            <a:endParaRPr lang="fr-FR" altLang="fr-FR"/>
          </a:p>
        </p:txBody>
      </p:sp>
      <p:grpSp>
        <p:nvGrpSpPr>
          <p:cNvPr id="5" name="Groupe 4"/>
          <p:cNvGrpSpPr/>
          <p:nvPr/>
        </p:nvGrpSpPr>
        <p:grpSpPr>
          <a:xfrm>
            <a:off x="-96778" y="0"/>
            <a:ext cx="10002778" cy="6858000"/>
            <a:chOff x="-96778" y="0"/>
            <a:chExt cx="10002778" cy="6858000"/>
          </a:xfrm>
        </p:grpSpPr>
        <p:sp>
          <p:nvSpPr>
            <p:cNvPr id="6" name="Rectangle 17"/>
            <p:cNvSpPr>
              <a:spLocks noChangeArrowheads="1"/>
            </p:cNvSpPr>
            <p:nvPr/>
          </p:nvSpPr>
          <p:spPr bwMode="auto">
            <a:xfrm>
              <a:off x="1" y="0"/>
              <a:ext cx="271727" cy="6858000"/>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sp>
          <p:nvSpPr>
            <p:cNvPr id="7" name="Text Box 19"/>
            <p:cNvSpPr txBox="1">
              <a:spLocks noChangeArrowheads="1"/>
            </p:cNvSpPr>
            <p:nvPr/>
          </p:nvSpPr>
          <p:spPr bwMode="auto">
            <a:xfrm rot="10800000">
              <a:off x="-96778" y="838200"/>
              <a:ext cx="4308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fr-FR" altLang="fr-FR" sz="1600" i="1" dirty="0">
                  <a:latin typeface="Tahoma" pitchFamily="34" charset="0"/>
                </a:rPr>
                <a:t>www.terre-emplois.org</a:t>
              </a:r>
            </a:p>
          </p:txBody>
        </p:sp>
        <p:sp>
          <p:nvSpPr>
            <p:cNvPr id="8" name="Rectangle 7"/>
            <p:cNvSpPr>
              <a:spLocks noChangeArrowheads="1"/>
            </p:cNvSpPr>
            <p:nvPr/>
          </p:nvSpPr>
          <p:spPr bwMode="auto">
            <a:xfrm>
              <a:off x="271728" y="1272337"/>
              <a:ext cx="9634272" cy="78355"/>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pic>
          <p:nvPicPr>
            <p:cNvPr id="9" name="Image 8" descr="K:\DUI 2016 documents modifiables\Personnages vert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464" y="5651262"/>
              <a:ext cx="544636" cy="1046401"/>
            </a:xfrm>
            <a:prstGeom prst="rect">
              <a:avLst/>
            </a:prstGeom>
            <a:noFill/>
            <a:ln>
              <a:noFill/>
            </a:ln>
          </p:spPr>
        </p:pic>
        <p:grpSp>
          <p:nvGrpSpPr>
            <p:cNvPr id="10" name="Groupe 9"/>
            <p:cNvGrpSpPr/>
            <p:nvPr/>
          </p:nvGrpSpPr>
          <p:grpSpPr>
            <a:xfrm>
              <a:off x="271728" y="0"/>
              <a:ext cx="9634272" cy="1270339"/>
              <a:chOff x="271728" y="0"/>
              <a:chExt cx="9634272" cy="1270339"/>
            </a:xfrm>
          </p:grpSpPr>
          <p:pic>
            <p:nvPicPr>
              <p:cNvPr id="12" name="Picture 21" descr="K:\RAPPORT D'ACTIVITE 2016\logo-agate-perspecti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28" y="0"/>
                <a:ext cx="2270958" cy="127033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42686" y="0"/>
                <a:ext cx="7363314" cy="127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14" name="ZoneTexte 13"/>
          <p:cNvSpPr txBox="1"/>
          <p:nvPr/>
        </p:nvSpPr>
        <p:spPr>
          <a:xfrm>
            <a:off x="2655341" y="173504"/>
            <a:ext cx="6953348" cy="923330"/>
          </a:xfrm>
          <a:prstGeom prst="rect">
            <a:avLst/>
          </a:prstGeom>
          <a:noFill/>
        </p:spPr>
        <p:txBody>
          <a:bodyPr wrap="square" rtlCol="0">
            <a:spAutoFit/>
          </a:bodyPr>
          <a:lstStyle/>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AG 24 juin 2016 </a:t>
            </a:r>
            <a:r>
              <a:rPr lang="fr-FR" dirty="0" err="1" smtClean="0">
                <a:solidFill>
                  <a:schemeClr val="bg2">
                    <a:lumMod val="50000"/>
                  </a:schemeClr>
                </a:solidFill>
                <a:effectLst>
                  <a:reflection blurRad="6350" stA="55000" endA="300" endPos="45500" dir="5400000" sy="-100000" algn="bl" rotWithShape="0"/>
                </a:effectLst>
                <a:latin typeface="Calibri" panose="020F0502020204030204" pitchFamily="34" charset="0"/>
              </a:rPr>
              <a:t>Ounans</a:t>
            </a: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  </a:t>
            </a:r>
          </a:p>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Rapport d’activité</a:t>
            </a:r>
          </a:p>
          <a:p>
            <a:pPr algn="ctr"/>
            <a:r>
              <a:rPr lang="fr-FR" b="1" dirty="0" smtClean="0">
                <a:effectLst>
                  <a:reflection blurRad="6350" stA="55000" endA="300" endPos="45500" dir="5400000" sy="-100000" algn="bl" rotWithShape="0"/>
                </a:effectLst>
                <a:latin typeface="Calibri" panose="020F0502020204030204" pitchFamily="34" charset="0"/>
              </a:rPr>
              <a:t>IV – Les relais d’accueil et de services</a:t>
            </a:r>
            <a:endParaRPr lang="fr-FR" b="1" dirty="0">
              <a:effectLst>
                <a:reflection blurRad="6350" stA="55000" endA="300" endPos="45500" dir="5400000" sy="-100000" algn="bl" rotWithShape="0"/>
              </a:effectLst>
              <a:latin typeface="Calibri" panose="020F0502020204030204" pitchFamily="34" charset="0"/>
            </a:endParaRPr>
          </a:p>
        </p:txBody>
      </p:sp>
      <p:sp>
        <p:nvSpPr>
          <p:cNvPr id="15" name="Rectangle 14"/>
          <p:cNvSpPr/>
          <p:nvPr/>
        </p:nvSpPr>
        <p:spPr>
          <a:xfrm>
            <a:off x="488504" y="1988701"/>
            <a:ext cx="8913278" cy="3985706"/>
          </a:xfrm>
          <a:prstGeom prst="rect">
            <a:avLst/>
          </a:prstGeom>
        </p:spPr>
        <p:txBody>
          <a:bodyPr wrap="square">
            <a:spAutoFit/>
          </a:bodyPr>
          <a:lstStyle/>
          <a:p>
            <a:pPr lvl="0" algn="ctr">
              <a:spcAft>
                <a:spcPts val="0"/>
              </a:spcAft>
            </a:pPr>
            <a:r>
              <a:rPr lang="fr-FR" sz="3200" b="1" dirty="0" smtClean="0">
                <a:solidFill>
                  <a:srgbClr val="0070C0"/>
                </a:solidFill>
                <a:latin typeface="Calibri" panose="020F0502020204030204" pitchFamily="34" charset="0"/>
                <a:ea typeface="Times New Roman"/>
              </a:rPr>
              <a:t>FOCUS</a:t>
            </a:r>
          </a:p>
          <a:p>
            <a:pPr lvl="0" algn="ctr">
              <a:spcAft>
                <a:spcPts val="0"/>
              </a:spcAft>
            </a:pPr>
            <a:endParaRPr lang="fr-FR" sz="900" dirty="0">
              <a:solidFill>
                <a:prstClr val="black"/>
              </a:solidFill>
              <a:latin typeface="Calibri" panose="020F0502020204030204" pitchFamily="34" charset="0"/>
              <a:ea typeface="Times New Roman"/>
            </a:endParaRPr>
          </a:p>
          <a:p>
            <a:pPr lvl="0" algn="ctr">
              <a:spcAft>
                <a:spcPts val="0"/>
              </a:spcAft>
            </a:pPr>
            <a:r>
              <a:rPr lang="fr-FR" sz="2800" b="1" dirty="0">
                <a:solidFill>
                  <a:srgbClr val="0070C0"/>
                </a:solidFill>
                <a:latin typeface="Calibri" panose="020F0502020204030204" pitchFamily="34" charset="0"/>
                <a:ea typeface="Times New Roman"/>
              </a:rPr>
              <a:t> </a:t>
            </a:r>
            <a:r>
              <a:rPr lang="fr-FR" sz="2800" b="1" dirty="0" smtClean="0">
                <a:solidFill>
                  <a:srgbClr val="0070C0"/>
                </a:solidFill>
                <a:latin typeface="Calibri" panose="020F0502020204030204" pitchFamily="34" charset="0"/>
                <a:ea typeface="Times New Roman"/>
              </a:rPr>
              <a:t>La valeur ajoutée des Relais d’AGATE</a:t>
            </a:r>
            <a:endParaRPr lang="fr-FR" sz="2800" b="1" dirty="0" smtClean="0">
              <a:solidFill>
                <a:srgbClr val="0070C0"/>
              </a:solidFill>
              <a:latin typeface="Calibri" panose="020F0502020204030204" pitchFamily="34" charset="0"/>
              <a:ea typeface="Times New Roman"/>
            </a:endParaRPr>
          </a:p>
          <a:p>
            <a:pPr lvl="0" algn="ctr">
              <a:spcAft>
                <a:spcPts val="0"/>
              </a:spcAft>
            </a:pPr>
            <a:endParaRPr lang="fr-FR" sz="800" b="1" dirty="0" smtClean="0">
              <a:solidFill>
                <a:srgbClr val="0070C0"/>
              </a:solidFill>
              <a:latin typeface="Calibri" panose="020F0502020204030204" pitchFamily="34" charset="0"/>
              <a:ea typeface="Times New Roman"/>
            </a:endParaRPr>
          </a:p>
          <a:p>
            <a:pPr lvl="0" algn="ctr">
              <a:spcAft>
                <a:spcPts val="0"/>
              </a:spcAft>
            </a:pPr>
            <a:endParaRPr lang="fr-FR" sz="800" b="1" dirty="0" smtClean="0">
              <a:solidFill>
                <a:srgbClr val="0070C0"/>
              </a:solidFill>
              <a:latin typeface="Calibri" panose="020F0502020204030204" pitchFamily="34" charset="0"/>
              <a:ea typeface="Times New Roman"/>
            </a:endParaRPr>
          </a:p>
          <a:p>
            <a:pPr lvl="0" algn="ctr">
              <a:spcAft>
                <a:spcPts val="0"/>
              </a:spcAft>
            </a:pPr>
            <a:r>
              <a:rPr lang="fr-FR" sz="2800" b="1" i="1" dirty="0" smtClean="0">
                <a:latin typeface="Calibri" panose="020F0502020204030204" pitchFamily="34" charset="0"/>
                <a:ea typeface="Times New Roman"/>
              </a:rPr>
              <a:t>par </a:t>
            </a:r>
            <a:r>
              <a:rPr lang="fr-FR" sz="2800" b="1" i="1" dirty="0" smtClean="0">
                <a:latin typeface="Calibri" panose="020F0502020204030204" pitchFamily="34" charset="0"/>
                <a:ea typeface="Times New Roman"/>
              </a:rPr>
              <a:t>Mme Isabelle LACAILLE</a:t>
            </a:r>
            <a:endParaRPr lang="fr-FR" sz="2800" b="1" i="1" dirty="0" smtClean="0">
              <a:latin typeface="Calibri" panose="020F0502020204030204" pitchFamily="34" charset="0"/>
              <a:ea typeface="Times New Roman"/>
            </a:endParaRPr>
          </a:p>
          <a:p>
            <a:pPr lvl="0" algn="ctr">
              <a:spcAft>
                <a:spcPts val="0"/>
              </a:spcAft>
            </a:pPr>
            <a:r>
              <a:rPr lang="fr-FR" sz="1200" i="1" dirty="0" smtClean="0">
                <a:latin typeface="Calibri" panose="020F0502020204030204" pitchFamily="34" charset="0"/>
                <a:ea typeface="Times New Roman"/>
              </a:rPr>
              <a:t>(Vice-Présidente de la Communauté de Commune de la Plaine Jurassienne, en charge de la commission « service à la population »)</a:t>
            </a:r>
          </a:p>
          <a:p>
            <a:pPr lvl="0" algn="ctr">
              <a:spcAft>
                <a:spcPts val="0"/>
              </a:spcAft>
            </a:pPr>
            <a:endParaRPr lang="fr-FR" sz="1200" i="1" dirty="0" smtClean="0">
              <a:latin typeface="Calibri" panose="020F0502020204030204" pitchFamily="34" charset="0"/>
              <a:ea typeface="Times New Roman"/>
            </a:endParaRPr>
          </a:p>
          <a:p>
            <a:pPr lvl="0" algn="ctr">
              <a:spcAft>
                <a:spcPts val="0"/>
              </a:spcAft>
            </a:pPr>
            <a:r>
              <a:rPr lang="fr-FR" sz="1200" i="1" dirty="0" smtClean="0">
                <a:latin typeface="Calibri" panose="020F0502020204030204" pitchFamily="34" charset="0"/>
                <a:ea typeface="Times New Roman"/>
              </a:rPr>
              <a:t>&amp;</a:t>
            </a:r>
            <a:endParaRPr lang="fr-FR" sz="1200" i="1" dirty="0">
              <a:latin typeface="Calibri" panose="020F0502020204030204" pitchFamily="34" charset="0"/>
              <a:ea typeface="Times New Roman"/>
            </a:endParaRPr>
          </a:p>
          <a:p>
            <a:pPr lvl="0" algn="ctr">
              <a:spcAft>
                <a:spcPts val="0"/>
              </a:spcAft>
            </a:pPr>
            <a:endParaRPr lang="fr-FR" sz="1200" i="1" dirty="0">
              <a:latin typeface="Calibri" panose="020F0502020204030204" pitchFamily="34" charset="0"/>
              <a:ea typeface="Times New Roman"/>
            </a:endParaRPr>
          </a:p>
          <a:p>
            <a:pPr lvl="0" algn="ctr">
              <a:spcAft>
                <a:spcPts val="0"/>
              </a:spcAft>
            </a:pPr>
            <a:r>
              <a:rPr lang="fr-FR" sz="2800" b="1" i="1" dirty="0">
                <a:solidFill>
                  <a:prstClr val="black"/>
                </a:solidFill>
                <a:latin typeface="Calibri" panose="020F0502020204030204" pitchFamily="34" charset="0"/>
                <a:ea typeface="Times New Roman"/>
              </a:rPr>
              <a:t>par Mme </a:t>
            </a:r>
            <a:r>
              <a:rPr lang="fr-FR" sz="2800" b="1" i="1" dirty="0" smtClean="0">
                <a:solidFill>
                  <a:prstClr val="black"/>
                </a:solidFill>
                <a:latin typeface="Calibri" panose="020F0502020204030204" pitchFamily="34" charset="0"/>
                <a:ea typeface="Times New Roman"/>
              </a:rPr>
              <a:t>Cindy DERAMBURE</a:t>
            </a:r>
          </a:p>
          <a:p>
            <a:pPr lvl="0" algn="ctr">
              <a:spcAft>
                <a:spcPts val="0"/>
              </a:spcAft>
            </a:pPr>
            <a:r>
              <a:rPr lang="fr-FR" sz="1200" i="1" dirty="0" smtClean="0">
                <a:solidFill>
                  <a:prstClr val="black"/>
                </a:solidFill>
                <a:latin typeface="Calibri" panose="020F0502020204030204" pitchFamily="34" charset="0"/>
                <a:ea typeface="Times New Roman"/>
              </a:rPr>
              <a:t>(Coordinatrice du Relais de la </a:t>
            </a:r>
            <a:r>
              <a:rPr lang="fr-FR" sz="1200" i="1" dirty="0">
                <a:solidFill>
                  <a:prstClr val="black"/>
                </a:solidFill>
                <a:latin typeface="Calibri" panose="020F0502020204030204" pitchFamily="34" charset="0"/>
                <a:ea typeface="Times New Roman"/>
              </a:rPr>
              <a:t>Communauté de Commune de la Plaine </a:t>
            </a:r>
            <a:r>
              <a:rPr lang="fr-FR" sz="1200" i="1" dirty="0" smtClean="0">
                <a:solidFill>
                  <a:prstClr val="black"/>
                </a:solidFill>
                <a:latin typeface="Calibri" panose="020F0502020204030204" pitchFamily="34" charset="0"/>
                <a:ea typeface="Times New Roman"/>
              </a:rPr>
              <a:t>Jurassienne, accompagnatrice socio professionnelle et coordinatrice de l’équipe d’accompagnement socio professionnel des chantiers d’insertion jusqu’à janvier 2016)</a:t>
            </a:r>
            <a:endParaRPr lang="fr-FR" sz="1200" i="1" dirty="0">
              <a:solidFill>
                <a:prstClr val="black"/>
              </a:solidFill>
              <a:latin typeface="Calibri" panose="020F0502020204030204" pitchFamily="34" charset="0"/>
              <a:ea typeface="Times New Roman"/>
            </a:endParaRPr>
          </a:p>
          <a:p>
            <a:pPr lvl="0" algn="ctr">
              <a:spcAft>
                <a:spcPts val="0"/>
              </a:spcAft>
            </a:pPr>
            <a:endParaRPr lang="fr-FR" sz="2800" b="1" i="1" dirty="0">
              <a:solidFill>
                <a:prstClr val="black"/>
              </a:solidFill>
              <a:latin typeface="Calibri" panose="020F0502020204030204" pitchFamily="34" charset="0"/>
              <a:ea typeface="Times New Roman"/>
            </a:endParaRPr>
          </a:p>
          <a:p>
            <a:pPr lvl="0" algn="ctr">
              <a:spcAft>
                <a:spcPts val="0"/>
              </a:spcAft>
            </a:pPr>
            <a:endParaRPr lang="fr-FR" sz="1200" i="1" dirty="0" smtClean="0">
              <a:latin typeface="Calibri" panose="020F0502020204030204" pitchFamily="34" charset="0"/>
              <a:ea typeface="Times New Roman"/>
            </a:endParaRPr>
          </a:p>
        </p:txBody>
      </p:sp>
    </p:spTree>
    <p:extLst>
      <p:ext uri="{BB962C8B-B14F-4D97-AF65-F5344CB8AC3E}">
        <p14:creationId xmlns:p14="http://schemas.microsoft.com/office/powerpoint/2010/main" val="8258377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4F8C95-9CFF-4050-AA33-7AE01EB79DB7}" type="slidenum">
              <a:rPr lang="fr-FR" altLang="fr-FR" smtClean="0"/>
              <a:pPr/>
              <a:t>35</a:t>
            </a:fld>
            <a:endParaRPr lang="fr-FR" altLang="fr-FR"/>
          </a:p>
        </p:txBody>
      </p:sp>
      <p:grpSp>
        <p:nvGrpSpPr>
          <p:cNvPr id="5" name="Groupe 4"/>
          <p:cNvGrpSpPr/>
          <p:nvPr/>
        </p:nvGrpSpPr>
        <p:grpSpPr>
          <a:xfrm>
            <a:off x="-96778" y="0"/>
            <a:ext cx="10002778" cy="6858000"/>
            <a:chOff x="-96778" y="0"/>
            <a:chExt cx="10002778" cy="6858000"/>
          </a:xfrm>
        </p:grpSpPr>
        <p:sp>
          <p:nvSpPr>
            <p:cNvPr id="6" name="Rectangle 17"/>
            <p:cNvSpPr>
              <a:spLocks noChangeArrowheads="1"/>
            </p:cNvSpPr>
            <p:nvPr/>
          </p:nvSpPr>
          <p:spPr bwMode="auto">
            <a:xfrm>
              <a:off x="1" y="0"/>
              <a:ext cx="271727" cy="6858000"/>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sp>
          <p:nvSpPr>
            <p:cNvPr id="7" name="Text Box 19"/>
            <p:cNvSpPr txBox="1">
              <a:spLocks noChangeArrowheads="1"/>
            </p:cNvSpPr>
            <p:nvPr/>
          </p:nvSpPr>
          <p:spPr bwMode="auto">
            <a:xfrm rot="10800000">
              <a:off x="-96778" y="838200"/>
              <a:ext cx="4308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fr-FR" altLang="fr-FR" sz="1600" i="1" dirty="0">
                  <a:latin typeface="Tahoma" pitchFamily="34" charset="0"/>
                </a:rPr>
                <a:t>www.terre-emplois.org</a:t>
              </a:r>
            </a:p>
          </p:txBody>
        </p:sp>
        <p:sp>
          <p:nvSpPr>
            <p:cNvPr id="8" name="Rectangle 7"/>
            <p:cNvSpPr>
              <a:spLocks noChangeArrowheads="1"/>
            </p:cNvSpPr>
            <p:nvPr/>
          </p:nvSpPr>
          <p:spPr bwMode="auto">
            <a:xfrm>
              <a:off x="271728" y="1272337"/>
              <a:ext cx="9634272" cy="78355"/>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pic>
          <p:nvPicPr>
            <p:cNvPr id="9" name="Image 8" descr="K:\DUI 2016 documents modifiables\Personnages vert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464" y="5651262"/>
              <a:ext cx="544636" cy="1046401"/>
            </a:xfrm>
            <a:prstGeom prst="rect">
              <a:avLst/>
            </a:prstGeom>
            <a:noFill/>
            <a:ln>
              <a:noFill/>
            </a:ln>
          </p:spPr>
        </p:pic>
        <p:grpSp>
          <p:nvGrpSpPr>
            <p:cNvPr id="10" name="Groupe 9"/>
            <p:cNvGrpSpPr/>
            <p:nvPr/>
          </p:nvGrpSpPr>
          <p:grpSpPr>
            <a:xfrm>
              <a:off x="271728" y="0"/>
              <a:ext cx="9634272" cy="1270339"/>
              <a:chOff x="271728" y="0"/>
              <a:chExt cx="9634272" cy="1270339"/>
            </a:xfrm>
          </p:grpSpPr>
          <p:pic>
            <p:nvPicPr>
              <p:cNvPr id="12" name="Picture 21" descr="K:\RAPPORT D'ACTIVITE 2016\logo-agate-perspecti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28" y="0"/>
                <a:ext cx="2270958" cy="127033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42686" y="0"/>
                <a:ext cx="7363314" cy="127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14" name="ZoneTexte 13"/>
          <p:cNvSpPr txBox="1"/>
          <p:nvPr/>
        </p:nvSpPr>
        <p:spPr>
          <a:xfrm>
            <a:off x="2655341" y="173504"/>
            <a:ext cx="6953348" cy="923330"/>
          </a:xfrm>
          <a:prstGeom prst="rect">
            <a:avLst/>
          </a:prstGeom>
          <a:noFill/>
        </p:spPr>
        <p:txBody>
          <a:bodyPr wrap="square" rtlCol="0">
            <a:spAutoFit/>
          </a:bodyPr>
          <a:lstStyle/>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AG 24 juin 2016 </a:t>
            </a:r>
            <a:r>
              <a:rPr lang="fr-FR" dirty="0" err="1" smtClean="0">
                <a:solidFill>
                  <a:schemeClr val="bg2">
                    <a:lumMod val="50000"/>
                  </a:schemeClr>
                </a:solidFill>
                <a:effectLst>
                  <a:reflection blurRad="6350" stA="55000" endA="300" endPos="45500" dir="5400000" sy="-100000" algn="bl" rotWithShape="0"/>
                </a:effectLst>
                <a:latin typeface="Calibri" panose="020F0502020204030204" pitchFamily="34" charset="0"/>
              </a:rPr>
              <a:t>Ounans</a:t>
            </a: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  </a:t>
            </a:r>
          </a:p>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Rapport d’activité</a:t>
            </a:r>
          </a:p>
          <a:p>
            <a:pPr algn="ctr"/>
            <a:r>
              <a:rPr lang="fr-FR" b="1" dirty="0" smtClean="0">
                <a:effectLst>
                  <a:reflection blurRad="6350" stA="55000" endA="300" endPos="45500" dir="5400000" sy="-100000" algn="bl" rotWithShape="0"/>
                </a:effectLst>
                <a:latin typeface="Calibri" panose="020F0502020204030204" pitchFamily="34" charset="0"/>
              </a:rPr>
              <a:t>IV – Les relais d’accueil et de services</a:t>
            </a:r>
            <a:endParaRPr lang="fr-FR" b="1" dirty="0">
              <a:effectLst>
                <a:reflection blurRad="6350" stA="55000" endA="300" endPos="45500" dir="5400000" sy="-100000" algn="bl" rotWithShape="0"/>
              </a:effectLst>
              <a:latin typeface="Calibri" panose="020F0502020204030204" pitchFamily="34" charset="0"/>
            </a:endParaRPr>
          </a:p>
        </p:txBody>
      </p:sp>
    </p:spTree>
    <p:extLst>
      <p:ext uri="{BB962C8B-B14F-4D97-AF65-F5344CB8AC3E}">
        <p14:creationId xmlns:p14="http://schemas.microsoft.com/office/powerpoint/2010/main" val="41263627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4F8C95-9CFF-4050-AA33-7AE01EB79DB7}" type="slidenum">
              <a:rPr lang="fr-FR" altLang="fr-FR" smtClean="0"/>
              <a:pPr/>
              <a:t>36</a:t>
            </a:fld>
            <a:endParaRPr lang="fr-FR" altLang="fr-FR"/>
          </a:p>
        </p:txBody>
      </p:sp>
      <p:grpSp>
        <p:nvGrpSpPr>
          <p:cNvPr id="5" name="Groupe 4"/>
          <p:cNvGrpSpPr/>
          <p:nvPr/>
        </p:nvGrpSpPr>
        <p:grpSpPr>
          <a:xfrm>
            <a:off x="-96778" y="0"/>
            <a:ext cx="10002778" cy="6858000"/>
            <a:chOff x="-96778" y="0"/>
            <a:chExt cx="10002778" cy="6858000"/>
          </a:xfrm>
        </p:grpSpPr>
        <p:sp>
          <p:nvSpPr>
            <p:cNvPr id="6" name="Rectangle 17"/>
            <p:cNvSpPr>
              <a:spLocks noChangeArrowheads="1"/>
            </p:cNvSpPr>
            <p:nvPr/>
          </p:nvSpPr>
          <p:spPr bwMode="auto">
            <a:xfrm>
              <a:off x="1" y="0"/>
              <a:ext cx="271727" cy="6858000"/>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sp>
          <p:nvSpPr>
            <p:cNvPr id="7" name="Text Box 19"/>
            <p:cNvSpPr txBox="1">
              <a:spLocks noChangeArrowheads="1"/>
            </p:cNvSpPr>
            <p:nvPr/>
          </p:nvSpPr>
          <p:spPr bwMode="auto">
            <a:xfrm rot="10800000">
              <a:off x="-96778" y="838200"/>
              <a:ext cx="4308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fr-FR" altLang="fr-FR" sz="1600" i="1" dirty="0">
                  <a:latin typeface="Tahoma" pitchFamily="34" charset="0"/>
                </a:rPr>
                <a:t>www.terre-emplois.org</a:t>
              </a:r>
            </a:p>
          </p:txBody>
        </p:sp>
        <p:sp>
          <p:nvSpPr>
            <p:cNvPr id="8" name="Rectangle 7"/>
            <p:cNvSpPr>
              <a:spLocks noChangeArrowheads="1"/>
            </p:cNvSpPr>
            <p:nvPr/>
          </p:nvSpPr>
          <p:spPr bwMode="auto">
            <a:xfrm>
              <a:off x="271728" y="1272337"/>
              <a:ext cx="9634272" cy="78355"/>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pic>
          <p:nvPicPr>
            <p:cNvPr id="9" name="Image 8" descr="K:\DUI 2016 documents modifiables\Personnages vert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464" y="5651262"/>
              <a:ext cx="544636" cy="1046401"/>
            </a:xfrm>
            <a:prstGeom prst="rect">
              <a:avLst/>
            </a:prstGeom>
            <a:noFill/>
            <a:ln>
              <a:noFill/>
            </a:ln>
          </p:spPr>
        </p:pic>
        <p:grpSp>
          <p:nvGrpSpPr>
            <p:cNvPr id="10" name="Groupe 9"/>
            <p:cNvGrpSpPr/>
            <p:nvPr/>
          </p:nvGrpSpPr>
          <p:grpSpPr>
            <a:xfrm>
              <a:off x="271728" y="0"/>
              <a:ext cx="9634272" cy="1270339"/>
              <a:chOff x="271728" y="0"/>
              <a:chExt cx="9634272" cy="1270339"/>
            </a:xfrm>
          </p:grpSpPr>
          <p:pic>
            <p:nvPicPr>
              <p:cNvPr id="12" name="Picture 21" descr="K:\RAPPORT D'ACTIVITE 2016\logo-agate-perspecti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28" y="0"/>
                <a:ext cx="2270958" cy="127033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42686" y="0"/>
                <a:ext cx="7363314" cy="127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14" name="ZoneTexte 13"/>
          <p:cNvSpPr txBox="1"/>
          <p:nvPr/>
        </p:nvSpPr>
        <p:spPr>
          <a:xfrm>
            <a:off x="2655341" y="173504"/>
            <a:ext cx="6953348" cy="923330"/>
          </a:xfrm>
          <a:prstGeom prst="rect">
            <a:avLst/>
          </a:prstGeom>
          <a:noFill/>
        </p:spPr>
        <p:txBody>
          <a:bodyPr wrap="square" rtlCol="0">
            <a:spAutoFit/>
          </a:bodyPr>
          <a:lstStyle/>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AG 24 juin 2016 </a:t>
            </a:r>
            <a:r>
              <a:rPr lang="fr-FR" dirty="0" err="1" smtClean="0">
                <a:solidFill>
                  <a:schemeClr val="bg2">
                    <a:lumMod val="50000"/>
                  </a:schemeClr>
                </a:solidFill>
                <a:effectLst>
                  <a:reflection blurRad="6350" stA="55000" endA="300" endPos="45500" dir="5400000" sy="-100000" algn="bl" rotWithShape="0"/>
                </a:effectLst>
                <a:latin typeface="Calibri" panose="020F0502020204030204" pitchFamily="34" charset="0"/>
              </a:rPr>
              <a:t>Ounans</a:t>
            </a: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  </a:t>
            </a:r>
          </a:p>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Rapport d’activité</a:t>
            </a:r>
          </a:p>
          <a:p>
            <a:pPr algn="ctr"/>
            <a:r>
              <a:rPr lang="fr-FR" b="1" dirty="0" smtClean="0">
                <a:effectLst>
                  <a:reflection blurRad="6350" stA="55000" endA="300" endPos="45500" dir="5400000" sy="-100000" algn="bl" rotWithShape="0"/>
                </a:effectLst>
                <a:latin typeface="Calibri" panose="020F0502020204030204" pitchFamily="34" charset="0"/>
              </a:rPr>
              <a:t>IV – Les relais d’accueil et de services</a:t>
            </a:r>
            <a:endParaRPr lang="fr-FR" b="1" dirty="0">
              <a:effectLst>
                <a:reflection blurRad="6350" stA="55000" endA="300" endPos="45500" dir="5400000" sy="-100000" algn="bl" rotWithShape="0"/>
              </a:effectLst>
              <a:latin typeface="Calibri" panose="020F0502020204030204" pitchFamily="34" charset="0"/>
            </a:endParaRPr>
          </a:p>
        </p:txBody>
      </p:sp>
    </p:spTree>
    <p:extLst>
      <p:ext uri="{BB962C8B-B14F-4D97-AF65-F5344CB8AC3E}">
        <p14:creationId xmlns:p14="http://schemas.microsoft.com/office/powerpoint/2010/main" val="34763733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4F8C95-9CFF-4050-AA33-7AE01EB79DB7}" type="slidenum">
              <a:rPr lang="fr-FR" altLang="fr-FR" smtClean="0"/>
              <a:pPr/>
              <a:t>37</a:t>
            </a:fld>
            <a:endParaRPr lang="fr-FR" altLang="fr-FR"/>
          </a:p>
        </p:txBody>
      </p:sp>
      <p:grpSp>
        <p:nvGrpSpPr>
          <p:cNvPr id="5" name="Groupe 4"/>
          <p:cNvGrpSpPr/>
          <p:nvPr/>
        </p:nvGrpSpPr>
        <p:grpSpPr>
          <a:xfrm>
            <a:off x="-96778" y="0"/>
            <a:ext cx="10002778" cy="6858000"/>
            <a:chOff x="-96778" y="0"/>
            <a:chExt cx="10002778" cy="6858000"/>
          </a:xfrm>
        </p:grpSpPr>
        <p:sp>
          <p:nvSpPr>
            <p:cNvPr id="6" name="Rectangle 17"/>
            <p:cNvSpPr>
              <a:spLocks noChangeArrowheads="1"/>
            </p:cNvSpPr>
            <p:nvPr/>
          </p:nvSpPr>
          <p:spPr bwMode="auto">
            <a:xfrm>
              <a:off x="1" y="0"/>
              <a:ext cx="271727" cy="6858000"/>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sp>
          <p:nvSpPr>
            <p:cNvPr id="7" name="Text Box 19"/>
            <p:cNvSpPr txBox="1">
              <a:spLocks noChangeArrowheads="1"/>
            </p:cNvSpPr>
            <p:nvPr/>
          </p:nvSpPr>
          <p:spPr bwMode="auto">
            <a:xfrm rot="10800000">
              <a:off x="-96778" y="838200"/>
              <a:ext cx="4308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fr-FR" altLang="fr-FR" sz="1600" i="1" dirty="0">
                  <a:latin typeface="Tahoma" pitchFamily="34" charset="0"/>
                </a:rPr>
                <a:t>www.terre-emplois.org</a:t>
              </a:r>
            </a:p>
          </p:txBody>
        </p:sp>
        <p:sp>
          <p:nvSpPr>
            <p:cNvPr id="8" name="Rectangle 7"/>
            <p:cNvSpPr>
              <a:spLocks noChangeArrowheads="1"/>
            </p:cNvSpPr>
            <p:nvPr/>
          </p:nvSpPr>
          <p:spPr bwMode="auto">
            <a:xfrm>
              <a:off x="271728" y="1272337"/>
              <a:ext cx="9634272" cy="78355"/>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pic>
          <p:nvPicPr>
            <p:cNvPr id="9" name="Image 8" descr="K:\DUI 2016 documents modifiables\Personnages vert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464" y="5651262"/>
              <a:ext cx="544636" cy="1046401"/>
            </a:xfrm>
            <a:prstGeom prst="rect">
              <a:avLst/>
            </a:prstGeom>
            <a:noFill/>
            <a:ln>
              <a:noFill/>
            </a:ln>
          </p:spPr>
        </p:pic>
        <p:grpSp>
          <p:nvGrpSpPr>
            <p:cNvPr id="10" name="Groupe 9"/>
            <p:cNvGrpSpPr/>
            <p:nvPr/>
          </p:nvGrpSpPr>
          <p:grpSpPr>
            <a:xfrm>
              <a:off x="271728" y="0"/>
              <a:ext cx="9634272" cy="1270339"/>
              <a:chOff x="271728" y="0"/>
              <a:chExt cx="9634272" cy="1270339"/>
            </a:xfrm>
          </p:grpSpPr>
          <p:pic>
            <p:nvPicPr>
              <p:cNvPr id="12" name="Picture 21" descr="K:\RAPPORT D'ACTIVITE 2016\logo-agate-perspecti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28" y="0"/>
                <a:ext cx="2270958" cy="127033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42686" y="0"/>
                <a:ext cx="7363314" cy="127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14" name="ZoneTexte 13"/>
          <p:cNvSpPr txBox="1"/>
          <p:nvPr/>
        </p:nvSpPr>
        <p:spPr>
          <a:xfrm>
            <a:off x="2655341" y="173504"/>
            <a:ext cx="6953348" cy="923330"/>
          </a:xfrm>
          <a:prstGeom prst="rect">
            <a:avLst/>
          </a:prstGeom>
          <a:noFill/>
        </p:spPr>
        <p:txBody>
          <a:bodyPr wrap="square" rtlCol="0">
            <a:spAutoFit/>
          </a:bodyPr>
          <a:lstStyle/>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AG 24 juin 2016 </a:t>
            </a:r>
            <a:r>
              <a:rPr lang="fr-FR" dirty="0" err="1" smtClean="0">
                <a:solidFill>
                  <a:schemeClr val="bg2">
                    <a:lumMod val="50000"/>
                  </a:schemeClr>
                </a:solidFill>
                <a:effectLst>
                  <a:reflection blurRad="6350" stA="55000" endA="300" endPos="45500" dir="5400000" sy="-100000" algn="bl" rotWithShape="0"/>
                </a:effectLst>
                <a:latin typeface="Calibri" panose="020F0502020204030204" pitchFamily="34" charset="0"/>
              </a:rPr>
              <a:t>Ounans</a:t>
            </a: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  </a:t>
            </a:r>
          </a:p>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Rapport d’activité</a:t>
            </a:r>
          </a:p>
          <a:p>
            <a:pPr algn="ctr"/>
            <a:r>
              <a:rPr lang="fr-FR" b="1" dirty="0" smtClean="0">
                <a:effectLst>
                  <a:reflection blurRad="6350" stA="55000" endA="300" endPos="45500" dir="5400000" sy="-100000" algn="bl" rotWithShape="0"/>
                </a:effectLst>
                <a:latin typeface="Calibri" panose="020F0502020204030204" pitchFamily="34" charset="0"/>
              </a:rPr>
              <a:t>IV – Les relais d’accueil et de services</a:t>
            </a:r>
            <a:endParaRPr lang="fr-FR" b="1" dirty="0">
              <a:effectLst>
                <a:reflection blurRad="6350" stA="55000" endA="300" endPos="45500" dir="5400000" sy="-100000" algn="bl" rotWithShape="0"/>
              </a:effectLst>
              <a:latin typeface="Calibri" panose="020F0502020204030204" pitchFamily="34" charset="0"/>
            </a:endParaRPr>
          </a:p>
        </p:txBody>
      </p:sp>
    </p:spTree>
    <p:extLst>
      <p:ext uri="{BB962C8B-B14F-4D97-AF65-F5344CB8AC3E}">
        <p14:creationId xmlns:p14="http://schemas.microsoft.com/office/powerpoint/2010/main" val="31831046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4F8C95-9CFF-4050-AA33-7AE01EB79DB7}" type="slidenum">
              <a:rPr lang="fr-FR" altLang="fr-FR" smtClean="0"/>
              <a:pPr/>
              <a:t>38</a:t>
            </a:fld>
            <a:endParaRPr lang="fr-FR" altLang="fr-FR"/>
          </a:p>
        </p:txBody>
      </p:sp>
      <p:grpSp>
        <p:nvGrpSpPr>
          <p:cNvPr id="5" name="Groupe 4"/>
          <p:cNvGrpSpPr/>
          <p:nvPr/>
        </p:nvGrpSpPr>
        <p:grpSpPr>
          <a:xfrm>
            <a:off x="-96778" y="0"/>
            <a:ext cx="10002778" cy="6858000"/>
            <a:chOff x="-96778" y="0"/>
            <a:chExt cx="10002778" cy="6858000"/>
          </a:xfrm>
        </p:grpSpPr>
        <p:sp>
          <p:nvSpPr>
            <p:cNvPr id="6" name="Rectangle 17"/>
            <p:cNvSpPr>
              <a:spLocks noChangeArrowheads="1"/>
            </p:cNvSpPr>
            <p:nvPr/>
          </p:nvSpPr>
          <p:spPr bwMode="auto">
            <a:xfrm>
              <a:off x="1" y="0"/>
              <a:ext cx="271727" cy="6858000"/>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sp>
          <p:nvSpPr>
            <p:cNvPr id="7" name="Text Box 19"/>
            <p:cNvSpPr txBox="1">
              <a:spLocks noChangeArrowheads="1"/>
            </p:cNvSpPr>
            <p:nvPr/>
          </p:nvSpPr>
          <p:spPr bwMode="auto">
            <a:xfrm rot="10800000">
              <a:off x="-96778" y="838200"/>
              <a:ext cx="4308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fr-FR" altLang="fr-FR" sz="1600" i="1" dirty="0">
                  <a:latin typeface="Tahoma" pitchFamily="34" charset="0"/>
                </a:rPr>
                <a:t>www.terre-emplois.org</a:t>
              </a:r>
            </a:p>
          </p:txBody>
        </p:sp>
        <p:sp>
          <p:nvSpPr>
            <p:cNvPr id="8" name="Rectangle 7"/>
            <p:cNvSpPr>
              <a:spLocks noChangeArrowheads="1"/>
            </p:cNvSpPr>
            <p:nvPr/>
          </p:nvSpPr>
          <p:spPr bwMode="auto">
            <a:xfrm>
              <a:off x="271728" y="1272337"/>
              <a:ext cx="9634272" cy="78355"/>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pic>
          <p:nvPicPr>
            <p:cNvPr id="9" name="Image 8" descr="K:\DUI 2016 documents modifiables\Personnages vert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464" y="5651262"/>
              <a:ext cx="544636" cy="1046401"/>
            </a:xfrm>
            <a:prstGeom prst="rect">
              <a:avLst/>
            </a:prstGeom>
            <a:noFill/>
            <a:ln>
              <a:noFill/>
            </a:ln>
          </p:spPr>
        </p:pic>
        <p:grpSp>
          <p:nvGrpSpPr>
            <p:cNvPr id="10" name="Groupe 9"/>
            <p:cNvGrpSpPr/>
            <p:nvPr/>
          </p:nvGrpSpPr>
          <p:grpSpPr>
            <a:xfrm>
              <a:off x="271728" y="0"/>
              <a:ext cx="9634272" cy="1270339"/>
              <a:chOff x="271728" y="0"/>
              <a:chExt cx="9634272" cy="1270339"/>
            </a:xfrm>
          </p:grpSpPr>
          <p:pic>
            <p:nvPicPr>
              <p:cNvPr id="12" name="Picture 21" descr="K:\RAPPORT D'ACTIVITE 2016\logo-agate-perspecti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28" y="0"/>
                <a:ext cx="2270958" cy="127033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42686" y="0"/>
                <a:ext cx="7363314" cy="127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14" name="ZoneTexte 13"/>
          <p:cNvSpPr txBox="1"/>
          <p:nvPr/>
        </p:nvSpPr>
        <p:spPr>
          <a:xfrm>
            <a:off x="2655341" y="173504"/>
            <a:ext cx="6953348" cy="923330"/>
          </a:xfrm>
          <a:prstGeom prst="rect">
            <a:avLst/>
          </a:prstGeom>
          <a:noFill/>
        </p:spPr>
        <p:txBody>
          <a:bodyPr wrap="square" rtlCol="0">
            <a:spAutoFit/>
          </a:bodyPr>
          <a:lstStyle/>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AG 24 juin 2016 </a:t>
            </a:r>
            <a:r>
              <a:rPr lang="fr-FR" dirty="0" err="1" smtClean="0">
                <a:solidFill>
                  <a:schemeClr val="bg2">
                    <a:lumMod val="50000"/>
                  </a:schemeClr>
                </a:solidFill>
                <a:effectLst>
                  <a:reflection blurRad="6350" stA="55000" endA="300" endPos="45500" dir="5400000" sy="-100000" algn="bl" rotWithShape="0"/>
                </a:effectLst>
                <a:latin typeface="Calibri" panose="020F0502020204030204" pitchFamily="34" charset="0"/>
              </a:rPr>
              <a:t>Ounans</a:t>
            </a: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  </a:t>
            </a:r>
          </a:p>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Rapport d’activité</a:t>
            </a:r>
          </a:p>
          <a:p>
            <a:pPr algn="ctr"/>
            <a:r>
              <a:rPr lang="fr-FR" b="1" dirty="0" smtClean="0">
                <a:effectLst>
                  <a:reflection blurRad="6350" stA="55000" endA="300" endPos="45500" dir="5400000" sy="-100000" algn="bl" rotWithShape="0"/>
                </a:effectLst>
                <a:latin typeface="Calibri" panose="020F0502020204030204" pitchFamily="34" charset="0"/>
              </a:rPr>
              <a:t>IV – Les relais d’accueil et de services</a:t>
            </a:r>
            <a:endParaRPr lang="fr-FR" b="1" dirty="0">
              <a:effectLst>
                <a:reflection blurRad="6350" stA="55000" endA="300" endPos="45500" dir="5400000" sy="-100000" algn="bl" rotWithShape="0"/>
              </a:effectLst>
              <a:latin typeface="Calibri" panose="020F0502020204030204" pitchFamily="34" charset="0"/>
            </a:endParaRPr>
          </a:p>
        </p:txBody>
      </p:sp>
    </p:spTree>
    <p:extLst>
      <p:ext uri="{BB962C8B-B14F-4D97-AF65-F5344CB8AC3E}">
        <p14:creationId xmlns:p14="http://schemas.microsoft.com/office/powerpoint/2010/main" val="3540864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4F8C95-9CFF-4050-AA33-7AE01EB79DB7}" type="slidenum">
              <a:rPr lang="fr-FR" altLang="fr-FR" smtClean="0"/>
              <a:pPr/>
              <a:t>39</a:t>
            </a:fld>
            <a:endParaRPr lang="fr-FR" altLang="fr-FR"/>
          </a:p>
        </p:txBody>
      </p:sp>
      <p:grpSp>
        <p:nvGrpSpPr>
          <p:cNvPr id="5" name="Groupe 4"/>
          <p:cNvGrpSpPr/>
          <p:nvPr/>
        </p:nvGrpSpPr>
        <p:grpSpPr>
          <a:xfrm>
            <a:off x="-96778" y="0"/>
            <a:ext cx="10002778" cy="6858000"/>
            <a:chOff x="-96778" y="0"/>
            <a:chExt cx="10002778" cy="6858000"/>
          </a:xfrm>
        </p:grpSpPr>
        <p:sp>
          <p:nvSpPr>
            <p:cNvPr id="6" name="Rectangle 17"/>
            <p:cNvSpPr>
              <a:spLocks noChangeArrowheads="1"/>
            </p:cNvSpPr>
            <p:nvPr/>
          </p:nvSpPr>
          <p:spPr bwMode="auto">
            <a:xfrm>
              <a:off x="1" y="0"/>
              <a:ext cx="271727" cy="6858000"/>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sp>
          <p:nvSpPr>
            <p:cNvPr id="7" name="Text Box 19"/>
            <p:cNvSpPr txBox="1">
              <a:spLocks noChangeArrowheads="1"/>
            </p:cNvSpPr>
            <p:nvPr/>
          </p:nvSpPr>
          <p:spPr bwMode="auto">
            <a:xfrm rot="10800000">
              <a:off x="-96778" y="838200"/>
              <a:ext cx="4308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fr-FR" altLang="fr-FR" sz="1600" i="1" dirty="0">
                  <a:latin typeface="Tahoma" pitchFamily="34" charset="0"/>
                </a:rPr>
                <a:t>www.terre-emplois.org</a:t>
              </a:r>
            </a:p>
          </p:txBody>
        </p:sp>
        <p:sp>
          <p:nvSpPr>
            <p:cNvPr id="8" name="Rectangle 7"/>
            <p:cNvSpPr>
              <a:spLocks noChangeArrowheads="1"/>
            </p:cNvSpPr>
            <p:nvPr/>
          </p:nvSpPr>
          <p:spPr bwMode="auto">
            <a:xfrm>
              <a:off x="271728" y="1272337"/>
              <a:ext cx="9634272" cy="78355"/>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pic>
          <p:nvPicPr>
            <p:cNvPr id="9" name="Image 8" descr="K:\DUI 2016 documents modifiables\Personnages vert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464" y="5651262"/>
              <a:ext cx="544636" cy="1046401"/>
            </a:xfrm>
            <a:prstGeom prst="rect">
              <a:avLst/>
            </a:prstGeom>
            <a:noFill/>
            <a:ln>
              <a:noFill/>
            </a:ln>
          </p:spPr>
        </p:pic>
        <p:grpSp>
          <p:nvGrpSpPr>
            <p:cNvPr id="10" name="Groupe 9"/>
            <p:cNvGrpSpPr/>
            <p:nvPr/>
          </p:nvGrpSpPr>
          <p:grpSpPr>
            <a:xfrm>
              <a:off x="271728" y="0"/>
              <a:ext cx="9634272" cy="1270339"/>
              <a:chOff x="271728" y="0"/>
              <a:chExt cx="9634272" cy="1270339"/>
            </a:xfrm>
          </p:grpSpPr>
          <p:pic>
            <p:nvPicPr>
              <p:cNvPr id="12" name="Picture 21" descr="K:\RAPPORT D'ACTIVITE 2016\logo-agate-perspecti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28" y="0"/>
                <a:ext cx="2270958" cy="127033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42686" y="0"/>
                <a:ext cx="7363314" cy="127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14" name="ZoneTexte 13"/>
          <p:cNvSpPr txBox="1"/>
          <p:nvPr/>
        </p:nvSpPr>
        <p:spPr>
          <a:xfrm>
            <a:off x="2655341" y="173504"/>
            <a:ext cx="6953348" cy="923330"/>
          </a:xfrm>
          <a:prstGeom prst="rect">
            <a:avLst/>
          </a:prstGeom>
          <a:noFill/>
        </p:spPr>
        <p:txBody>
          <a:bodyPr wrap="square" rtlCol="0">
            <a:spAutoFit/>
          </a:bodyPr>
          <a:lstStyle/>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AG 24 juin 2016 </a:t>
            </a:r>
            <a:r>
              <a:rPr lang="fr-FR" dirty="0" err="1" smtClean="0">
                <a:solidFill>
                  <a:schemeClr val="bg2">
                    <a:lumMod val="50000"/>
                  </a:schemeClr>
                </a:solidFill>
                <a:effectLst>
                  <a:reflection blurRad="6350" stA="55000" endA="300" endPos="45500" dir="5400000" sy="-100000" algn="bl" rotWithShape="0"/>
                </a:effectLst>
                <a:latin typeface="Calibri" panose="020F0502020204030204" pitchFamily="34" charset="0"/>
              </a:rPr>
              <a:t>Ounans</a:t>
            </a: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  </a:t>
            </a:r>
          </a:p>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Rapport d’activité</a:t>
            </a:r>
          </a:p>
          <a:p>
            <a:pPr algn="ctr"/>
            <a:r>
              <a:rPr lang="fr-FR" b="1" dirty="0" smtClean="0">
                <a:effectLst>
                  <a:reflection blurRad="6350" stA="55000" endA="300" endPos="45500" dir="5400000" sy="-100000" algn="bl" rotWithShape="0"/>
                </a:effectLst>
                <a:latin typeface="Calibri" panose="020F0502020204030204" pitchFamily="34" charset="0"/>
              </a:rPr>
              <a:t>IV – Les relais d’accueil et de services</a:t>
            </a:r>
            <a:endParaRPr lang="fr-FR" b="1" dirty="0">
              <a:effectLst>
                <a:reflection blurRad="6350" stA="55000" endA="300" endPos="45500" dir="5400000" sy="-100000" algn="bl" rotWithShape="0"/>
              </a:effectLst>
              <a:latin typeface="Calibri" panose="020F0502020204030204" pitchFamily="34" charset="0"/>
            </a:endParaRPr>
          </a:p>
        </p:txBody>
      </p:sp>
    </p:spTree>
    <p:extLst>
      <p:ext uri="{BB962C8B-B14F-4D97-AF65-F5344CB8AC3E}">
        <p14:creationId xmlns:p14="http://schemas.microsoft.com/office/powerpoint/2010/main" val="504555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4F8C95-9CFF-4050-AA33-7AE01EB79DB7}" type="slidenum">
              <a:rPr lang="fr-FR" altLang="fr-FR" smtClean="0"/>
              <a:pPr/>
              <a:t>4</a:t>
            </a:fld>
            <a:endParaRPr lang="fr-FR" altLang="fr-FR"/>
          </a:p>
        </p:txBody>
      </p:sp>
      <p:grpSp>
        <p:nvGrpSpPr>
          <p:cNvPr id="5" name="Groupe 4"/>
          <p:cNvGrpSpPr/>
          <p:nvPr/>
        </p:nvGrpSpPr>
        <p:grpSpPr>
          <a:xfrm>
            <a:off x="-96778" y="0"/>
            <a:ext cx="10002778" cy="6858000"/>
            <a:chOff x="-96778" y="0"/>
            <a:chExt cx="10002778" cy="6858000"/>
          </a:xfrm>
        </p:grpSpPr>
        <p:sp>
          <p:nvSpPr>
            <p:cNvPr id="6" name="Rectangle 17"/>
            <p:cNvSpPr>
              <a:spLocks noChangeArrowheads="1"/>
            </p:cNvSpPr>
            <p:nvPr/>
          </p:nvSpPr>
          <p:spPr bwMode="auto">
            <a:xfrm>
              <a:off x="1" y="0"/>
              <a:ext cx="271727" cy="6858000"/>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sp>
          <p:nvSpPr>
            <p:cNvPr id="7" name="Text Box 19"/>
            <p:cNvSpPr txBox="1">
              <a:spLocks noChangeArrowheads="1"/>
            </p:cNvSpPr>
            <p:nvPr/>
          </p:nvSpPr>
          <p:spPr bwMode="auto">
            <a:xfrm rot="10800000">
              <a:off x="-96778" y="838200"/>
              <a:ext cx="4308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fr-FR" altLang="fr-FR" sz="1600" i="1" dirty="0">
                  <a:latin typeface="Tahoma" pitchFamily="34" charset="0"/>
                </a:rPr>
                <a:t>www.terre-emplois.org</a:t>
              </a:r>
            </a:p>
          </p:txBody>
        </p:sp>
        <p:sp>
          <p:nvSpPr>
            <p:cNvPr id="8" name="Rectangle 7"/>
            <p:cNvSpPr>
              <a:spLocks noChangeArrowheads="1"/>
            </p:cNvSpPr>
            <p:nvPr/>
          </p:nvSpPr>
          <p:spPr bwMode="auto">
            <a:xfrm>
              <a:off x="271728" y="1272337"/>
              <a:ext cx="9634272" cy="78355"/>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pic>
          <p:nvPicPr>
            <p:cNvPr id="9" name="Image 8" descr="K:\DUI 2016 documents modifiables\Personnages vert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464" y="5651262"/>
              <a:ext cx="544636" cy="1046401"/>
            </a:xfrm>
            <a:prstGeom prst="rect">
              <a:avLst/>
            </a:prstGeom>
            <a:noFill/>
            <a:ln>
              <a:noFill/>
            </a:ln>
          </p:spPr>
        </p:pic>
        <p:grpSp>
          <p:nvGrpSpPr>
            <p:cNvPr id="10" name="Groupe 9"/>
            <p:cNvGrpSpPr/>
            <p:nvPr/>
          </p:nvGrpSpPr>
          <p:grpSpPr>
            <a:xfrm>
              <a:off x="271728" y="0"/>
              <a:ext cx="9634272" cy="1270339"/>
              <a:chOff x="271728" y="0"/>
              <a:chExt cx="9634272" cy="1270339"/>
            </a:xfrm>
          </p:grpSpPr>
          <p:pic>
            <p:nvPicPr>
              <p:cNvPr id="12" name="Picture 21" descr="K:\RAPPORT D'ACTIVITE 2016\logo-agate-perspecti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28" y="0"/>
                <a:ext cx="2270958" cy="127033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42686" y="0"/>
                <a:ext cx="7363314" cy="127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3" name="ZoneTexte 2"/>
          <p:cNvSpPr txBox="1"/>
          <p:nvPr/>
        </p:nvSpPr>
        <p:spPr>
          <a:xfrm>
            <a:off x="3008784" y="2061489"/>
            <a:ext cx="5976664" cy="2677656"/>
          </a:xfrm>
          <a:prstGeom prst="rect">
            <a:avLst/>
          </a:prstGeom>
          <a:noFill/>
        </p:spPr>
        <p:txBody>
          <a:bodyPr wrap="square" rtlCol="0">
            <a:spAutoFit/>
          </a:bodyPr>
          <a:lstStyle/>
          <a:p>
            <a:pPr algn="ctr">
              <a:spcAft>
                <a:spcPts val="0"/>
              </a:spcAft>
            </a:pPr>
            <a:r>
              <a:rPr lang="fr-FR" sz="2800" b="1" dirty="0" smtClean="0">
                <a:solidFill>
                  <a:srgbClr val="0070C0"/>
                </a:solidFill>
                <a:latin typeface="Calibri" panose="020F0502020204030204" pitchFamily="34" charset="0"/>
                <a:ea typeface="Times New Roman"/>
              </a:rPr>
              <a:t>Organigramme</a:t>
            </a:r>
            <a:endParaRPr lang="fr-FR" sz="2800" dirty="0">
              <a:latin typeface="Calibri" panose="020F0502020204030204" pitchFamily="34" charset="0"/>
              <a:ea typeface="Times New Roman"/>
            </a:endParaRPr>
          </a:p>
          <a:p>
            <a:pPr algn="ctr">
              <a:spcAft>
                <a:spcPts val="0"/>
              </a:spcAft>
            </a:pPr>
            <a:r>
              <a:rPr lang="fr-FR" sz="2800" b="1" dirty="0">
                <a:solidFill>
                  <a:srgbClr val="0070C0"/>
                </a:solidFill>
                <a:latin typeface="Calibri" panose="020F0502020204030204" pitchFamily="34" charset="0"/>
                <a:ea typeface="Times New Roman"/>
              </a:rPr>
              <a:t> </a:t>
            </a:r>
            <a:endParaRPr lang="fr-FR" sz="2800" dirty="0">
              <a:latin typeface="Calibri" panose="020F0502020204030204" pitchFamily="34" charset="0"/>
              <a:ea typeface="Times New Roman"/>
            </a:endParaRPr>
          </a:p>
          <a:p>
            <a:pPr algn="ctr">
              <a:spcAft>
                <a:spcPts val="0"/>
              </a:spcAft>
            </a:pPr>
            <a:r>
              <a:rPr lang="fr-FR" sz="2800" b="1" dirty="0" smtClean="0">
                <a:solidFill>
                  <a:srgbClr val="0070C0"/>
                </a:solidFill>
                <a:latin typeface="Calibri" panose="020F0502020204030204" pitchFamily="34" charset="0"/>
                <a:ea typeface="Times New Roman"/>
              </a:rPr>
              <a:t>L’équipe de  permanents sur les </a:t>
            </a:r>
            <a:r>
              <a:rPr lang="fr-FR" sz="2800" b="1" dirty="0">
                <a:solidFill>
                  <a:srgbClr val="0070C0"/>
                </a:solidFill>
                <a:latin typeface="Calibri" panose="020F0502020204030204" pitchFamily="34" charset="0"/>
                <a:ea typeface="Times New Roman"/>
              </a:rPr>
              <a:t>fonctions supports</a:t>
            </a:r>
            <a:endParaRPr lang="fr-FR" sz="2800" dirty="0">
              <a:latin typeface="Calibri" panose="020F0502020204030204" pitchFamily="34" charset="0"/>
              <a:ea typeface="Times New Roman"/>
            </a:endParaRPr>
          </a:p>
          <a:p>
            <a:pPr algn="ctr">
              <a:spcAft>
                <a:spcPts val="0"/>
              </a:spcAft>
            </a:pPr>
            <a:r>
              <a:rPr lang="fr-FR" sz="2800" b="1" dirty="0">
                <a:solidFill>
                  <a:srgbClr val="0070C0"/>
                </a:solidFill>
                <a:latin typeface="Calibri" panose="020F0502020204030204" pitchFamily="34" charset="0"/>
                <a:ea typeface="Times New Roman"/>
              </a:rPr>
              <a:t> </a:t>
            </a:r>
            <a:endParaRPr lang="fr-FR" sz="2800" dirty="0">
              <a:latin typeface="Calibri" panose="020F0502020204030204" pitchFamily="34" charset="0"/>
              <a:ea typeface="Times New Roman"/>
            </a:endParaRPr>
          </a:p>
          <a:p>
            <a:pPr algn="ctr">
              <a:spcAft>
                <a:spcPts val="0"/>
              </a:spcAft>
            </a:pPr>
            <a:r>
              <a:rPr lang="fr-FR" sz="2800" b="1" dirty="0">
                <a:solidFill>
                  <a:srgbClr val="0070C0"/>
                </a:solidFill>
                <a:latin typeface="Calibri" panose="020F0502020204030204" pitchFamily="34" charset="0"/>
                <a:ea typeface="Times New Roman"/>
              </a:rPr>
              <a:t>2015</a:t>
            </a:r>
            <a:endParaRPr lang="fr-FR" sz="2800" dirty="0">
              <a:effectLst/>
              <a:latin typeface="Calibri" panose="020F0502020204030204" pitchFamily="34" charset="0"/>
              <a:ea typeface="Times New Roman"/>
            </a:endParaRPr>
          </a:p>
        </p:txBody>
      </p:sp>
      <p:sp>
        <p:nvSpPr>
          <p:cNvPr id="14" name="ZoneTexte 13"/>
          <p:cNvSpPr txBox="1"/>
          <p:nvPr/>
        </p:nvSpPr>
        <p:spPr>
          <a:xfrm>
            <a:off x="2786012" y="116632"/>
            <a:ext cx="6953348" cy="923330"/>
          </a:xfrm>
          <a:prstGeom prst="rect">
            <a:avLst/>
          </a:prstGeom>
          <a:noFill/>
        </p:spPr>
        <p:txBody>
          <a:bodyPr wrap="square" rtlCol="0">
            <a:spAutoFit/>
          </a:bodyPr>
          <a:lstStyle/>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AG 24 juin 2016 </a:t>
            </a:r>
            <a:r>
              <a:rPr lang="fr-FR" dirty="0" err="1" smtClean="0">
                <a:solidFill>
                  <a:schemeClr val="bg2">
                    <a:lumMod val="50000"/>
                  </a:schemeClr>
                </a:solidFill>
                <a:effectLst>
                  <a:reflection blurRad="6350" stA="55000" endA="300" endPos="45500" dir="5400000" sy="-100000" algn="bl" rotWithShape="0"/>
                </a:effectLst>
                <a:latin typeface="Calibri" panose="020F0502020204030204" pitchFamily="34" charset="0"/>
              </a:rPr>
              <a:t>Ounans</a:t>
            </a: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  </a:t>
            </a:r>
          </a:p>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Rapport d’activité</a:t>
            </a:r>
          </a:p>
          <a:p>
            <a:r>
              <a:rPr lang="fr-FR" b="1" dirty="0" smtClean="0">
                <a:effectLst>
                  <a:reflection blurRad="6350" stA="55000" endA="300" endPos="45500" dir="5400000" sy="-100000" algn="bl" rotWithShape="0"/>
                </a:effectLst>
                <a:latin typeface="Calibri" panose="020F0502020204030204" pitchFamily="34" charset="0"/>
              </a:rPr>
              <a:t>I - Les Hommes et les Femmes qui donnent vie au projet associatif</a:t>
            </a:r>
            <a:endParaRPr lang="fr-FR" b="1" dirty="0">
              <a:effectLst>
                <a:reflection blurRad="6350" stA="55000" endA="300" endPos="45500" dir="5400000" sy="-100000" algn="bl" rotWithShape="0"/>
              </a:effectLst>
              <a:latin typeface="Calibri" panose="020F0502020204030204" pitchFamily="34" charset="0"/>
            </a:endParaRPr>
          </a:p>
        </p:txBody>
      </p:sp>
    </p:spTree>
    <p:extLst>
      <p:ext uri="{BB962C8B-B14F-4D97-AF65-F5344CB8AC3E}">
        <p14:creationId xmlns:p14="http://schemas.microsoft.com/office/powerpoint/2010/main" val="13347410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4F8C95-9CFF-4050-AA33-7AE01EB79DB7}" type="slidenum">
              <a:rPr lang="fr-FR" altLang="fr-FR" smtClean="0"/>
              <a:pPr/>
              <a:t>40</a:t>
            </a:fld>
            <a:endParaRPr lang="fr-FR" altLang="fr-FR"/>
          </a:p>
        </p:txBody>
      </p:sp>
      <p:grpSp>
        <p:nvGrpSpPr>
          <p:cNvPr id="5" name="Groupe 4"/>
          <p:cNvGrpSpPr/>
          <p:nvPr/>
        </p:nvGrpSpPr>
        <p:grpSpPr>
          <a:xfrm>
            <a:off x="-96778" y="0"/>
            <a:ext cx="10002778" cy="6858000"/>
            <a:chOff x="-96778" y="0"/>
            <a:chExt cx="10002778" cy="6858000"/>
          </a:xfrm>
        </p:grpSpPr>
        <p:sp>
          <p:nvSpPr>
            <p:cNvPr id="6" name="Rectangle 17"/>
            <p:cNvSpPr>
              <a:spLocks noChangeArrowheads="1"/>
            </p:cNvSpPr>
            <p:nvPr/>
          </p:nvSpPr>
          <p:spPr bwMode="auto">
            <a:xfrm>
              <a:off x="1" y="0"/>
              <a:ext cx="271727" cy="6858000"/>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sp>
          <p:nvSpPr>
            <p:cNvPr id="7" name="Text Box 19"/>
            <p:cNvSpPr txBox="1">
              <a:spLocks noChangeArrowheads="1"/>
            </p:cNvSpPr>
            <p:nvPr/>
          </p:nvSpPr>
          <p:spPr bwMode="auto">
            <a:xfrm rot="10800000">
              <a:off x="-96778" y="838200"/>
              <a:ext cx="4308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fr-FR" altLang="fr-FR" sz="1600" i="1" dirty="0">
                  <a:latin typeface="Tahoma" pitchFamily="34" charset="0"/>
                </a:rPr>
                <a:t>www.terre-emplois.org</a:t>
              </a:r>
            </a:p>
          </p:txBody>
        </p:sp>
        <p:sp>
          <p:nvSpPr>
            <p:cNvPr id="8" name="Rectangle 7"/>
            <p:cNvSpPr>
              <a:spLocks noChangeArrowheads="1"/>
            </p:cNvSpPr>
            <p:nvPr/>
          </p:nvSpPr>
          <p:spPr bwMode="auto">
            <a:xfrm>
              <a:off x="271728" y="1272337"/>
              <a:ext cx="9634272" cy="78355"/>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pic>
          <p:nvPicPr>
            <p:cNvPr id="9" name="Image 8" descr="K:\DUI 2016 documents modifiables\Personnages vert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464" y="5651262"/>
              <a:ext cx="544636" cy="1046401"/>
            </a:xfrm>
            <a:prstGeom prst="rect">
              <a:avLst/>
            </a:prstGeom>
            <a:noFill/>
            <a:ln>
              <a:noFill/>
            </a:ln>
          </p:spPr>
        </p:pic>
        <p:grpSp>
          <p:nvGrpSpPr>
            <p:cNvPr id="10" name="Groupe 9"/>
            <p:cNvGrpSpPr/>
            <p:nvPr/>
          </p:nvGrpSpPr>
          <p:grpSpPr>
            <a:xfrm>
              <a:off x="271728" y="0"/>
              <a:ext cx="9634272" cy="1270339"/>
              <a:chOff x="271728" y="0"/>
              <a:chExt cx="9634272" cy="1270339"/>
            </a:xfrm>
          </p:grpSpPr>
          <p:pic>
            <p:nvPicPr>
              <p:cNvPr id="12" name="Picture 21" descr="K:\RAPPORT D'ACTIVITE 2016\logo-agate-perspecti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28" y="0"/>
                <a:ext cx="2270958" cy="127033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42686" y="0"/>
                <a:ext cx="7363314" cy="127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14" name="ZoneTexte 13"/>
          <p:cNvSpPr txBox="1"/>
          <p:nvPr/>
        </p:nvSpPr>
        <p:spPr>
          <a:xfrm>
            <a:off x="2655341" y="173504"/>
            <a:ext cx="6953348" cy="923330"/>
          </a:xfrm>
          <a:prstGeom prst="rect">
            <a:avLst/>
          </a:prstGeom>
          <a:noFill/>
        </p:spPr>
        <p:txBody>
          <a:bodyPr wrap="square" rtlCol="0">
            <a:spAutoFit/>
          </a:bodyPr>
          <a:lstStyle/>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AG 24 juin 2016 </a:t>
            </a:r>
            <a:r>
              <a:rPr lang="fr-FR" dirty="0" err="1" smtClean="0">
                <a:solidFill>
                  <a:schemeClr val="bg2">
                    <a:lumMod val="50000"/>
                  </a:schemeClr>
                </a:solidFill>
                <a:effectLst>
                  <a:reflection blurRad="6350" stA="55000" endA="300" endPos="45500" dir="5400000" sy="-100000" algn="bl" rotWithShape="0"/>
                </a:effectLst>
                <a:latin typeface="Calibri" panose="020F0502020204030204" pitchFamily="34" charset="0"/>
              </a:rPr>
              <a:t>Ounans</a:t>
            </a: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  </a:t>
            </a:r>
          </a:p>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Rapport d’activité</a:t>
            </a:r>
          </a:p>
          <a:p>
            <a:pPr algn="ctr"/>
            <a:r>
              <a:rPr lang="fr-FR" b="1" dirty="0" smtClean="0">
                <a:effectLst>
                  <a:reflection blurRad="6350" stA="55000" endA="300" endPos="45500" dir="5400000" sy="-100000" algn="bl" rotWithShape="0"/>
                </a:effectLst>
                <a:latin typeface="Calibri" panose="020F0502020204030204" pitchFamily="34" charset="0"/>
              </a:rPr>
              <a:t>IV – Les relais d’accueil et de services</a:t>
            </a:r>
            <a:endParaRPr lang="fr-FR" b="1" dirty="0">
              <a:effectLst>
                <a:reflection blurRad="6350" stA="55000" endA="300" endPos="45500" dir="5400000" sy="-100000" algn="bl" rotWithShape="0"/>
              </a:effectLst>
              <a:latin typeface="Calibri" panose="020F0502020204030204" pitchFamily="34" charset="0"/>
            </a:endParaRPr>
          </a:p>
        </p:txBody>
      </p:sp>
    </p:spTree>
    <p:extLst>
      <p:ext uri="{BB962C8B-B14F-4D97-AF65-F5344CB8AC3E}">
        <p14:creationId xmlns:p14="http://schemas.microsoft.com/office/powerpoint/2010/main" val="10452354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4F8C95-9CFF-4050-AA33-7AE01EB79DB7}" type="slidenum">
              <a:rPr lang="fr-FR" altLang="fr-FR" smtClean="0"/>
              <a:pPr/>
              <a:t>41</a:t>
            </a:fld>
            <a:endParaRPr lang="fr-FR" altLang="fr-FR"/>
          </a:p>
        </p:txBody>
      </p:sp>
      <p:grpSp>
        <p:nvGrpSpPr>
          <p:cNvPr id="5" name="Groupe 4"/>
          <p:cNvGrpSpPr/>
          <p:nvPr/>
        </p:nvGrpSpPr>
        <p:grpSpPr>
          <a:xfrm>
            <a:off x="-96778" y="0"/>
            <a:ext cx="10002778" cy="6858000"/>
            <a:chOff x="-96778" y="0"/>
            <a:chExt cx="10002778" cy="6858000"/>
          </a:xfrm>
        </p:grpSpPr>
        <p:sp>
          <p:nvSpPr>
            <p:cNvPr id="6" name="Rectangle 17"/>
            <p:cNvSpPr>
              <a:spLocks noChangeArrowheads="1"/>
            </p:cNvSpPr>
            <p:nvPr/>
          </p:nvSpPr>
          <p:spPr bwMode="auto">
            <a:xfrm>
              <a:off x="1" y="0"/>
              <a:ext cx="271727" cy="6858000"/>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sp>
          <p:nvSpPr>
            <p:cNvPr id="7" name="Text Box 19"/>
            <p:cNvSpPr txBox="1">
              <a:spLocks noChangeArrowheads="1"/>
            </p:cNvSpPr>
            <p:nvPr/>
          </p:nvSpPr>
          <p:spPr bwMode="auto">
            <a:xfrm rot="10800000">
              <a:off x="-96778" y="838200"/>
              <a:ext cx="4308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fr-FR" altLang="fr-FR" sz="1600" i="1" dirty="0">
                  <a:latin typeface="Tahoma" pitchFamily="34" charset="0"/>
                </a:rPr>
                <a:t>www.terre-emplois.org</a:t>
              </a:r>
            </a:p>
          </p:txBody>
        </p:sp>
        <p:sp>
          <p:nvSpPr>
            <p:cNvPr id="8" name="Rectangle 7"/>
            <p:cNvSpPr>
              <a:spLocks noChangeArrowheads="1"/>
            </p:cNvSpPr>
            <p:nvPr/>
          </p:nvSpPr>
          <p:spPr bwMode="auto">
            <a:xfrm>
              <a:off x="271728" y="1272337"/>
              <a:ext cx="9634272" cy="78355"/>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pic>
          <p:nvPicPr>
            <p:cNvPr id="9" name="Image 8" descr="K:\DUI 2016 documents modifiables\Personnages vert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464" y="5651262"/>
              <a:ext cx="544636" cy="1046401"/>
            </a:xfrm>
            <a:prstGeom prst="rect">
              <a:avLst/>
            </a:prstGeom>
            <a:noFill/>
            <a:ln>
              <a:noFill/>
            </a:ln>
          </p:spPr>
        </p:pic>
        <p:grpSp>
          <p:nvGrpSpPr>
            <p:cNvPr id="10" name="Groupe 9"/>
            <p:cNvGrpSpPr/>
            <p:nvPr/>
          </p:nvGrpSpPr>
          <p:grpSpPr>
            <a:xfrm>
              <a:off x="271728" y="0"/>
              <a:ext cx="9634272" cy="1270339"/>
              <a:chOff x="271728" y="0"/>
              <a:chExt cx="9634272" cy="1270339"/>
            </a:xfrm>
          </p:grpSpPr>
          <p:pic>
            <p:nvPicPr>
              <p:cNvPr id="12" name="Picture 21" descr="K:\RAPPORT D'ACTIVITE 2016\logo-agate-perspecti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28" y="0"/>
                <a:ext cx="2270958" cy="127033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42686" y="0"/>
                <a:ext cx="7363314" cy="127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14" name="ZoneTexte 13"/>
          <p:cNvSpPr txBox="1"/>
          <p:nvPr/>
        </p:nvSpPr>
        <p:spPr>
          <a:xfrm>
            <a:off x="2655341" y="173504"/>
            <a:ext cx="6953348" cy="923330"/>
          </a:xfrm>
          <a:prstGeom prst="rect">
            <a:avLst/>
          </a:prstGeom>
          <a:noFill/>
        </p:spPr>
        <p:txBody>
          <a:bodyPr wrap="square" rtlCol="0">
            <a:spAutoFit/>
          </a:bodyPr>
          <a:lstStyle/>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AG 24 juin 2016 </a:t>
            </a:r>
            <a:r>
              <a:rPr lang="fr-FR" dirty="0" err="1" smtClean="0">
                <a:solidFill>
                  <a:schemeClr val="bg2">
                    <a:lumMod val="50000"/>
                  </a:schemeClr>
                </a:solidFill>
                <a:effectLst>
                  <a:reflection blurRad="6350" stA="55000" endA="300" endPos="45500" dir="5400000" sy="-100000" algn="bl" rotWithShape="0"/>
                </a:effectLst>
                <a:latin typeface="Calibri" panose="020F0502020204030204" pitchFamily="34" charset="0"/>
              </a:rPr>
              <a:t>Ounans</a:t>
            </a: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  </a:t>
            </a:r>
          </a:p>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Rapport d’activité</a:t>
            </a:r>
          </a:p>
          <a:p>
            <a:pPr algn="ctr"/>
            <a:r>
              <a:rPr lang="fr-FR" b="1" dirty="0" smtClean="0">
                <a:effectLst>
                  <a:reflection blurRad="6350" stA="55000" endA="300" endPos="45500" dir="5400000" sy="-100000" algn="bl" rotWithShape="0"/>
                </a:effectLst>
                <a:latin typeface="Calibri" panose="020F0502020204030204" pitchFamily="34" charset="0"/>
              </a:rPr>
              <a:t>IV – Les relais d’accueil et de services</a:t>
            </a:r>
            <a:endParaRPr lang="fr-FR" b="1" dirty="0">
              <a:effectLst>
                <a:reflection blurRad="6350" stA="55000" endA="300" endPos="45500" dir="5400000" sy="-100000" algn="bl" rotWithShape="0"/>
              </a:effectLst>
              <a:latin typeface="Calibri" panose="020F0502020204030204" pitchFamily="34" charset="0"/>
            </a:endParaRPr>
          </a:p>
        </p:txBody>
      </p:sp>
    </p:spTree>
    <p:extLst>
      <p:ext uri="{BB962C8B-B14F-4D97-AF65-F5344CB8AC3E}">
        <p14:creationId xmlns:p14="http://schemas.microsoft.com/office/powerpoint/2010/main" val="36316205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4F8C95-9CFF-4050-AA33-7AE01EB79DB7}" type="slidenum">
              <a:rPr lang="fr-FR" altLang="fr-FR" smtClean="0"/>
              <a:pPr/>
              <a:t>42</a:t>
            </a:fld>
            <a:endParaRPr lang="fr-FR" altLang="fr-FR"/>
          </a:p>
        </p:txBody>
      </p:sp>
      <p:grpSp>
        <p:nvGrpSpPr>
          <p:cNvPr id="5" name="Groupe 4"/>
          <p:cNvGrpSpPr/>
          <p:nvPr/>
        </p:nvGrpSpPr>
        <p:grpSpPr>
          <a:xfrm>
            <a:off x="-96778" y="0"/>
            <a:ext cx="10002778" cy="6858000"/>
            <a:chOff x="-96778" y="0"/>
            <a:chExt cx="10002778" cy="6858000"/>
          </a:xfrm>
        </p:grpSpPr>
        <p:sp>
          <p:nvSpPr>
            <p:cNvPr id="6" name="Rectangle 17"/>
            <p:cNvSpPr>
              <a:spLocks noChangeArrowheads="1"/>
            </p:cNvSpPr>
            <p:nvPr/>
          </p:nvSpPr>
          <p:spPr bwMode="auto">
            <a:xfrm>
              <a:off x="1" y="0"/>
              <a:ext cx="271727" cy="6858000"/>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sp>
          <p:nvSpPr>
            <p:cNvPr id="7" name="Text Box 19"/>
            <p:cNvSpPr txBox="1">
              <a:spLocks noChangeArrowheads="1"/>
            </p:cNvSpPr>
            <p:nvPr/>
          </p:nvSpPr>
          <p:spPr bwMode="auto">
            <a:xfrm rot="10800000">
              <a:off x="-96778" y="838200"/>
              <a:ext cx="4308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fr-FR" altLang="fr-FR" sz="1600" i="1" dirty="0">
                  <a:latin typeface="Tahoma" pitchFamily="34" charset="0"/>
                </a:rPr>
                <a:t>www.terre-emplois.org</a:t>
              </a:r>
            </a:p>
          </p:txBody>
        </p:sp>
        <p:sp>
          <p:nvSpPr>
            <p:cNvPr id="8" name="Rectangle 7"/>
            <p:cNvSpPr>
              <a:spLocks noChangeArrowheads="1"/>
            </p:cNvSpPr>
            <p:nvPr/>
          </p:nvSpPr>
          <p:spPr bwMode="auto">
            <a:xfrm>
              <a:off x="271728" y="1272337"/>
              <a:ext cx="9634272" cy="78355"/>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pic>
          <p:nvPicPr>
            <p:cNvPr id="9" name="Image 8" descr="K:\DUI 2016 documents modifiables\Personnages vert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464" y="5651262"/>
              <a:ext cx="544636" cy="1046401"/>
            </a:xfrm>
            <a:prstGeom prst="rect">
              <a:avLst/>
            </a:prstGeom>
            <a:noFill/>
            <a:ln>
              <a:noFill/>
            </a:ln>
          </p:spPr>
        </p:pic>
        <p:grpSp>
          <p:nvGrpSpPr>
            <p:cNvPr id="10" name="Groupe 9"/>
            <p:cNvGrpSpPr/>
            <p:nvPr/>
          </p:nvGrpSpPr>
          <p:grpSpPr>
            <a:xfrm>
              <a:off x="271728" y="0"/>
              <a:ext cx="9634272" cy="1270339"/>
              <a:chOff x="271728" y="0"/>
              <a:chExt cx="9634272" cy="1270339"/>
            </a:xfrm>
          </p:grpSpPr>
          <p:pic>
            <p:nvPicPr>
              <p:cNvPr id="12" name="Picture 21" descr="K:\RAPPORT D'ACTIVITE 2016\logo-agate-perspecti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28" y="0"/>
                <a:ext cx="2270958" cy="127033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42686" y="0"/>
                <a:ext cx="7363314" cy="127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1" name="ZoneTexte 10"/>
            <p:cNvSpPr txBox="1"/>
            <p:nvPr/>
          </p:nvSpPr>
          <p:spPr>
            <a:xfrm>
              <a:off x="4868843" y="468868"/>
              <a:ext cx="2710999" cy="369332"/>
            </a:xfrm>
            <a:prstGeom prst="rect">
              <a:avLst/>
            </a:prstGeom>
            <a:noFill/>
          </p:spPr>
          <p:txBody>
            <a:bodyPr wrap="none" rtlCol="0">
              <a:spAutoFit/>
            </a:bodyPr>
            <a:lstStyle/>
            <a:p>
              <a:r>
                <a:rPr lang="fr-FR" dirty="0" smtClean="0">
                  <a:solidFill>
                    <a:schemeClr val="bg2">
                      <a:lumMod val="50000"/>
                    </a:schemeClr>
                  </a:solidFill>
                  <a:effectLst>
                    <a:reflection blurRad="6350" stA="55000" endA="300" endPos="45500" dir="5400000" sy="-100000" algn="bl" rotWithShape="0"/>
                  </a:effectLst>
                </a:rPr>
                <a:t>AG 24 juin 2016 </a:t>
              </a:r>
              <a:r>
                <a:rPr lang="fr-FR" dirty="0" err="1" smtClean="0">
                  <a:solidFill>
                    <a:schemeClr val="bg2">
                      <a:lumMod val="50000"/>
                    </a:schemeClr>
                  </a:solidFill>
                  <a:effectLst>
                    <a:reflection blurRad="6350" stA="55000" endA="300" endPos="45500" dir="5400000" sy="-100000" algn="bl" rotWithShape="0"/>
                  </a:effectLst>
                </a:rPr>
                <a:t>Ounans</a:t>
              </a:r>
              <a:endParaRPr lang="fr-FR" dirty="0">
                <a:solidFill>
                  <a:schemeClr val="bg2">
                    <a:lumMod val="50000"/>
                  </a:schemeClr>
                </a:solidFill>
                <a:effectLst>
                  <a:reflection blurRad="6350" stA="55000" endA="300" endPos="45500" dir="5400000" sy="-100000" algn="bl" rotWithShape="0"/>
                </a:effectLst>
              </a:endParaRPr>
            </a:p>
          </p:txBody>
        </p:sp>
      </p:grpSp>
    </p:spTree>
    <p:extLst>
      <p:ext uri="{BB962C8B-B14F-4D97-AF65-F5344CB8AC3E}">
        <p14:creationId xmlns:p14="http://schemas.microsoft.com/office/powerpoint/2010/main" val="28026957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4F8C95-9CFF-4050-AA33-7AE01EB79DB7}" type="slidenum">
              <a:rPr lang="fr-FR" altLang="fr-FR" smtClean="0"/>
              <a:pPr/>
              <a:t>43</a:t>
            </a:fld>
            <a:endParaRPr lang="fr-FR" altLang="fr-FR"/>
          </a:p>
        </p:txBody>
      </p:sp>
      <p:grpSp>
        <p:nvGrpSpPr>
          <p:cNvPr id="5" name="Groupe 4"/>
          <p:cNvGrpSpPr/>
          <p:nvPr/>
        </p:nvGrpSpPr>
        <p:grpSpPr>
          <a:xfrm>
            <a:off x="-96778" y="0"/>
            <a:ext cx="10002778" cy="6858000"/>
            <a:chOff x="-96778" y="0"/>
            <a:chExt cx="10002778" cy="6858000"/>
          </a:xfrm>
        </p:grpSpPr>
        <p:sp>
          <p:nvSpPr>
            <p:cNvPr id="6" name="Rectangle 17"/>
            <p:cNvSpPr>
              <a:spLocks noChangeArrowheads="1"/>
            </p:cNvSpPr>
            <p:nvPr/>
          </p:nvSpPr>
          <p:spPr bwMode="auto">
            <a:xfrm>
              <a:off x="1" y="0"/>
              <a:ext cx="271727" cy="6858000"/>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sp>
          <p:nvSpPr>
            <p:cNvPr id="7" name="Text Box 19"/>
            <p:cNvSpPr txBox="1">
              <a:spLocks noChangeArrowheads="1"/>
            </p:cNvSpPr>
            <p:nvPr/>
          </p:nvSpPr>
          <p:spPr bwMode="auto">
            <a:xfrm rot="10800000">
              <a:off x="-96778" y="838200"/>
              <a:ext cx="4308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fr-FR" altLang="fr-FR" sz="1600" i="1" dirty="0">
                  <a:latin typeface="Tahoma" pitchFamily="34" charset="0"/>
                </a:rPr>
                <a:t>www.terre-emplois.org</a:t>
              </a:r>
            </a:p>
          </p:txBody>
        </p:sp>
        <p:sp>
          <p:nvSpPr>
            <p:cNvPr id="8" name="Rectangle 7"/>
            <p:cNvSpPr>
              <a:spLocks noChangeArrowheads="1"/>
            </p:cNvSpPr>
            <p:nvPr/>
          </p:nvSpPr>
          <p:spPr bwMode="auto">
            <a:xfrm>
              <a:off x="271728" y="1272337"/>
              <a:ext cx="9634272" cy="78355"/>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pic>
          <p:nvPicPr>
            <p:cNvPr id="9" name="Image 8" descr="K:\DUI 2016 documents modifiables\Personnages vert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464" y="5651262"/>
              <a:ext cx="544636" cy="1046401"/>
            </a:xfrm>
            <a:prstGeom prst="rect">
              <a:avLst/>
            </a:prstGeom>
            <a:noFill/>
            <a:ln>
              <a:noFill/>
            </a:ln>
          </p:spPr>
        </p:pic>
        <p:grpSp>
          <p:nvGrpSpPr>
            <p:cNvPr id="10" name="Groupe 9"/>
            <p:cNvGrpSpPr/>
            <p:nvPr/>
          </p:nvGrpSpPr>
          <p:grpSpPr>
            <a:xfrm>
              <a:off x="271728" y="0"/>
              <a:ext cx="9634272" cy="1270339"/>
              <a:chOff x="271728" y="0"/>
              <a:chExt cx="9634272" cy="1270339"/>
            </a:xfrm>
          </p:grpSpPr>
          <p:pic>
            <p:nvPicPr>
              <p:cNvPr id="12" name="Picture 21" descr="K:\RAPPORT D'ACTIVITE 2016\logo-agate-perspecti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28" y="0"/>
                <a:ext cx="2270958" cy="127033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42686" y="0"/>
                <a:ext cx="7363314" cy="127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1" name="ZoneTexte 10"/>
            <p:cNvSpPr txBox="1"/>
            <p:nvPr/>
          </p:nvSpPr>
          <p:spPr>
            <a:xfrm>
              <a:off x="4868843" y="468868"/>
              <a:ext cx="2710999" cy="369332"/>
            </a:xfrm>
            <a:prstGeom prst="rect">
              <a:avLst/>
            </a:prstGeom>
            <a:noFill/>
          </p:spPr>
          <p:txBody>
            <a:bodyPr wrap="none" rtlCol="0">
              <a:spAutoFit/>
            </a:bodyPr>
            <a:lstStyle/>
            <a:p>
              <a:r>
                <a:rPr lang="fr-FR" dirty="0" smtClean="0">
                  <a:solidFill>
                    <a:schemeClr val="bg2">
                      <a:lumMod val="50000"/>
                    </a:schemeClr>
                  </a:solidFill>
                  <a:effectLst>
                    <a:reflection blurRad="6350" stA="55000" endA="300" endPos="45500" dir="5400000" sy="-100000" algn="bl" rotWithShape="0"/>
                  </a:effectLst>
                </a:rPr>
                <a:t>AG 24 juin 2016 </a:t>
              </a:r>
              <a:r>
                <a:rPr lang="fr-FR" dirty="0" err="1" smtClean="0">
                  <a:solidFill>
                    <a:schemeClr val="bg2">
                      <a:lumMod val="50000"/>
                    </a:schemeClr>
                  </a:solidFill>
                  <a:effectLst>
                    <a:reflection blurRad="6350" stA="55000" endA="300" endPos="45500" dir="5400000" sy="-100000" algn="bl" rotWithShape="0"/>
                  </a:effectLst>
                </a:rPr>
                <a:t>Ounans</a:t>
              </a:r>
              <a:endParaRPr lang="fr-FR" dirty="0">
                <a:solidFill>
                  <a:schemeClr val="bg2">
                    <a:lumMod val="50000"/>
                  </a:schemeClr>
                </a:solidFill>
                <a:effectLst>
                  <a:reflection blurRad="6350" stA="55000" endA="300" endPos="45500" dir="5400000" sy="-100000" algn="bl" rotWithShape="0"/>
                </a:effectLst>
              </a:endParaRPr>
            </a:p>
          </p:txBody>
        </p:sp>
      </p:grpSp>
    </p:spTree>
    <p:extLst>
      <p:ext uri="{BB962C8B-B14F-4D97-AF65-F5344CB8AC3E}">
        <p14:creationId xmlns:p14="http://schemas.microsoft.com/office/powerpoint/2010/main" val="36245035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4F8C95-9CFF-4050-AA33-7AE01EB79DB7}" type="slidenum">
              <a:rPr lang="fr-FR" altLang="fr-FR" smtClean="0"/>
              <a:pPr/>
              <a:t>44</a:t>
            </a:fld>
            <a:endParaRPr lang="fr-FR" altLang="fr-FR"/>
          </a:p>
        </p:txBody>
      </p:sp>
      <p:grpSp>
        <p:nvGrpSpPr>
          <p:cNvPr id="5" name="Groupe 4"/>
          <p:cNvGrpSpPr/>
          <p:nvPr/>
        </p:nvGrpSpPr>
        <p:grpSpPr>
          <a:xfrm>
            <a:off x="-96778" y="0"/>
            <a:ext cx="10002778" cy="6858000"/>
            <a:chOff x="-96778" y="0"/>
            <a:chExt cx="10002778" cy="6858000"/>
          </a:xfrm>
        </p:grpSpPr>
        <p:sp>
          <p:nvSpPr>
            <p:cNvPr id="6" name="Rectangle 17"/>
            <p:cNvSpPr>
              <a:spLocks noChangeArrowheads="1"/>
            </p:cNvSpPr>
            <p:nvPr/>
          </p:nvSpPr>
          <p:spPr bwMode="auto">
            <a:xfrm>
              <a:off x="1" y="0"/>
              <a:ext cx="271727" cy="6858000"/>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sp>
          <p:nvSpPr>
            <p:cNvPr id="7" name="Text Box 19"/>
            <p:cNvSpPr txBox="1">
              <a:spLocks noChangeArrowheads="1"/>
            </p:cNvSpPr>
            <p:nvPr/>
          </p:nvSpPr>
          <p:spPr bwMode="auto">
            <a:xfrm rot="10800000">
              <a:off x="-96778" y="838200"/>
              <a:ext cx="4308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fr-FR" altLang="fr-FR" sz="1600" i="1" dirty="0">
                  <a:latin typeface="Tahoma" pitchFamily="34" charset="0"/>
                </a:rPr>
                <a:t>www.terre-emplois.org</a:t>
              </a:r>
            </a:p>
          </p:txBody>
        </p:sp>
        <p:sp>
          <p:nvSpPr>
            <p:cNvPr id="8" name="Rectangle 7"/>
            <p:cNvSpPr>
              <a:spLocks noChangeArrowheads="1"/>
            </p:cNvSpPr>
            <p:nvPr/>
          </p:nvSpPr>
          <p:spPr bwMode="auto">
            <a:xfrm>
              <a:off x="271728" y="1272337"/>
              <a:ext cx="9634272" cy="78355"/>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pic>
          <p:nvPicPr>
            <p:cNvPr id="9" name="Image 8" descr="K:\DUI 2016 documents modifiables\Personnages vert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464" y="5651262"/>
              <a:ext cx="544636" cy="1046401"/>
            </a:xfrm>
            <a:prstGeom prst="rect">
              <a:avLst/>
            </a:prstGeom>
            <a:noFill/>
            <a:ln>
              <a:noFill/>
            </a:ln>
          </p:spPr>
        </p:pic>
        <p:grpSp>
          <p:nvGrpSpPr>
            <p:cNvPr id="10" name="Groupe 9"/>
            <p:cNvGrpSpPr/>
            <p:nvPr/>
          </p:nvGrpSpPr>
          <p:grpSpPr>
            <a:xfrm>
              <a:off x="271728" y="0"/>
              <a:ext cx="9634272" cy="1270339"/>
              <a:chOff x="271728" y="0"/>
              <a:chExt cx="9634272" cy="1270339"/>
            </a:xfrm>
          </p:grpSpPr>
          <p:pic>
            <p:nvPicPr>
              <p:cNvPr id="12" name="Picture 21" descr="K:\RAPPORT D'ACTIVITE 2016\logo-agate-perspecti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28" y="0"/>
                <a:ext cx="2270958" cy="127033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42686" y="0"/>
                <a:ext cx="7363314" cy="127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14" name="ZoneTexte 13"/>
          <p:cNvSpPr txBox="1"/>
          <p:nvPr/>
        </p:nvSpPr>
        <p:spPr>
          <a:xfrm>
            <a:off x="2655341" y="173504"/>
            <a:ext cx="6953348" cy="923330"/>
          </a:xfrm>
          <a:prstGeom prst="rect">
            <a:avLst/>
          </a:prstGeom>
          <a:noFill/>
        </p:spPr>
        <p:txBody>
          <a:bodyPr wrap="square" rtlCol="0">
            <a:spAutoFit/>
          </a:bodyPr>
          <a:lstStyle/>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AG 24 juin 2016 </a:t>
            </a:r>
            <a:r>
              <a:rPr lang="fr-FR" dirty="0" err="1" smtClean="0">
                <a:solidFill>
                  <a:schemeClr val="bg2">
                    <a:lumMod val="50000"/>
                  </a:schemeClr>
                </a:solidFill>
                <a:effectLst>
                  <a:reflection blurRad="6350" stA="55000" endA="300" endPos="45500" dir="5400000" sy="-100000" algn="bl" rotWithShape="0"/>
                </a:effectLst>
                <a:latin typeface="Calibri" panose="020F0502020204030204" pitchFamily="34" charset="0"/>
              </a:rPr>
              <a:t>Ounans</a:t>
            </a: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  </a:t>
            </a:r>
          </a:p>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Rapport financier</a:t>
            </a:r>
          </a:p>
          <a:p>
            <a:pPr algn="ctr"/>
            <a:r>
              <a:rPr lang="fr-FR" b="1" dirty="0">
                <a:effectLst>
                  <a:reflection blurRad="6350" stA="55000" endA="300" endPos="45500" dir="5400000" sy="-100000" algn="bl" rotWithShape="0"/>
                </a:effectLst>
                <a:latin typeface="Calibri" panose="020F0502020204030204" pitchFamily="34" charset="0"/>
              </a:rPr>
              <a:t>I</a:t>
            </a:r>
            <a:r>
              <a:rPr lang="fr-FR" b="1" dirty="0" smtClean="0">
                <a:effectLst>
                  <a:reflection blurRad="6350" stA="55000" endA="300" endPos="45500" dir="5400000" sy="-100000" algn="bl" rotWithShape="0"/>
                </a:effectLst>
                <a:latin typeface="Calibri" panose="020F0502020204030204" pitchFamily="34" charset="0"/>
              </a:rPr>
              <a:t> – </a:t>
            </a:r>
            <a:endParaRPr lang="fr-FR" b="1" dirty="0">
              <a:effectLst>
                <a:reflection blurRad="6350" stA="55000" endA="300" endPos="45500" dir="5400000" sy="-100000" algn="bl" rotWithShape="0"/>
              </a:effectLst>
              <a:latin typeface="Calibri" panose="020F0502020204030204" pitchFamily="34" charset="0"/>
            </a:endParaRPr>
          </a:p>
        </p:txBody>
      </p:sp>
      <p:sp>
        <p:nvSpPr>
          <p:cNvPr id="15" name="Sous-titre 2"/>
          <p:cNvSpPr txBox="1">
            <a:spLocks/>
          </p:cNvSpPr>
          <p:nvPr/>
        </p:nvSpPr>
        <p:spPr>
          <a:xfrm>
            <a:off x="373336" y="3519814"/>
            <a:ext cx="9144000" cy="627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EXERCICE 2015</a:t>
            </a:r>
            <a:endParaRPr kumimoji="0" lang="fr-FR"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6" name="Titre 1"/>
          <p:cNvSpPr txBox="1">
            <a:spLocks/>
          </p:cNvSpPr>
          <p:nvPr/>
        </p:nvSpPr>
        <p:spPr>
          <a:xfrm>
            <a:off x="573491" y="1048090"/>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6000" b="1" i="0" u="none" strike="noStrike" kern="1200" cap="none" spc="0" normalizeH="0" baseline="0" noProof="0" dirty="0" smtClean="0">
                <a:ln>
                  <a:noFill/>
                </a:ln>
                <a:solidFill>
                  <a:sysClr val="windowText" lastClr="000000"/>
                </a:solidFill>
                <a:effectLst/>
                <a:uLnTx/>
                <a:uFillTx/>
                <a:latin typeface="Calibri Light" panose="020F0302020204030204"/>
                <a:ea typeface="+mj-ea"/>
                <a:cs typeface="+mj-cs"/>
              </a:rPr>
              <a:t>LE RAPPORT FINANCIER</a:t>
            </a:r>
            <a:endParaRPr kumimoji="0" lang="fr-FR" sz="60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5777605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4F8C95-9CFF-4050-AA33-7AE01EB79DB7}" type="slidenum">
              <a:rPr lang="fr-FR" altLang="fr-FR" smtClean="0"/>
              <a:pPr/>
              <a:t>45</a:t>
            </a:fld>
            <a:endParaRPr lang="fr-FR" altLang="fr-FR"/>
          </a:p>
        </p:txBody>
      </p:sp>
      <p:grpSp>
        <p:nvGrpSpPr>
          <p:cNvPr id="5" name="Groupe 4"/>
          <p:cNvGrpSpPr/>
          <p:nvPr/>
        </p:nvGrpSpPr>
        <p:grpSpPr>
          <a:xfrm>
            <a:off x="-96778" y="0"/>
            <a:ext cx="10002778" cy="6858000"/>
            <a:chOff x="-96778" y="0"/>
            <a:chExt cx="10002778" cy="6858000"/>
          </a:xfrm>
        </p:grpSpPr>
        <p:sp>
          <p:nvSpPr>
            <p:cNvPr id="6" name="Rectangle 17"/>
            <p:cNvSpPr>
              <a:spLocks noChangeArrowheads="1"/>
            </p:cNvSpPr>
            <p:nvPr/>
          </p:nvSpPr>
          <p:spPr bwMode="auto">
            <a:xfrm>
              <a:off x="1" y="0"/>
              <a:ext cx="271727" cy="6858000"/>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sp>
          <p:nvSpPr>
            <p:cNvPr id="7" name="Text Box 19"/>
            <p:cNvSpPr txBox="1">
              <a:spLocks noChangeArrowheads="1"/>
            </p:cNvSpPr>
            <p:nvPr/>
          </p:nvSpPr>
          <p:spPr bwMode="auto">
            <a:xfrm rot="10800000">
              <a:off x="-96778" y="838200"/>
              <a:ext cx="4308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fr-FR" altLang="fr-FR" sz="1600" i="1" dirty="0">
                  <a:latin typeface="Tahoma" pitchFamily="34" charset="0"/>
                </a:rPr>
                <a:t>www.terre-emplois.org</a:t>
              </a:r>
            </a:p>
          </p:txBody>
        </p:sp>
        <p:sp>
          <p:nvSpPr>
            <p:cNvPr id="8" name="Rectangle 7"/>
            <p:cNvSpPr>
              <a:spLocks noChangeArrowheads="1"/>
            </p:cNvSpPr>
            <p:nvPr/>
          </p:nvSpPr>
          <p:spPr bwMode="auto">
            <a:xfrm>
              <a:off x="271728" y="1272337"/>
              <a:ext cx="9634272" cy="78355"/>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pic>
          <p:nvPicPr>
            <p:cNvPr id="9" name="Image 8" descr="K:\DUI 2016 documents modifiables\Personnages vert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464" y="5651262"/>
              <a:ext cx="544636" cy="1046401"/>
            </a:xfrm>
            <a:prstGeom prst="rect">
              <a:avLst/>
            </a:prstGeom>
            <a:noFill/>
            <a:ln>
              <a:noFill/>
            </a:ln>
          </p:spPr>
        </p:pic>
        <p:grpSp>
          <p:nvGrpSpPr>
            <p:cNvPr id="10" name="Groupe 9"/>
            <p:cNvGrpSpPr/>
            <p:nvPr/>
          </p:nvGrpSpPr>
          <p:grpSpPr>
            <a:xfrm>
              <a:off x="271728" y="0"/>
              <a:ext cx="9634272" cy="1270339"/>
              <a:chOff x="271728" y="0"/>
              <a:chExt cx="9634272" cy="1270339"/>
            </a:xfrm>
          </p:grpSpPr>
          <p:pic>
            <p:nvPicPr>
              <p:cNvPr id="12" name="Picture 21" descr="K:\RAPPORT D'ACTIVITE 2016\logo-agate-perspecti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28" y="0"/>
                <a:ext cx="2270958" cy="127033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42686" y="0"/>
                <a:ext cx="7363314" cy="127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14" name="ZoneTexte 13"/>
          <p:cNvSpPr txBox="1"/>
          <p:nvPr/>
        </p:nvSpPr>
        <p:spPr>
          <a:xfrm>
            <a:off x="1856656" y="155914"/>
            <a:ext cx="6953348" cy="923330"/>
          </a:xfrm>
          <a:prstGeom prst="rect">
            <a:avLst/>
          </a:prstGeom>
          <a:noFill/>
        </p:spPr>
        <p:txBody>
          <a:bodyPr wrap="square" rtlCol="0">
            <a:spAutoFit/>
          </a:bodyPr>
          <a:lstStyle/>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AG 24 juin 2016 </a:t>
            </a:r>
            <a:r>
              <a:rPr lang="fr-FR" dirty="0" err="1" smtClean="0">
                <a:solidFill>
                  <a:schemeClr val="bg2">
                    <a:lumMod val="50000"/>
                  </a:schemeClr>
                </a:solidFill>
                <a:effectLst>
                  <a:reflection blurRad="6350" stA="55000" endA="300" endPos="45500" dir="5400000" sy="-100000" algn="bl" rotWithShape="0"/>
                </a:effectLst>
                <a:latin typeface="Calibri" panose="020F0502020204030204" pitchFamily="34" charset="0"/>
              </a:rPr>
              <a:t>Ounans</a:t>
            </a: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  </a:t>
            </a:r>
          </a:p>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Rapport financier</a:t>
            </a:r>
          </a:p>
          <a:p>
            <a:pPr algn="ctr"/>
            <a:r>
              <a:rPr lang="fr-FR" b="1" dirty="0" smtClean="0">
                <a:effectLst>
                  <a:reflection blurRad="6350" stA="55000" endA="300" endPos="45500" dir="5400000" sy="-100000" algn="bl" rotWithShape="0"/>
                </a:effectLst>
                <a:latin typeface="Calibri" panose="020F0502020204030204" pitchFamily="34" charset="0"/>
              </a:rPr>
              <a:t>II – </a:t>
            </a:r>
            <a:endParaRPr lang="fr-FR" b="1" dirty="0">
              <a:effectLst>
                <a:reflection blurRad="6350" stA="55000" endA="300" endPos="45500" dir="5400000" sy="-100000" algn="bl" rotWithShape="0"/>
              </a:effectLst>
              <a:latin typeface="Calibri" panose="020F0502020204030204" pitchFamily="34" charset="0"/>
            </a:endParaRPr>
          </a:p>
        </p:txBody>
      </p:sp>
      <p:graphicFrame>
        <p:nvGraphicFramePr>
          <p:cNvPr id="15" name="Graphique 10"/>
          <p:cNvGraphicFramePr>
            <a:graphicFrameLocks/>
          </p:cNvGraphicFramePr>
          <p:nvPr>
            <p:extLst>
              <p:ext uri="{D42A27DB-BD31-4B8C-83A1-F6EECF244321}">
                <p14:modId xmlns:p14="http://schemas.microsoft.com/office/powerpoint/2010/main" val="3987333930"/>
              </p:ext>
            </p:extLst>
          </p:nvPr>
        </p:nvGraphicFramePr>
        <p:xfrm>
          <a:off x="4953001" y="1618181"/>
          <a:ext cx="4923176" cy="245412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Graphique 5"/>
          <p:cNvGraphicFramePr>
            <a:graphicFrameLocks/>
          </p:cNvGraphicFramePr>
          <p:nvPr>
            <p:extLst>
              <p:ext uri="{D42A27DB-BD31-4B8C-83A1-F6EECF244321}">
                <p14:modId xmlns:p14="http://schemas.microsoft.com/office/powerpoint/2010/main" val="3513309551"/>
              </p:ext>
            </p:extLst>
          </p:nvPr>
        </p:nvGraphicFramePr>
        <p:xfrm>
          <a:off x="373674" y="2598988"/>
          <a:ext cx="5850669" cy="3461307"/>
        </p:xfrm>
        <a:graphic>
          <a:graphicData uri="http://schemas.openxmlformats.org/drawingml/2006/chart">
            <c:chart xmlns:c="http://schemas.openxmlformats.org/drawingml/2006/chart" xmlns:r="http://schemas.openxmlformats.org/officeDocument/2006/relationships" r:id="rId5"/>
          </a:graphicData>
        </a:graphic>
      </p:graphicFrame>
      <p:sp>
        <p:nvSpPr>
          <p:cNvPr id="17" name="ZoneTexte 16"/>
          <p:cNvSpPr txBox="1"/>
          <p:nvPr/>
        </p:nvSpPr>
        <p:spPr>
          <a:xfrm>
            <a:off x="1435561" y="1473074"/>
            <a:ext cx="8440615" cy="584775"/>
          </a:xfrm>
          <a:prstGeom prst="rect">
            <a:avLst/>
          </a:prstGeom>
          <a:noFill/>
        </p:spPr>
        <p:txBody>
          <a:bodyPr wrap="square" rtlCol="0">
            <a:spAutoFit/>
          </a:bodyPr>
          <a:lstStyle/>
          <a:p>
            <a:pPr fontAlgn="auto">
              <a:spcBef>
                <a:spcPts val="0"/>
              </a:spcBef>
              <a:spcAft>
                <a:spcPts val="0"/>
              </a:spcAft>
            </a:pPr>
            <a:r>
              <a:rPr lang="fr-FR" sz="3200" dirty="0" smtClean="0">
                <a:solidFill>
                  <a:prstClr val="black"/>
                </a:solidFill>
                <a:latin typeface="Calibri" panose="020F0502020204030204"/>
              </a:rPr>
              <a:t>L’évolution et la répartition des Produits</a:t>
            </a:r>
            <a:endParaRPr lang="fr-FR" sz="3200" dirty="0">
              <a:solidFill>
                <a:prstClr val="black"/>
              </a:solidFill>
              <a:latin typeface="Calibri" panose="020F0502020204030204"/>
            </a:endParaRPr>
          </a:p>
        </p:txBody>
      </p:sp>
    </p:spTree>
    <p:extLst>
      <p:ext uri="{BB962C8B-B14F-4D97-AF65-F5344CB8AC3E}">
        <p14:creationId xmlns:p14="http://schemas.microsoft.com/office/powerpoint/2010/main" val="15241168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4F8C95-9CFF-4050-AA33-7AE01EB79DB7}" type="slidenum">
              <a:rPr lang="fr-FR" altLang="fr-FR" smtClean="0"/>
              <a:pPr/>
              <a:t>46</a:t>
            </a:fld>
            <a:endParaRPr lang="fr-FR" altLang="fr-FR"/>
          </a:p>
        </p:txBody>
      </p:sp>
      <p:grpSp>
        <p:nvGrpSpPr>
          <p:cNvPr id="5" name="Groupe 4"/>
          <p:cNvGrpSpPr/>
          <p:nvPr/>
        </p:nvGrpSpPr>
        <p:grpSpPr>
          <a:xfrm>
            <a:off x="-96778" y="0"/>
            <a:ext cx="10002778" cy="6858000"/>
            <a:chOff x="-96778" y="0"/>
            <a:chExt cx="10002778" cy="6858000"/>
          </a:xfrm>
        </p:grpSpPr>
        <p:sp>
          <p:nvSpPr>
            <p:cNvPr id="6" name="Rectangle 17"/>
            <p:cNvSpPr>
              <a:spLocks noChangeArrowheads="1"/>
            </p:cNvSpPr>
            <p:nvPr/>
          </p:nvSpPr>
          <p:spPr bwMode="auto">
            <a:xfrm>
              <a:off x="1" y="0"/>
              <a:ext cx="271727" cy="6858000"/>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sp>
          <p:nvSpPr>
            <p:cNvPr id="7" name="Text Box 19"/>
            <p:cNvSpPr txBox="1">
              <a:spLocks noChangeArrowheads="1"/>
            </p:cNvSpPr>
            <p:nvPr/>
          </p:nvSpPr>
          <p:spPr bwMode="auto">
            <a:xfrm rot="10800000">
              <a:off x="-96778" y="838200"/>
              <a:ext cx="4308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fr-FR" altLang="fr-FR" sz="1600" i="1" dirty="0">
                  <a:latin typeface="Tahoma" pitchFamily="34" charset="0"/>
                </a:rPr>
                <a:t>www.terre-emplois.org</a:t>
              </a:r>
            </a:p>
          </p:txBody>
        </p:sp>
        <p:sp>
          <p:nvSpPr>
            <p:cNvPr id="8" name="Rectangle 7"/>
            <p:cNvSpPr>
              <a:spLocks noChangeArrowheads="1"/>
            </p:cNvSpPr>
            <p:nvPr/>
          </p:nvSpPr>
          <p:spPr bwMode="auto">
            <a:xfrm>
              <a:off x="271728" y="1272337"/>
              <a:ext cx="9634272" cy="78355"/>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pic>
          <p:nvPicPr>
            <p:cNvPr id="9" name="Image 8" descr="K:\DUI 2016 documents modifiables\Personnages vert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464" y="5651262"/>
              <a:ext cx="544636" cy="1046401"/>
            </a:xfrm>
            <a:prstGeom prst="rect">
              <a:avLst/>
            </a:prstGeom>
            <a:noFill/>
            <a:ln>
              <a:noFill/>
            </a:ln>
          </p:spPr>
        </p:pic>
        <p:grpSp>
          <p:nvGrpSpPr>
            <p:cNvPr id="10" name="Groupe 9"/>
            <p:cNvGrpSpPr/>
            <p:nvPr/>
          </p:nvGrpSpPr>
          <p:grpSpPr>
            <a:xfrm>
              <a:off x="271728" y="0"/>
              <a:ext cx="9634272" cy="1270339"/>
              <a:chOff x="271728" y="0"/>
              <a:chExt cx="9634272" cy="1270339"/>
            </a:xfrm>
          </p:grpSpPr>
          <p:pic>
            <p:nvPicPr>
              <p:cNvPr id="12" name="Picture 21" descr="K:\RAPPORT D'ACTIVITE 2016\logo-agate-perspecti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28" y="0"/>
                <a:ext cx="2270958" cy="127033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42686" y="0"/>
                <a:ext cx="7363314" cy="127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14" name="ZoneTexte 13"/>
          <p:cNvSpPr txBox="1"/>
          <p:nvPr/>
        </p:nvSpPr>
        <p:spPr>
          <a:xfrm>
            <a:off x="1928664" y="173504"/>
            <a:ext cx="6953348" cy="923330"/>
          </a:xfrm>
          <a:prstGeom prst="rect">
            <a:avLst/>
          </a:prstGeom>
          <a:noFill/>
        </p:spPr>
        <p:txBody>
          <a:bodyPr wrap="square" rtlCol="0">
            <a:spAutoFit/>
          </a:bodyPr>
          <a:lstStyle/>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AG 24 juin 2016 </a:t>
            </a:r>
            <a:r>
              <a:rPr lang="fr-FR" dirty="0" err="1" smtClean="0">
                <a:solidFill>
                  <a:schemeClr val="bg2">
                    <a:lumMod val="50000"/>
                  </a:schemeClr>
                </a:solidFill>
                <a:effectLst>
                  <a:reflection blurRad="6350" stA="55000" endA="300" endPos="45500" dir="5400000" sy="-100000" algn="bl" rotWithShape="0"/>
                </a:effectLst>
                <a:latin typeface="Calibri" panose="020F0502020204030204" pitchFamily="34" charset="0"/>
              </a:rPr>
              <a:t>Ounans</a:t>
            </a: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  </a:t>
            </a:r>
          </a:p>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Rapport financier</a:t>
            </a:r>
          </a:p>
          <a:p>
            <a:pPr algn="ctr"/>
            <a:r>
              <a:rPr lang="fr-FR" b="1" dirty="0" smtClean="0">
                <a:effectLst>
                  <a:reflection blurRad="6350" stA="55000" endA="300" endPos="45500" dir="5400000" sy="-100000" algn="bl" rotWithShape="0"/>
                </a:effectLst>
                <a:latin typeface="Calibri" panose="020F0502020204030204" pitchFamily="34" charset="0"/>
              </a:rPr>
              <a:t>III – </a:t>
            </a:r>
            <a:endParaRPr lang="fr-FR" b="1" dirty="0">
              <a:effectLst>
                <a:reflection blurRad="6350" stA="55000" endA="300" endPos="45500" dir="5400000" sy="-100000" algn="bl" rotWithShape="0"/>
              </a:effectLst>
              <a:latin typeface="Calibri" panose="020F0502020204030204" pitchFamily="34" charset="0"/>
            </a:endParaRPr>
          </a:p>
        </p:txBody>
      </p:sp>
      <p:graphicFrame>
        <p:nvGraphicFramePr>
          <p:cNvPr id="15" name="Graphique 10"/>
          <p:cNvGraphicFramePr>
            <a:graphicFrameLocks/>
          </p:cNvGraphicFramePr>
          <p:nvPr>
            <p:extLst>
              <p:ext uri="{D42A27DB-BD31-4B8C-83A1-F6EECF244321}">
                <p14:modId xmlns:p14="http://schemas.microsoft.com/office/powerpoint/2010/main" val="1921945106"/>
              </p:ext>
            </p:extLst>
          </p:nvPr>
        </p:nvGraphicFramePr>
        <p:xfrm>
          <a:off x="5874496" y="1796270"/>
          <a:ext cx="4088904" cy="2743641"/>
        </p:xfrm>
        <a:graphic>
          <a:graphicData uri="http://schemas.openxmlformats.org/drawingml/2006/chart">
            <c:chart xmlns:c="http://schemas.openxmlformats.org/drawingml/2006/chart" xmlns:r="http://schemas.openxmlformats.org/officeDocument/2006/relationships" r:id="rId4"/>
          </a:graphicData>
        </a:graphic>
      </p:graphicFrame>
      <p:sp>
        <p:nvSpPr>
          <p:cNvPr id="16" name="ZoneTexte 15"/>
          <p:cNvSpPr txBox="1"/>
          <p:nvPr/>
        </p:nvSpPr>
        <p:spPr>
          <a:xfrm>
            <a:off x="1620886" y="1358411"/>
            <a:ext cx="8440615" cy="584775"/>
          </a:xfrm>
          <a:prstGeom prst="rect">
            <a:avLst/>
          </a:prstGeom>
          <a:noFill/>
        </p:spPr>
        <p:txBody>
          <a:bodyPr wrap="square" rtlCol="0">
            <a:spAutoFit/>
          </a:bodyPr>
          <a:lstStyle/>
          <a:p>
            <a:pPr fontAlgn="auto">
              <a:spcBef>
                <a:spcPts val="0"/>
              </a:spcBef>
              <a:spcAft>
                <a:spcPts val="0"/>
              </a:spcAft>
              <a:defRPr/>
            </a:pPr>
            <a:r>
              <a:rPr lang="fr-FR" sz="3200" dirty="0" smtClean="0">
                <a:solidFill>
                  <a:prstClr val="black"/>
                </a:solidFill>
                <a:latin typeface="Calibri" panose="020F0502020204030204"/>
              </a:rPr>
              <a:t>L’évolution et la répartition des Charges</a:t>
            </a:r>
            <a:endParaRPr lang="fr-FR" sz="3200" dirty="0">
              <a:solidFill>
                <a:prstClr val="black"/>
              </a:solidFill>
              <a:latin typeface="Calibri" panose="020F0502020204030204"/>
            </a:endParaRPr>
          </a:p>
        </p:txBody>
      </p:sp>
      <p:graphicFrame>
        <p:nvGraphicFramePr>
          <p:cNvPr id="17" name="Graphique 16"/>
          <p:cNvGraphicFramePr/>
          <p:nvPr>
            <p:extLst>
              <p:ext uri="{D42A27DB-BD31-4B8C-83A1-F6EECF244321}">
                <p14:modId xmlns:p14="http://schemas.microsoft.com/office/powerpoint/2010/main" val="2700032208"/>
              </p:ext>
            </p:extLst>
          </p:nvPr>
        </p:nvGraphicFramePr>
        <p:xfrm>
          <a:off x="748147" y="2732805"/>
          <a:ext cx="5500998" cy="29184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872281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4F8C95-9CFF-4050-AA33-7AE01EB79DB7}" type="slidenum">
              <a:rPr lang="fr-FR" altLang="fr-FR" smtClean="0"/>
              <a:pPr/>
              <a:t>47</a:t>
            </a:fld>
            <a:endParaRPr lang="fr-FR" altLang="fr-FR"/>
          </a:p>
        </p:txBody>
      </p:sp>
      <p:grpSp>
        <p:nvGrpSpPr>
          <p:cNvPr id="5" name="Groupe 4"/>
          <p:cNvGrpSpPr/>
          <p:nvPr/>
        </p:nvGrpSpPr>
        <p:grpSpPr>
          <a:xfrm>
            <a:off x="-96778" y="0"/>
            <a:ext cx="10002778" cy="6858000"/>
            <a:chOff x="-96778" y="0"/>
            <a:chExt cx="10002778" cy="6858000"/>
          </a:xfrm>
        </p:grpSpPr>
        <p:sp>
          <p:nvSpPr>
            <p:cNvPr id="6" name="Rectangle 17"/>
            <p:cNvSpPr>
              <a:spLocks noChangeArrowheads="1"/>
            </p:cNvSpPr>
            <p:nvPr/>
          </p:nvSpPr>
          <p:spPr bwMode="auto">
            <a:xfrm>
              <a:off x="1" y="0"/>
              <a:ext cx="271727" cy="6858000"/>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sp>
          <p:nvSpPr>
            <p:cNvPr id="7" name="Text Box 19"/>
            <p:cNvSpPr txBox="1">
              <a:spLocks noChangeArrowheads="1"/>
            </p:cNvSpPr>
            <p:nvPr/>
          </p:nvSpPr>
          <p:spPr bwMode="auto">
            <a:xfrm rot="10800000">
              <a:off x="-96778" y="838200"/>
              <a:ext cx="4308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fr-FR" altLang="fr-FR" sz="1600" i="1" dirty="0">
                  <a:latin typeface="Tahoma" pitchFamily="34" charset="0"/>
                </a:rPr>
                <a:t>www.terre-emplois.org</a:t>
              </a:r>
            </a:p>
          </p:txBody>
        </p:sp>
        <p:sp>
          <p:nvSpPr>
            <p:cNvPr id="8" name="Rectangle 7"/>
            <p:cNvSpPr>
              <a:spLocks noChangeArrowheads="1"/>
            </p:cNvSpPr>
            <p:nvPr/>
          </p:nvSpPr>
          <p:spPr bwMode="auto">
            <a:xfrm>
              <a:off x="271728" y="1272337"/>
              <a:ext cx="9634272" cy="78355"/>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pic>
          <p:nvPicPr>
            <p:cNvPr id="9" name="Image 8" descr="K:\DUI 2016 documents modifiables\Personnages vert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464" y="5651262"/>
              <a:ext cx="544636" cy="1046401"/>
            </a:xfrm>
            <a:prstGeom prst="rect">
              <a:avLst/>
            </a:prstGeom>
            <a:noFill/>
            <a:ln>
              <a:noFill/>
            </a:ln>
          </p:spPr>
        </p:pic>
        <p:grpSp>
          <p:nvGrpSpPr>
            <p:cNvPr id="10" name="Groupe 9"/>
            <p:cNvGrpSpPr/>
            <p:nvPr/>
          </p:nvGrpSpPr>
          <p:grpSpPr>
            <a:xfrm>
              <a:off x="271728" y="0"/>
              <a:ext cx="9634272" cy="1270339"/>
              <a:chOff x="271728" y="0"/>
              <a:chExt cx="9634272" cy="1270339"/>
            </a:xfrm>
          </p:grpSpPr>
          <p:pic>
            <p:nvPicPr>
              <p:cNvPr id="12" name="Picture 21" descr="K:\RAPPORT D'ACTIVITE 2016\logo-agate-perspecti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28" y="0"/>
                <a:ext cx="2270958" cy="127033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42686" y="0"/>
                <a:ext cx="7363314" cy="127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14" name="ZoneTexte 13"/>
          <p:cNvSpPr txBox="1"/>
          <p:nvPr/>
        </p:nvSpPr>
        <p:spPr>
          <a:xfrm>
            <a:off x="2655341" y="173504"/>
            <a:ext cx="6953348" cy="923330"/>
          </a:xfrm>
          <a:prstGeom prst="rect">
            <a:avLst/>
          </a:prstGeom>
          <a:noFill/>
        </p:spPr>
        <p:txBody>
          <a:bodyPr wrap="square" rtlCol="0">
            <a:spAutoFit/>
          </a:bodyPr>
          <a:lstStyle/>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AG 24 juin 2016 </a:t>
            </a:r>
            <a:r>
              <a:rPr lang="fr-FR" dirty="0" err="1" smtClean="0">
                <a:solidFill>
                  <a:schemeClr val="bg2">
                    <a:lumMod val="50000"/>
                  </a:schemeClr>
                </a:solidFill>
                <a:effectLst>
                  <a:reflection blurRad="6350" stA="55000" endA="300" endPos="45500" dir="5400000" sy="-100000" algn="bl" rotWithShape="0"/>
                </a:effectLst>
                <a:latin typeface="Calibri" panose="020F0502020204030204" pitchFamily="34" charset="0"/>
              </a:rPr>
              <a:t>Ounans</a:t>
            </a: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  </a:t>
            </a:r>
          </a:p>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Rapport financier</a:t>
            </a:r>
          </a:p>
          <a:p>
            <a:pPr algn="ctr"/>
            <a:r>
              <a:rPr lang="fr-FR" b="1" dirty="0" smtClean="0">
                <a:effectLst>
                  <a:reflection blurRad="6350" stA="55000" endA="300" endPos="45500" dir="5400000" sy="-100000" algn="bl" rotWithShape="0"/>
                </a:effectLst>
                <a:latin typeface="Calibri" panose="020F0502020204030204" pitchFamily="34" charset="0"/>
              </a:rPr>
              <a:t>IV – </a:t>
            </a:r>
            <a:endParaRPr lang="fr-FR" b="1" dirty="0">
              <a:effectLst>
                <a:reflection blurRad="6350" stA="55000" endA="300" endPos="45500" dir="5400000" sy="-100000" algn="bl" rotWithShape="0"/>
              </a:effectLst>
              <a:latin typeface="Calibri" panose="020F0502020204030204" pitchFamily="34" charset="0"/>
            </a:endParaRPr>
          </a:p>
        </p:txBody>
      </p:sp>
      <p:graphicFrame>
        <p:nvGraphicFramePr>
          <p:cNvPr id="15" name="Graphique 10"/>
          <p:cNvGraphicFramePr>
            <a:graphicFrameLocks/>
          </p:cNvGraphicFramePr>
          <p:nvPr>
            <p:extLst>
              <p:ext uri="{D42A27DB-BD31-4B8C-83A1-F6EECF244321}">
                <p14:modId xmlns:p14="http://schemas.microsoft.com/office/powerpoint/2010/main" val="3497539476"/>
              </p:ext>
            </p:extLst>
          </p:nvPr>
        </p:nvGraphicFramePr>
        <p:xfrm>
          <a:off x="5282971" y="2310640"/>
          <a:ext cx="4118811" cy="3260269"/>
        </p:xfrm>
        <a:graphic>
          <a:graphicData uri="http://schemas.openxmlformats.org/drawingml/2006/chart">
            <c:chart xmlns:c="http://schemas.openxmlformats.org/drawingml/2006/chart" xmlns:r="http://schemas.openxmlformats.org/officeDocument/2006/relationships" r:id="rId4"/>
          </a:graphicData>
        </a:graphic>
      </p:graphicFrame>
      <p:sp>
        <p:nvSpPr>
          <p:cNvPr id="16" name="ZoneTexte 15"/>
          <p:cNvSpPr txBox="1"/>
          <p:nvPr/>
        </p:nvSpPr>
        <p:spPr>
          <a:xfrm>
            <a:off x="2997075" y="1542195"/>
            <a:ext cx="6158675" cy="599305"/>
          </a:xfrm>
          <a:prstGeom prst="rect">
            <a:avLst/>
          </a:prstGeom>
          <a:noFill/>
        </p:spPr>
        <p:txBody>
          <a:bodyPr wrap="square" rtlCol="0">
            <a:spAutoFit/>
          </a:bodyPr>
          <a:lstStyle/>
          <a:p>
            <a:pPr fontAlgn="auto">
              <a:spcBef>
                <a:spcPts val="0"/>
              </a:spcBef>
              <a:spcAft>
                <a:spcPts val="0"/>
              </a:spcAft>
              <a:defRPr/>
            </a:pPr>
            <a:r>
              <a:rPr lang="fr-FR" sz="3200" dirty="0" smtClean="0">
                <a:solidFill>
                  <a:prstClr val="black"/>
                </a:solidFill>
                <a:latin typeface="Calibri" panose="020F0502020204030204"/>
              </a:rPr>
              <a:t>Le Compte de Résultat</a:t>
            </a:r>
            <a:endParaRPr lang="fr-FR" sz="3200" dirty="0">
              <a:solidFill>
                <a:prstClr val="black"/>
              </a:solidFill>
              <a:latin typeface="Calibri" panose="020F0502020204030204"/>
            </a:endParaRPr>
          </a:p>
        </p:txBody>
      </p:sp>
      <p:graphicFrame>
        <p:nvGraphicFramePr>
          <p:cNvPr id="17" name="Graphique 12"/>
          <p:cNvGraphicFramePr>
            <a:graphicFrameLocks/>
          </p:cNvGraphicFramePr>
          <p:nvPr>
            <p:extLst>
              <p:ext uri="{D42A27DB-BD31-4B8C-83A1-F6EECF244321}">
                <p14:modId xmlns:p14="http://schemas.microsoft.com/office/powerpoint/2010/main" val="542357871"/>
              </p:ext>
            </p:extLst>
          </p:nvPr>
        </p:nvGraphicFramePr>
        <p:xfrm>
          <a:off x="289042" y="3501008"/>
          <a:ext cx="4447934" cy="297001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2219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Graphic spid="17" grpId="0">
        <p:bldAsOne/>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4F8C95-9CFF-4050-AA33-7AE01EB79DB7}" type="slidenum">
              <a:rPr lang="fr-FR" altLang="fr-FR" smtClean="0"/>
              <a:pPr/>
              <a:t>48</a:t>
            </a:fld>
            <a:endParaRPr lang="fr-FR" altLang="fr-FR"/>
          </a:p>
        </p:txBody>
      </p:sp>
      <p:grpSp>
        <p:nvGrpSpPr>
          <p:cNvPr id="5" name="Groupe 4"/>
          <p:cNvGrpSpPr/>
          <p:nvPr/>
        </p:nvGrpSpPr>
        <p:grpSpPr>
          <a:xfrm>
            <a:off x="-96778" y="0"/>
            <a:ext cx="10002778" cy="6858000"/>
            <a:chOff x="-96778" y="0"/>
            <a:chExt cx="10002778" cy="6858000"/>
          </a:xfrm>
        </p:grpSpPr>
        <p:sp>
          <p:nvSpPr>
            <p:cNvPr id="6" name="Rectangle 17"/>
            <p:cNvSpPr>
              <a:spLocks noChangeArrowheads="1"/>
            </p:cNvSpPr>
            <p:nvPr/>
          </p:nvSpPr>
          <p:spPr bwMode="auto">
            <a:xfrm>
              <a:off x="1" y="0"/>
              <a:ext cx="271727" cy="6858000"/>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sp>
          <p:nvSpPr>
            <p:cNvPr id="7" name="Text Box 19"/>
            <p:cNvSpPr txBox="1">
              <a:spLocks noChangeArrowheads="1"/>
            </p:cNvSpPr>
            <p:nvPr/>
          </p:nvSpPr>
          <p:spPr bwMode="auto">
            <a:xfrm rot="10800000">
              <a:off x="-96778" y="838200"/>
              <a:ext cx="4308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fr-FR" altLang="fr-FR" sz="1600" i="1" dirty="0">
                  <a:latin typeface="Tahoma" pitchFamily="34" charset="0"/>
                </a:rPr>
                <a:t>www.terre-emplois.org</a:t>
              </a:r>
            </a:p>
          </p:txBody>
        </p:sp>
        <p:sp>
          <p:nvSpPr>
            <p:cNvPr id="8" name="Rectangle 7"/>
            <p:cNvSpPr>
              <a:spLocks noChangeArrowheads="1"/>
            </p:cNvSpPr>
            <p:nvPr/>
          </p:nvSpPr>
          <p:spPr bwMode="auto">
            <a:xfrm>
              <a:off x="271728" y="1272337"/>
              <a:ext cx="9634272" cy="78355"/>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grpSp>
          <p:nvGrpSpPr>
            <p:cNvPr id="10" name="Groupe 9"/>
            <p:cNvGrpSpPr/>
            <p:nvPr/>
          </p:nvGrpSpPr>
          <p:grpSpPr>
            <a:xfrm>
              <a:off x="271728" y="0"/>
              <a:ext cx="9634272" cy="1270339"/>
              <a:chOff x="271728" y="0"/>
              <a:chExt cx="9634272" cy="1270339"/>
            </a:xfrm>
          </p:grpSpPr>
          <p:pic>
            <p:nvPicPr>
              <p:cNvPr id="12" name="Picture 21" descr="K:\RAPPORT D'ACTIVITE 2016\logo-agate-perspectiv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728" y="0"/>
                <a:ext cx="2270958" cy="127033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42686" y="0"/>
                <a:ext cx="7363314" cy="127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14" name="ZoneTexte 13"/>
          <p:cNvSpPr txBox="1"/>
          <p:nvPr/>
        </p:nvSpPr>
        <p:spPr>
          <a:xfrm>
            <a:off x="2655341" y="173504"/>
            <a:ext cx="6953348" cy="923330"/>
          </a:xfrm>
          <a:prstGeom prst="rect">
            <a:avLst/>
          </a:prstGeom>
          <a:noFill/>
        </p:spPr>
        <p:txBody>
          <a:bodyPr wrap="square" rtlCol="0">
            <a:spAutoFit/>
          </a:bodyPr>
          <a:lstStyle/>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AG 24 juin 2016 </a:t>
            </a:r>
            <a:r>
              <a:rPr lang="fr-FR" dirty="0" err="1" smtClean="0">
                <a:solidFill>
                  <a:schemeClr val="bg2">
                    <a:lumMod val="50000"/>
                  </a:schemeClr>
                </a:solidFill>
                <a:effectLst>
                  <a:reflection blurRad="6350" stA="55000" endA="300" endPos="45500" dir="5400000" sy="-100000" algn="bl" rotWithShape="0"/>
                </a:effectLst>
                <a:latin typeface="Calibri" panose="020F0502020204030204" pitchFamily="34" charset="0"/>
              </a:rPr>
              <a:t>Ounans</a:t>
            </a: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  </a:t>
            </a:r>
          </a:p>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Rapport financier</a:t>
            </a:r>
          </a:p>
          <a:p>
            <a:pPr algn="ctr"/>
            <a:r>
              <a:rPr lang="fr-FR" b="1" dirty="0" smtClean="0">
                <a:effectLst>
                  <a:reflection blurRad="6350" stA="55000" endA="300" endPos="45500" dir="5400000" sy="-100000" algn="bl" rotWithShape="0"/>
                </a:effectLst>
                <a:latin typeface="Calibri" panose="020F0502020204030204" pitchFamily="34" charset="0"/>
              </a:rPr>
              <a:t>V – </a:t>
            </a:r>
            <a:endParaRPr lang="fr-FR" b="1" dirty="0">
              <a:effectLst>
                <a:reflection blurRad="6350" stA="55000" endA="300" endPos="45500" dir="5400000" sy="-100000" algn="bl" rotWithShape="0"/>
              </a:effectLst>
              <a:latin typeface="Calibri" panose="020F0502020204030204" pitchFamily="34" charset="0"/>
            </a:endParaRPr>
          </a:p>
        </p:txBody>
      </p:sp>
      <p:sp>
        <p:nvSpPr>
          <p:cNvPr id="15" name="ZoneTexte 14"/>
          <p:cNvSpPr txBox="1"/>
          <p:nvPr/>
        </p:nvSpPr>
        <p:spPr>
          <a:xfrm>
            <a:off x="2708031" y="281354"/>
            <a:ext cx="8440615" cy="461665"/>
          </a:xfrm>
          <a:prstGeom prst="rect">
            <a:avLst/>
          </a:prstGeom>
          <a:noFill/>
        </p:spPr>
        <p:txBody>
          <a:bodyPr wrap="square" rtlCol="0">
            <a:spAutoFit/>
          </a:bodyPr>
          <a:lstStyle/>
          <a:p>
            <a:pPr fontAlgn="auto">
              <a:spcBef>
                <a:spcPts val="0"/>
              </a:spcBef>
              <a:spcAft>
                <a:spcPts val="0"/>
              </a:spcAft>
              <a:defRPr/>
            </a:pPr>
            <a:r>
              <a:rPr lang="fr-FR" sz="2400" dirty="0" smtClean="0">
                <a:solidFill>
                  <a:prstClr val="black"/>
                </a:solidFill>
                <a:latin typeface="Calibri" panose="020F0502020204030204"/>
              </a:rPr>
              <a:t>Le Bilan</a:t>
            </a:r>
            <a:endParaRPr lang="fr-FR" sz="2400" dirty="0">
              <a:solidFill>
                <a:prstClr val="black"/>
              </a:solidFill>
              <a:latin typeface="Calibri" panose="020F0502020204030204"/>
            </a:endParaRPr>
          </a:p>
        </p:txBody>
      </p:sp>
      <p:graphicFrame>
        <p:nvGraphicFramePr>
          <p:cNvPr id="16" name="Group 2423"/>
          <p:cNvGraphicFramePr>
            <a:graphicFrameLocks/>
          </p:cNvGraphicFramePr>
          <p:nvPr>
            <p:extLst>
              <p:ext uri="{D42A27DB-BD31-4B8C-83A1-F6EECF244321}">
                <p14:modId xmlns:p14="http://schemas.microsoft.com/office/powerpoint/2010/main" val="1905564910"/>
              </p:ext>
            </p:extLst>
          </p:nvPr>
        </p:nvGraphicFramePr>
        <p:xfrm>
          <a:off x="1079213" y="1893314"/>
          <a:ext cx="1569531" cy="4278887"/>
        </p:xfrm>
        <a:graphic>
          <a:graphicData uri="http://schemas.openxmlformats.org/drawingml/2006/table">
            <a:tbl>
              <a:tblPr/>
              <a:tblGrid>
                <a:gridCol w="1569531">
                  <a:extLst>
                    <a:ext uri="{9D8B030D-6E8A-4147-A177-3AD203B41FA5}">
                      <a16:colId xmlns:a16="http://schemas.microsoft.com/office/drawing/2014/main" val="406616751"/>
                    </a:ext>
                  </a:extLst>
                </a:gridCol>
              </a:tblGrid>
              <a:tr h="1193145">
                <a:tc>
                  <a:txBody>
                    <a:bodyPr/>
                    <a:lstStyle>
                      <a:lvl1pPr marL="0" algn="l" defTabSz="914400" rtl="0" eaLnBrk="1" latinLnBrk="0" hangingPunct="1">
                        <a:spcBef>
                          <a:spcPct val="20000"/>
                        </a:spcBef>
                        <a:buClr>
                          <a:schemeClr val="bg2"/>
                        </a:buClr>
                        <a:buSzPct val="75000"/>
                        <a:buFont typeface="Wingdings" panose="05000000000000000000" pitchFamily="2" charset="2"/>
                        <a:defRPr sz="2400" kern="1200">
                          <a:solidFill>
                            <a:schemeClr val="tx1"/>
                          </a:solidFill>
                          <a:latin typeface="Verdana" panose="020B0604030504040204" pitchFamily="34" charset="0"/>
                        </a:defRPr>
                      </a:lvl1pPr>
                      <a:lvl2pPr marL="457200" algn="l" defTabSz="914400" rtl="0" eaLnBrk="1" latinLnBrk="0" hangingPunct="1">
                        <a:spcBef>
                          <a:spcPct val="20000"/>
                        </a:spcBef>
                        <a:buClr>
                          <a:schemeClr val="tx2"/>
                        </a:buClr>
                        <a:buSzPct val="75000"/>
                        <a:buFont typeface="Wingdings" panose="05000000000000000000" pitchFamily="2" charset="2"/>
                        <a:defRPr sz="2000" kern="1200">
                          <a:solidFill>
                            <a:schemeClr val="tx1"/>
                          </a:solidFill>
                          <a:latin typeface="Verdana" panose="020B0604030504040204" pitchFamily="34" charset="0"/>
                        </a:defRPr>
                      </a:lvl2pPr>
                      <a:lvl3pPr marL="914400" algn="l" defTabSz="914400" rtl="0" eaLnBrk="1" latinLnBrk="0" hangingPunct="1">
                        <a:spcBef>
                          <a:spcPct val="20000"/>
                        </a:spcBef>
                        <a:buClr>
                          <a:schemeClr val="accent1"/>
                        </a:buClr>
                        <a:buSzPct val="65000"/>
                        <a:buFont typeface="Wingdings" panose="05000000000000000000" pitchFamily="2" charset="2"/>
                        <a:defRPr sz="1800" kern="1200">
                          <a:solidFill>
                            <a:schemeClr val="tx1"/>
                          </a:solidFill>
                          <a:latin typeface="Verdana" panose="020B0604030504040204" pitchFamily="34" charset="0"/>
                        </a:defRPr>
                      </a:lvl3pPr>
                      <a:lvl4pPr marL="1371600" algn="l" defTabSz="914400" rtl="0" eaLnBrk="1" latinLnBrk="0" hangingPunct="1">
                        <a:spcBef>
                          <a:spcPct val="20000"/>
                        </a:spcBef>
                        <a:buClr>
                          <a:schemeClr val="bg2"/>
                        </a:buClr>
                        <a:buFont typeface="Wingdings" panose="05000000000000000000" pitchFamily="2" charset="2"/>
                        <a:defRPr sz="1600" kern="1200">
                          <a:solidFill>
                            <a:schemeClr val="tx1"/>
                          </a:solidFill>
                          <a:latin typeface="Verdana" panose="020B0604030504040204" pitchFamily="34" charset="0"/>
                        </a:defRPr>
                      </a:lvl4pPr>
                      <a:lvl5pPr marL="1828800" algn="l" defTabSz="914400" rtl="0" eaLnBrk="1" latinLnBrk="0" hangingPunct="1">
                        <a:spcBef>
                          <a:spcPct val="20000"/>
                        </a:spcBef>
                        <a:buClr>
                          <a:schemeClr val="tx2"/>
                        </a:buClr>
                        <a:buSzPct val="80000"/>
                        <a:buFont typeface="Wingdings" panose="05000000000000000000" pitchFamily="2" charset="2"/>
                        <a:defRPr sz="1600" kern="1200">
                          <a:solidFill>
                            <a:schemeClr val="tx1"/>
                          </a:solidFill>
                          <a:latin typeface="Verdana" panose="020B0604030504040204" pitchFamily="34" charset="0"/>
                        </a:defRPr>
                      </a:lvl5pPr>
                      <a:lvl6pPr marL="22860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6pPr>
                      <a:lvl7pPr marL="27432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7pPr>
                      <a:lvl8pPr marL="32004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8pPr>
                      <a:lvl9pPr marL="36576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1600" b="0" i="0" u="none" strike="noStrike" cap="none" normalizeH="0" baseline="0" dirty="0" smtClean="0">
                          <a:ln>
                            <a:noFill/>
                          </a:ln>
                          <a:solidFill>
                            <a:schemeClr val="tx1"/>
                          </a:solidFill>
                          <a:effectLst/>
                          <a:latin typeface="Verdana" panose="020B0604030504040204" pitchFamily="34" charset="0"/>
                        </a:rPr>
                        <a:t>ACTIF IMMOBILISE </a:t>
                      </a:r>
                      <a:r>
                        <a:rPr kumimoji="0" lang="fr-FR" altLang="fr-FR" sz="1400" b="0" i="0" u="none" strike="noStrike" cap="none" normalizeH="0" baseline="0" dirty="0" smtClean="0">
                          <a:ln>
                            <a:noFill/>
                          </a:ln>
                          <a:solidFill>
                            <a:schemeClr val="tx1"/>
                          </a:solidFill>
                          <a:effectLst/>
                          <a:latin typeface="Verdana" panose="020B0604030504040204" pitchFamily="34" charset="0"/>
                        </a:rPr>
                        <a:t>395 720 €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fr-FR" altLang="fr-FR" sz="1400" b="0" i="0" u="none" strike="noStrike" cap="none" normalizeH="0" baseline="0" dirty="0" smtClean="0">
                        <a:ln>
                          <a:noFill/>
                        </a:ln>
                        <a:solidFill>
                          <a:schemeClr val="tx1"/>
                        </a:solidFill>
                        <a:effectLst/>
                        <a:latin typeface="Verdana" panose="020B0604030504040204"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extLst>
                  <a:ext uri="{0D108BD9-81ED-4DB2-BD59-A6C34878D82A}">
                    <a16:rowId xmlns:a16="http://schemas.microsoft.com/office/drawing/2014/main" val="2539285179"/>
                  </a:ext>
                </a:extLst>
              </a:tr>
              <a:tr h="1564721">
                <a:tc>
                  <a:txBody>
                    <a:bodyPr/>
                    <a:lstStyle>
                      <a:lvl1pPr marL="0" algn="l" defTabSz="914400" rtl="0" eaLnBrk="1" latinLnBrk="0" hangingPunct="1">
                        <a:spcBef>
                          <a:spcPct val="20000"/>
                        </a:spcBef>
                        <a:buClr>
                          <a:schemeClr val="bg2"/>
                        </a:buClr>
                        <a:buSzPct val="75000"/>
                        <a:buFont typeface="Wingdings" panose="05000000000000000000" pitchFamily="2" charset="2"/>
                        <a:defRPr sz="2400" kern="1200">
                          <a:solidFill>
                            <a:schemeClr val="tx1"/>
                          </a:solidFill>
                          <a:latin typeface="Verdana" panose="020B0604030504040204" pitchFamily="34" charset="0"/>
                        </a:defRPr>
                      </a:lvl1pPr>
                      <a:lvl2pPr marL="457200" algn="l" defTabSz="914400" rtl="0" eaLnBrk="1" latinLnBrk="0" hangingPunct="1">
                        <a:spcBef>
                          <a:spcPct val="20000"/>
                        </a:spcBef>
                        <a:buClr>
                          <a:schemeClr val="tx2"/>
                        </a:buClr>
                        <a:buSzPct val="75000"/>
                        <a:buFont typeface="Wingdings" panose="05000000000000000000" pitchFamily="2" charset="2"/>
                        <a:defRPr sz="2000" kern="1200">
                          <a:solidFill>
                            <a:schemeClr val="tx1"/>
                          </a:solidFill>
                          <a:latin typeface="Verdana" panose="020B0604030504040204" pitchFamily="34" charset="0"/>
                        </a:defRPr>
                      </a:lvl2pPr>
                      <a:lvl3pPr marL="914400" algn="l" defTabSz="914400" rtl="0" eaLnBrk="1" latinLnBrk="0" hangingPunct="1">
                        <a:spcBef>
                          <a:spcPct val="20000"/>
                        </a:spcBef>
                        <a:buClr>
                          <a:schemeClr val="accent1"/>
                        </a:buClr>
                        <a:buSzPct val="65000"/>
                        <a:buFont typeface="Wingdings" panose="05000000000000000000" pitchFamily="2" charset="2"/>
                        <a:defRPr sz="1800" kern="1200">
                          <a:solidFill>
                            <a:schemeClr val="tx1"/>
                          </a:solidFill>
                          <a:latin typeface="Verdana" panose="020B0604030504040204" pitchFamily="34" charset="0"/>
                        </a:defRPr>
                      </a:lvl3pPr>
                      <a:lvl4pPr marL="1371600" algn="l" defTabSz="914400" rtl="0" eaLnBrk="1" latinLnBrk="0" hangingPunct="1">
                        <a:spcBef>
                          <a:spcPct val="20000"/>
                        </a:spcBef>
                        <a:buClr>
                          <a:schemeClr val="bg2"/>
                        </a:buClr>
                        <a:buFont typeface="Wingdings" panose="05000000000000000000" pitchFamily="2" charset="2"/>
                        <a:defRPr sz="1600" kern="1200">
                          <a:solidFill>
                            <a:schemeClr val="tx1"/>
                          </a:solidFill>
                          <a:latin typeface="Verdana" panose="020B0604030504040204" pitchFamily="34" charset="0"/>
                        </a:defRPr>
                      </a:lvl4pPr>
                      <a:lvl5pPr marL="1828800" algn="l" defTabSz="914400" rtl="0" eaLnBrk="1" latinLnBrk="0" hangingPunct="1">
                        <a:spcBef>
                          <a:spcPct val="20000"/>
                        </a:spcBef>
                        <a:buClr>
                          <a:schemeClr val="tx2"/>
                        </a:buClr>
                        <a:buSzPct val="80000"/>
                        <a:buFont typeface="Wingdings" panose="05000000000000000000" pitchFamily="2" charset="2"/>
                        <a:defRPr sz="1600" kern="1200">
                          <a:solidFill>
                            <a:schemeClr val="tx1"/>
                          </a:solidFill>
                          <a:latin typeface="Verdana" panose="020B0604030504040204" pitchFamily="34" charset="0"/>
                        </a:defRPr>
                      </a:lvl5pPr>
                      <a:lvl6pPr marL="22860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6pPr>
                      <a:lvl7pPr marL="27432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7pPr>
                      <a:lvl8pPr marL="32004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8pPr>
                      <a:lvl9pPr marL="36576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1600" b="0" i="0" u="none" strike="noStrike" cap="none" normalizeH="0" baseline="0" dirty="0" smtClean="0">
                          <a:ln>
                            <a:noFill/>
                          </a:ln>
                          <a:solidFill>
                            <a:schemeClr val="tx1"/>
                          </a:solidFill>
                          <a:effectLst/>
                          <a:latin typeface="Verdana" panose="020B0604030504040204" pitchFamily="34" charset="0"/>
                        </a:rPr>
                        <a:t>ACTIF CIRCULANT</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1400" b="0" i="0" u="none" strike="noStrike" cap="none" normalizeH="0" baseline="0" dirty="0" smtClean="0">
                          <a:ln>
                            <a:noFill/>
                          </a:ln>
                          <a:solidFill>
                            <a:schemeClr val="tx1"/>
                          </a:solidFill>
                          <a:effectLst/>
                          <a:latin typeface="Verdana" panose="020B0604030504040204" pitchFamily="34" charset="0"/>
                        </a:rPr>
                        <a:t>540 438 €</a:t>
                      </a:r>
                      <a:endParaRPr kumimoji="0" lang="fr-FR" altLang="fr-FR" sz="800" b="0" i="0" u="none" strike="noStrike" cap="none" normalizeH="0" baseline="0" dirty="0" smtClean="0">
                        <a:ln>
                          <a:noFill/>
                        </a:ln>
                        <a:solidFill>
                          <a:schemeClr val="tx1"/>
                        </a:solidFill>
                        <a:effectLst/>
                        <a:latin typeface="Verdana" panose="020B0604030504040204"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8519"/>
                    </a:solidFill>
                  </a:tcPr>
                </a:tc>
                <a:extLst>
                  <a:ext uri="{0D108BD9-81ED-4DB2-BD59-A6C34878D82A}">
                    <a16:rowId xmlns:a16="http://schemas.microsoft.com/office/drawing/2014/main" val="62376042"/>
                  </a:ext>
                </a:extLst>
              </a:tr>
              <a:tr h="1521021">
                <a:tc>
                  <a:txBody>
                    <a:bodyPr/>
                    <a:lstStyle>
                      <a:lvl1pPr marL="0" algn="l" defTabSz="914400" rtl="0" eaLnBrk="1" latinLnBrk="0" hangingPunct="1">
                        <a:spcBef>
                          <a:spcPct val="20000"/>
                        </a:spcBef>
                        <a:buClr>
                          <a:schemeClr val="bg2"/>
                        </a:buClr>
                        <a:buSzPct val="75000"/>
                        <a:buFont typeface="Wingdings" panose="05000000000000000000" pitchFamily="2" charset="2"/>
                        <a:defRPr sz="2400" kern="1200">
                          <a:solidFill>
                            <a:schemeClr val="tx1"/>
                          </a:solidFill>
                          <a:latin typeface="Verdana" panose="020B0604030504040204" pitchFamily="34" charset="0"/>
                        </a:defRPr>
                      </a:lvl1pPr>
                      <a:lvl2pPr marL="457200" algn="l" defTabSz="914400" rtl="0" eaLnBrk="1" latinLnBrk="0" hangingPunct="1">
                        <a:spcBef>
                          <a:spcPct val="20000"/>
                        </a:spcBef>
                        <a:buClr>
                          <a:schemeClr val="tx2"/>
                        </a:buClr>
                        <a:buSzPct val="75000"/>
                        <a:buFont typeface="Wingdings" panose="05000000000000000000" pitchFamily="2" charset="2"/>
                        <a:defRPr sz="2000" kern="1200">
                          <a:solidFill>
                            <a:schemeClr val="tx1"/>
                          </a:solidFill>
                          <a:latin typeface="Verdana" panose="020B0604030504040204" pitchFamily="34" charset="0"/>
                        </a:defRPr>
                      </a:lvl2pPr>
                      <a:lvl3pPr marL="914400" algn="l" defTabSz="914400" rtl="0" eaLnBrk="1" latinLnBrk="0" hangingPunct="1">
                        <a:spcBef>
                          <a:spcPct val="20000"/>
                        </a:spcBef>
                        <a:buClr>
                          <a:schemeClr val="accent1"/>
                        </a:buClr>
                        <a:buSzPct val="65000"/>
                        <a:buFont typeface="Wingdings" panose="05000000000000000000" pitchFamily="2" charset="2"/>
                        <a:defRPr sz="1800" kern="1200">
                          <a:solidFill>
                            <a:schemeClr val="tx1"/>
                          </a:solidFill>
                          <a:latin typeface="Verdana" panose="020B0604030504040204" pitchFamily="34" charset="0"/>
                        </a:defRPr>
                      </a:lvl3pPr>
                      <a:lvl4pPr marL="1371600" algn="l" defTabSz="914400" rtl="0" eaLnBrk="1" latinLnBrk="0" hangingPunct="1">
                        <a:spcBef>
                          <a:spcPct val="20000"/>
                        </a:spcBef>
                        <a:buClr>
                          <a:schemeClr val="bg2"/>
                        </a:buClr>
                        <a:buFont typeface="Wingdings" panose="05000000000000000000" pitchFamily="2" charset="2"/>
                        <a:defRPr sz="1600" kern="1200">
                          <a:solidFill>
                            <a:schemeClr val="tx1"/>
                          </a:solidFill>
                          <a:latin typeface="Verdana" panose="020B0604030504040204" pitchFamily="34" charset="0"/>
                        </a:defRPr>
                      </a:lvl4pPr>
                      <a:lvl5pPr marL="1828800" algn="l" defTabSz="914400" rtl="0" eaLnBrk="1" latinLnBrk="0" hangingPunct="1">
                        <a:spcBef>
                          <a:spcPct val="20000"/>
                        </a:spcBef>
                        <a:buClr>
                          <a:schemeClr val="tx2"/>
                        </a:buClr>
                        <a:buSzPct val="80000"/>
                        <a:buFont typeface="Wingdings" panose="05000000000000000000" pitchFamily="2" charset="2"/>
                        <a:defRPr sz="1600" kern="1200">
                          <a:solidFill>
                            <a:schemeClr val="tx1"/>
                          </a:solidFill>
                          <a:latin typeface="Verdana" panose="020B0604030504040204" pitchFamily="34" charset="0"/>
                        </a:defRPr>
                      </a:lvl5pPr>
                      <a:lvl6pPr marL="22860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6pPr>
                      <a:lvl7pPr marL="27432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7pPr>
                      <a:lvl8pPr marL="32004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8pPr>
                      <a:lvl9pPr marL="36576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1600" b="0" i="0" u="none" strike="noStrike" cap="none" normalizeH="0" baseline="0" dirty="0" smtClean="0">
                          <a:ln>
                            <a:noFill/>
                          </a:ln>
                          <a:solidFill>
                            <a:schemeClr val="tx1"/>
                          </a:solidFill>
                          <a:effectLst/>
                          <a:latin typeface="Verdana" panose="020B0604030504040204" pitchFamily="34" charset="0"/>
                        </a:rPr>
                        <a:t>TRESORERIE</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1400" b="1" i="0" u="none" strike="noStrike" cap="none" normalizeH="0" baseline="0" dirty="0" smtClean="0">
                          <a:ln>
                            <a:noFill/>
                          </a:ln>
                          <a:solidFill>
                            <a:schemeClr val="tx1"/>
                          </a:solidFill>
                          <a:effectLst/>
                          <a:latin typeface="Verdana" panose="020B0604030504040204" pitchFamily="34" charset="0"/>
                        </a:rPr>
                        <a:t>499 717</a:t>
                      </a:r>
                      <a:r>
                        <a:rPr kumimoji="0" lang="fr-FR" altLang="fr-FR" sz="1400" b="0" i="0" u="none" strike="noStrike" cap="none" normalizeH="0" baseline="0" dirty="0" smtClean="0">
                          <a:ln>
                            <a:noFill/>
                          </a:ln>
                          <a:solidFill>
                            <a:schemeClr val="tx1"/>
                          </a:solidFill>
                          <a:effectLst/>
                          <a:latin typeface="Verdana" panose="020B0604030504040204" pitchFamily="34" charset="0"/>
                        </a:rPr>
                        <a:t> €</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0033CC"/>
                    </a:solidFill>
                  </a:tcPr>
                </a:tc>
                <a:extLst>
                  <a:ext uri="{0D108BD9-81ED-4DB2-BD59-A6C34878D82A}">
                    <a16:rowId xmlns:a16="http://schemas.microsoft.com/office/drawing/2014/main" val="932119001"/>
                  </a:ext>
                </a:extLst>
              </a:tr>
            </a:tbl>
          </a:graphicData>
        </a:graphic>
      </p:graphicFrame>
      <p:graphicFrame>
        <p:nvGraphicFramePr>
          <p:cNvPr id="17" name="Group 2481"/>
          <p:cNvGraphicFramePr>
            <a:graphicFrameLocks/>
          </p:cNvGraphicFramePr>
          <p:nvPr>
            <p:extLst>
              <p:ext uri="{D42A27DB-BD31-4B8C-83A1-F6EECF244321}">
                <p14:modId xmlns:p14="http://schemas.microsoft.com/office/powerpoint/2010/main" val="124878901"/>
              </p:ext>
            </p:extLst>
          </p:nvPr>
        </p:nvGraphicFramePr>
        <p:xfrm>
          <a:off x="3126950" y="1872630"/>
          <a:ext cx="1362840" cy="4487287"/>
        </p:xfrm>
        <a:graphic>
          <a:graphicData uri="http://schemas.openxmlformats.org/drawingml/2006/table">
            <a:tbl>
              <a:tblPr/>
              <a:tblGrid>
                <a:gridCol w="1362840">
                  <a:extLst>
                    <a:ext uri="{9D8B030D-6E8A-4147-A177-3AD203B41FA5}">
                      <a16:colId xmlns:a16="http://schemas.microsoft.com/office/drawing/2014/main" val="2928780473"/>
                    </a:ext>
                  </a:extLst>
                </a:gridCol>
              </a:tblGrid>
              <a:tr h="1281776">
                <a:tc>
                  <a:txBody>
                    <a:bodyPr/>
                    <a:lstStyle>
                      <a:lvl1pPr marL="0" algn="l" defTabSz="914400" rtl="0" eaLnBrk="1" latinLnBrk="0" hangingPunct="1">
                        <a:spcBef>
                          <a:spcPct val="20000"/>
                        </a:spcBef>
                        <a:buClr>
                          <a:schemeClr val="bg2"/>
                        </a:buClr>
                        <a:buSzPct val="75000"/>
                        <a:buFont typeface="Wingdings" panose="05000000000000000000" pitchFamily="2" charset="2"/>
                        <a:defRPr sz="2400" kern="1200">
                          <a:solidFill>
                            <a:schemeClr val="tx1"/>
                          </a:solidFill>
                          <a:latin typeface="Verdana" panose="020B0604030504040204" pitchFamily="34" charset="0"/>
                        </a:defRPr>
                      </a:lvl1pPr>
                      <a:lvl2pPr marL="457200" algn="l" defTabSz="914400" rtl="0" eaLnBrk="1" latinLnBrk="0" hangingPunct="1">
                        <a:spcBef>
                          <a:spcPct val="20000"/>
                        </a:spcBef>
                        <a:buClr>
                          <a:schemeClr val="tx2"/>
                        </a:buClr>
                        <a:buSzPct val="75000"/>
                        <a:buFont typeface="Wingdings" panose="05000000000000000000" pitchFamily="2" charset="2"/>
                        <a:defRPr sz="2000" kern="1200">
                          <a:solidFill>
                            <a:schemeClr val="tx1"/>
                          </a:solidFill>
                          <a:latin typeface="Verdana" panose="020B0604030504040204" pitchFamily="34" charset="0"/>
                        </a:defRPr>
                      </a:lvl2pPr>
                      <a:lvl3pPr marL="914400" algn="l" defTabSz="914400" rtl="0" eaLnBrk="1" latinLnBrk="0" hangingPunct="1">
                        <a:spcBef>
                          <a:spcPct val="20000"/>
                        </a:spcBef>
                        <a:buClr>
                          <a:schemeClr val="accent1"/>
                        </a:buClr>
                        <a:buSzPct val="65000"/>
                        <a:buFont typeface="Wingdings" panose="05000000000000000000" pitchFamily="2" charset="2"/>
                        <a:defRPr sz="1800" kern="1200">
                          <a:solidFill>
                            <a:schemeClr val="tx1"/>
                          </a:solidFill>
                          <a:latin typeface="Verdana" panose="020B0604030504040204" pitchFamily="34" charset="0"/>
                        </a:defRPr>
                      </a:lvl3pPr>
                      <a:lvl4pPr marL="1371600" algn="l" defTabSz="914400" rtl="0" eaLnBrk="1" latinLnBrk="0" hangingPunct="1">
                        <a:spcBef>
                          <a:spcPct val="20000"/>
                        </a:spcBef>
                        <a:buClr>
                          <a:schemeClr val="bg2"/>
                        </a:buClr>
                        <a:buFont typeface="Wingdings" panose="05000000000000000000" pitchFamily="2" charset="2"/>
                        <a:defRPr sz="1600" kern="1200">
                          <a:solidFill>
                            <a:schemeClr val="tx1"/>
                          </a:solidFill>
                          <a:latin typeface="Verdana" panose="020B0604030504040204" pitchFamily="34" charset="0"/>
                        </a:defRPr>
                      </a:lvl4pPr>
                      <a:lvl5pPr marL="1828800" algn="l" defTabSz="914400" rtl="0" eaLnBrk="1" latinLnBrk="0" hangingPunct="1">
                        <a:spcBef>
                          <a:spcPct val="20000"/>
                        </a:spcBef>
                        <a:buClr>
                          <a:schemeClr val="tx2"/>
                        </a:buClr>
                        <a:buSzPct val="80000"/>
                        <a:buFont typeface="Wingdings" panose="05000000000000000000" pitchFamily="2" charset="2"/>
                        <a:defRPr sz="1600" kern="1200">
                          <a:solidFill>
                            <a:schemeClr val="tx1"/>
                          </a:solidFill>
                          <a:latin typeface="Verdana" panose="020B0604030504040204" pitchFamily="34" charset="0"/>
                        </a:defRPr>
                      </a:lvl5pPr>
                      <a:lvl6pPr marL="22860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6pPr>
                      <a:lvl7pPr marL="27432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7pPr>
                      <a:lvl8pPr marL="32004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8pPr>
                      <a:lvl9pPr marL="36576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1600" b="0" i="0" u="none" strike="noStrike" cap="none" normalizeH="0" baseline="0" dirty="0" smtClean="0">
                          <a:ln>
                            <a:noFill/>
                          </a:ln>
                          <a:solidFill>
                            <a:schemeClr val="tx1"/>
                          </a:solidFill>
                          <a:effectLst/>
                          <a:latin typeface="Verdana" panose="020B0604030504040204" pitchFamily="34" charset="0"/>
                        </a:rPr>
                        <a:t>CAPITAUX PROPRES</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1400" b="0" i="0" u="none" strike="noStrike" cap="none" normalizeH="0" baseline="0" dirty="0" smtClean="0">
                          <a:ln>
                            <a:noFill/>
                          </a:ln>
                          <a:solidFill>
                            <a:schemeClr val="tx1"/>
                          </a:solidFill>
                          <a:effectLst/>
                          <a:latin typeface="Verdana" panose="020B0604030504040204" pitchFamily="34" charset="0"/>
                        </a:rPr>
                        <a:t> 853 853€</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fr-FR" altLang="fr-FR" sz="1400" b="0" i="0" u="none" strike="noStrike" cap="none" normalizeH="0" baseline="0" dirty="0" smtClean="0">
                        <a:ln>
                          <a:noFill/>
                        </a:ln>
                        <a:solidFill>
                          <a:schemeClr val="tx1"/>
                        </a:solidFill>
                        <a:effectLst/>
                        <a:latin typeface="Verdana" panose="020B0604030504040204"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fr-FR" altLang="fr-FR" sz="1400" b="0" i="0" u="none" strike="noStrike" cap="none" normalizeH="0" baseline="0" dirty="0" smtClean="0">
                        <a:ln>
                          <a:noFill/>
                        </a:ln>
                        <a:solidFill>
                          <a:schemeClr val="tx1"/>
                        </a:solidFill>
                        <a:effectLst/>
                        <a:latin typeface="Verdana" panose="020B0604030504040204" pitchFamily="34" charset="0"/>
                      </a:endParaRPr>
                    </a:p>
                  </a:txBody>
                  <a:tcPr marT="45712" marB="45712"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extLst>
                  <a:ext uri="{0D108BD9-81ED-4DB2-BD59-A6C34878D82A}">
                    <a16:rowId xmlns:a16="http://schemas.microsoft.com/office/drawing/2014/main" val="1923197417"/>
                  </a:ext>
                </a:extLst>
              </a:tr>
              <a:tr h="1198760">
                <a:tc>
                  <a:txBody>
                    <a:bodyPr/>
                    <a:lstStyle>
                      <a:lvl1pPr marL="0" algn="l" defTabSz="914400" rtl="0" eaLnBrk="1" latinLnBrk="0" hangingPunct="1">
                        <a:spcBef>
                          <a:spcPct val="20000"/>
                        </a:spcBef>
                        <a:buClr>
                          <a:schemeClr val="bg2"/>
                        </a:buClr>
                        <a:buSzPct val="75000"/>
                        <a:buFont typeface="Wingdings" panose="05000000000000000000" pitchFamily="2" charset="2"/>
                        <a:defRPr sz="2400" kern="1200">
                          <a:solidFill>
                            <a:schemeClr val="tx1"/>
                          </a:solidFill>
                          <a:latin typeface="Verdana" panose="020B0604030504040204" pitchFamily="34" charset="0"/>
                        </a:defRPr>
                      </a:lvl1pPr>
                      <a:lvl2pPr marL="457200" algn="l" defTabSz="914400" rtl="0" eaLnBrk="1" latinLnBrk="0" hangingPunct="1">
                        <a:spcBef>
                          <a:spcPct val="20000"/>
                        </a:spcBef>
                        <a:buClr>
                          <a:schemeClr val="tx2"/>
                        </a:buClr>
                        <a:buSzPct val="75000"/>
                        <a:buFont typeface="Wingdings" panose="05000000000000000000" pitchFamily="2" charset="2"/>
                        <a:defRPr sz="2000" kern="1200">
                          <a:solidFill>
                            <a:schemeClr val="tx1"/>
                          </a:solidFill>
                          <a:latin typeface="Verdana" panose="020B0604030504040204" pitchFamily="34" charset="0"/>
                        </a:defRPr>
                      </a:lvl2pPr>
                      <a:lvl3pPr marL="914400" algn="l" defTabSz="914400" rtl="0" eaLnBrk="1" latinLnBrk="0" hangingPunct="1">
                        <a:spcBef>
                          <a:spcPct val="20000"/>
                        </a:spcBef>
                        <a:buClr>
                          <a:schemeClr val="accent1"/>
                        </a:buClr>
                        <a:buSzPct val="65000"/>
                        <a:buFont typeface="Wingdings" panose="05000000000000000000" pitchFamily="2" charset="2"/>
                        <a:defRPr sz="1800" kern="1200">
                          <a:solidFill>
                            <a:schemeClr val="tx1"/>
                          </a:solidFill>
                          <a:latin typeface="Verdana" panose="020B0604030504040204" pitchFamily="34" charset="0"/>
                        </a:defRPr>
                      </a:lvl3pPr>
                      <a:lvl4pPr marL="1371600" algn="l" defTabSz="914400" rtl="0" eaLnBrk="1" latinLnBrk="0" hangingPunct="1">
                        <a:spcBef>
                          <a:spcPct val="20000"/>
                        </a:spcBef>
                        <a:buClr>
                          <a:schemeClr val="bg2"/>
                        </a:buClr>
                        <a:buFont typeface="Wingdings" panose="05000000000000000000" pitchFamily="2" charset="2"/>
                        <a:defRPr sz="1600" kern="1200">
                          <a:solidFill>
                            <a:schemeClr val="tx1"/>
                          </a:solidFill>
                          <a:latin typeface="Verdana" panose="020B0604030504040204" pitchFamily="34" charset="0"/>
                        </a:defRPr>
                      </a:lvl4pPr>
                      <a:lvl5pPr marL="1828800" algn="l" defTabSz="914400" rtl="0" eaLnBrk="1" latinLnBrk="0" hangingPunct="1">
                        <a:spcBef>
                          <a:spcPct val="20000"/>
                        </a:spcBef>
                        <a:buClr>
                          <a:schemeClr val="tx2"/>
                        </a:buClr>
                        <a:buSzPct val="80000"/>
                        <a:buFont typeface="Wingdings" panose="05000000000000000000" pitchFamily="2" charset="2"/>
                        <a:defRPr sz="1600" kern="1200">
                          <a:solidFill>
                            <a:schemeClr val="tx1"/>
                          </a:solidFill>
                          <a:latin typeface="Verdana" panose="020B0604030504040204" pitchFamily="34" charset="0"/>
                        </a:defRPr>
                      </a:lvl5pPr>
                      <a:lvl6pPr marL="22860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6pPr>
                      <a:lvl7pPr marL="27432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7pPr>
                      <a:lvl8pPr marL="32004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8pPr>
                      <a:lvl9pPr marL="36576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fr-FR" altLang="fr-FR" sz="800" b="0" i="0" u="none" strike="noStrike" cap="none" normalizeH="0" baseline="0" dirty="0" smtClean="0">
                        <a:ln>
                          <a:noFill/>
                        </a:ln>
                        <a:solidFill>
                          <a:schemeClr val="tx1"/>
                        </a:solidFill>
                        <a:effectLst/>
                        <a:latin typeface="Verdana" panose="020B0604030504040204" pitchFamily="34" charset="0"/>
                      </a:endParaRPr>
                    </a:p>
                  </a:txBody>
                  <a:tcPr marT="45712" marB="45712"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extLst>
                  <a:ext uri="{0D108BD9-81ED-4DB2-BD59-A6C34878D82A}">
                    <a16:rowId xmlns:a16="http://schemas.microsoft.com/office/drawing/2014/main" val="70168057"/>
                  </a:ext>
                </a:extLst>
              </a:tr>
              <a:tr h="1240303">
                <a:tc>
                  <a:txBody>
                    <a:bodyPr/>
                    <a:lstStyle>
                      <a:lvl1pPr marL="0" algn="l" defTabSz="914400" rtl="0" eaLnBrk="1" latinLnBrk="0" hangingPunct="1">
                        <a:spcBef>
                          <a:spcPct val="20000"/>
                        </a:spcBef>
                        <a:buClr>
                          <a:schemeClr val="bg2"/>
                        </a:buClr>
                        <a:buSzPct val="75000"/>
                        <a:buFont typeface="Wingdings" panose="05000000000000000000" pitchFamily="2" charset="2"/>
                        <a:defRPr sz="2400" kern="1200">
                          <a:solidFill>
                            <a:schemeClr val="tx1"/>
                          </a:solidFill>
                          <a:latin typeface="Verdana" panose="020B0604030504040204" pitchFamily="34" charset="0"/>
                        </a:defRPr>
                      </a:lvl1pPr>
                      <a:lvl2pPr marL="457200" algn="l" defTabSz="914400" rtl="0" eaLnBrk="1" latinLnBrk="0" hangingPunct="1">
                        <a:spcBef>
                          <a:spcPct val="20000"/>
                        </a:spcBef>
                        <a:buClr>
                          <a:schemeClr val="tx2"/>
                        </a:buClr>
                        <a:buSzPct val="75000"/>
                        <a:buFont typeface="Wingdings" panose="05000000000000000000" pitchFamily="2" charset="2"/>
                        <a:defRPr sz="2000" kern="1200">
                          <a:solidFill>
                            <a:schemeClr val="tx1"/>
                          </a:solidFill>
                          <a:latin typeface="Verdana" panose="020B0604030504040204" pitchFamily="34" charset="0"/>
                        </a:defRPr>
                      </a:lvl2pPr>
                      <a:lvl3pPr marL="914400" algn="l" defTabSz="914400" rtl="0" eaLnBrk="1" latinLnBrk="0" hangingPunct="1">
                        <a:spcBef>
                          <a:spcPct val="20000"/>
                        </a:spcBef>
                        <a:buClr>
                          <a:schemeClr val="accent1"/>
                        </a:buClr>
                        <a:buSzPct val="65000"/>
                        <a:buFont typeface="Wingdings" panose="05000000000000000000" pitchFamily="2" charset="2"/>
                        <a:defRPr sz="1800" kern="1200">
                          <a:solidFill>
                            <a:schemeClr val="tx1"/>
                          </a:solidFill>
                          <a:latin typeface="Verdana" panose="020B0604030504040204" pitchFamily="34" charset="0"/>
                        </a:defRPr>
                      </a:lvl3pPr>
                      <a:lvl4pPr marL="1371600" algn="l" defTabSz="914400" rtl="0" eaLnBrk="1" latinLnBrk="0" hangingPunct="1">
                        <a:spcBef>
                          <a:spcPct val="20000"/>
                        </a:spcBef>
                        <a:buClr>
                          <a:schemeClr val="bg2"/>
                        </a:buClr>
                        <a:buFont typeface="Wingdings" panose="05000000000000000000" pitchFamily="2" charset="2"/>
                        <a:defRPr sz="1600" kern="1200">
                          <a:solidFill>
                            <a:schemeClr val="tx1"/>
                          </a:solidFill>
                          <a:latin typeface="Verdana" panose="020B0604030504040204" pitchFamily="34" charset="0"/>
                        </a:defRPr>
                      </a:lvl4pPr>
                      <a:lvl5pPr marL="1828800" algn="l" defTabSz="914400" rtl="0" eaLnBrk="1" latinLnBrk="0" hangingPunct="1">
                        <a:spcBef>
                          <a:spcPct val="20000"/>
                        </a:spcBef>
                        <a:buClr>
                          <a:schemeClr val="tx2"/>
                        </a:buClr>
                        <a:buSzPct val="80000"/>
                        <a:buFont typeface="Wingdings" panose="05000000000000000000" pitchFamily="2" charset="2"/>
                        <a:defRPr sz="1600" kern="1200">
                          <a:solidFill>
                            <a:schemeClr val="tx1"/>
                          </a:solidFill>
                          <a:latin typeface="Verdana" panose="020B0604030504040204" pitchFamily="34" charset="0"/>
                        </a:defRPr>
                      </a:lvl5pPr>
                      <a:lvl6pPr marL="22860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6pPr>
                      <a:lvl7pPr marL="27432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7pPr>
                      <a:lvl8pPr marL="32004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8pPr>
                      <a:lvl9pPr marL="36576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1600" b="0" i="0" u="none" strike="noStrike" cap="none" normalizeH="0" baseline="0" dirty="0" smtClean="0">
                          <a:ln>
                            <a:noFill/>
                          </a:ln>
                          <a:solidFill>
                            <a:schemeClr val="tx1"/>
                          </a:solidFill>
                          <a:effectLst/>
                          <a:latin typeface="Verdana" panose="020B0604030504040204" pitchFamily="34" charset="0"/>
                        </a:rPr>
                        <a:t>DETTES</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1600" b="0" i="0" u="none" strike="noStrike" cap="none" normalizeH="0" baseline="0" dirty="0" smtClean="0">
                          <a:ln>
                            <a:noFill/>
                          </a:ln>
                          <a:solidFill>
                            <a:schemeClr val="tx1"/>
                          </a:solidFill>
                          <a:effectLst/>
                          <a:latin typeface="Verdana" panose="020B0604030504040204" pitchFamily="34" charset="0"/>
                        </a:rPr>
                        <a:t>AUTRES</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1400" b="0" i="0" u="none" strike="noStrike" cap="none" normalizeH="0" baseline="0" dirty="0" smtClean="0">
                          <a:ln>
                            <a:noFill/>
                          </a:ln>
                          <a:solidFill>
                            <a:schemeClr val="tx1"/>
                          </a:solidFill>
                          <a:effectLst/>
                          <a:latin typeface="Verdana" panose="020B0604030504040204" pitchFamily="34" charset="0"/>
                        </a:rPr>
                        <a:t>455 704 €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fr-FR" altLang="fr-FR" sz="1400" b="0" i="0" u="none" strike="noStrike" cap="none" normalizeH="0" baseline="0" dirty="0" smtClean="0">
                        <a:ln>
                          <a:noFill/>
                        </a:ln>
                        <a:solidFill>
                          <a:schemeClr val="tx1"/>
                        </a:solidFill>
                        <a:effectLst/>
                        <a:latin typeface="Verdana" panose="020B0604030504040204" pitchFamily="34" charset="0"/>
                      </a:endParaRPr>
                    </a:p>
                  </a:txBody>
                  <a:tcPr marT="45712" marB="45712"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8519"/>
                    </a:solidFill>
                  </a:tcPr>
                </a:tc>
                <a:extLst>
                  <a:ext uri="{0D108BD9-81ED-4DB2-BD59-A6C34878D82A}">
                    <a16:rowId xmlns:a16="http://schemas.microsoft.com/office/drawing/2014/main" val="981384155"/>
                  </a:ext>
                </a:extLst>
              </a:tr>
              <a:tr h="666980">
                <a:tc>
                  <a:txBody>
                    <a:bodyPr/>
                    <a:lstStyle>
                      <a:lvl1pPr marL="0" algn="l" defTabSz="914400" rtl="0" eaLnBrk="1" latinLnBrk="0" hangingPunct="1">
                        <a:spcBef>
                          <a:spcPct val="20000"/>
                        </a:spcBef>
                        <a:buClr>
                          <a:schemeClr val="bg2"/>
                        </a:buClr>
                        <a:buSzPct val="75000"/>
                        <a:buFont typeface="Wingdings" panose="05000000000000000000" pitchFamily="2" charset="2"/>
                        <a:defRPr sz="2400" kern="1200">
                          <a:solidFill>
                            <a:schemeClr val="tx1"/>
                          </a:solidFill>
                          <a:latin typeface="Verdana" panose="020B0604030504040204" pitchFamily="34" charset="0"/>
                        </a:defRPr>
                      </a:lvl1pPr>
                      <a:lvl2pPr marL="457200" algn="l" defTabSz="914400" rtl="0" eaLnBrk="1" latinLnBrk="0" hangingPunct="1">
                        <a:spcBef>
                          <a:spcPct val="20000"/>
                        </a:spcBef>
                        <a:buClr>
                          <a:schemeClr val="tx2"/>
                        </a:buClr>
                        <a:buSzPct val="75000"/>
                        <a:buFont typeface="Wingdings" panose="05000000000000000000" pitchFamily="2" charset="2"/>
                        <a:defRPr sz="2000" kern="1200">
                          <a:solidFill>
                            <a:schemeClr val="tx1"/>
                          </a:solidFill>
                          <a:latin typeface="Verdana" panose="020B0604030504040204" pitchFamily="34" charset="0"/>
                        </a:defRPr>
                      </a:lvl2pPr>
                      <a:lvl3pPr marL="914400" algn="l" defTabSz="914400" rtl="0" eaLnBrk="1" latinLnBrk="0" hangingPunct="1">
                        <a:spcBef>
                          <a:spcPct val="20000"/>
                        </a:spcBef>
                        <a:buClr>
                          <a:schemeClr val="accent1"/>
                        </a:buClr>
                        <a:buSzPct val="65000"/>
                        <a:buFont typeface="Wingdings" panose="05000000000000000000" pitchFamily="2" charset="2"/>
                        <a:defRPr sz="1800" kern="1200">
                          <a:solidFill>
                            <a:schemeClr val="tx1"/>
                          </a:solidFill>
                          <a:latin typeface="Verdana" panose="020B0604030504040204" pitchFamily="34" charset="0"/>
                        </a:defRPr>
                      </a:lvl3pPr>
                      <a:lvl4pPr marL="1371600" algn="l" defTabSz="914400" rtl="0" eaLnBrk="1" latinLnBrk="0" hangingPunct="1">
                        <a:spcBef>
                          <a:spcPct val="20000"/>
                        </a:spcBef>
                        <a:buClr>
                          <a:schemeClr val="bg2"/>
                        </a:buClr>
                        <a:buFont typeface="Wingdings" panose="05000000000000000000" pitchFamily="2" charset="2"/>
                        <a:defRPr sz="1600" kern="1200">
                          <a:solidFill>
                            <a:schemeClr val="tx1"/>
                          </a:solidFill>
                          <a:latin typeface="Verdana" panose="020B0604030504040204" pitchFamily="34" charset="0"/>
                        </a:defRPr>
                      </a:lvl4pPr>
                      <a:lvl5pPr marL="1828800" algn="l" defTabSz="914400" rtl="0" eaLnBrk="1" latinLnBrk="0" hangingPunct="1">
                        <a:spcBef>
                          <a:spcPct val="20000"/>
                        </a:spcBef>
                        <a:buClr>
                          <a:schemeClr val="tx2"/>
                        </a:buClr>
                        <a:buSzPct val="80000"/>
                        <a:buFont typeface="Wingdings" panose="05000000000000000000" pitchFamily="2" charset="2"/>
                        <a:defRPr sz="1600" kern="1200">
                          <a:solidFill>
                            <a:schemeClr val="tx1"/>
                          </a:solidFill>
                          <a:latin typeface="Verdana" panose="020B0604030504040204" pitchFamily="34" charset="0"/>
                        </a:defRPr>
                      </a:lvl5pPr>
                      <a:lvl6pPr marL="22860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6pPr>
                      <a:lvl7pPr marL="27432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7pPr>
                      <a:lvl8pPr marL="32004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8pPr>
                      <a:lvl9pPr marL="36576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1600" b="0" i="0" u="none" strike="noStrike" cap="none" normalizeH="0" baseline="0" dirty="0" smtClean="0">
                          <a:ln>
                            <a:noFill/>
                          </a:ln>
                          <a:solidFill>
                            <a:schemeClr val="tx1"/>
                          </a:solidFill>
                          <a:effectLst/>
                          <a:latin typeface="Verdana" panose="020B0604030504040204" pitchFamily="34" charset="0"/>
                        </a:rPr>
                        <a:t>DETTES FI</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1200" b="0" i="0" u="none" strike="noStrike" cap="none" normalizeH="0" baseline="0" dirty="0" smtClean="0">
                          <a:ln>
                            <a:noFill/>
                          </a:ln>
                          <a:solidFill>
                            <a:schemeClr val="tx1"/>
                          </a:solidFill>
                          <a:effectLst/>
                          <a:latin typeface="Verdana" panose="020B0604030504040204" pitchFamily="34" charset="0"/>
                        </a:rPr>
                        <a:t>126 317 €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fr-FR" altLang="fr-FR" sz="800" b="0" i="0" u="none" strike="noStrike" cap="none" normalizeH="0" baseline="0" dirty="0" smtClean="0">
                        <a:ln>
                          <a:noFill/>
                        </a:ln>
                        <a:solidFill>
                          <a:schemeClr val="tx1"/>
                        </a:solidFill>
                        <a:effectLst/>
                        <a:latin typeface="Verdana" panose="020B0604030504040204" pitchFamily="34" charset="0"/>
                      </a:endParaRPr>
                    </a:p>
                  </a:txBody>
                  <a:tcPr marT="45712" marB="45712"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E78519"/>
                    </a:solidFill>
                  </a:tcPr>
                </a:tc>
                <a:extLst>
                  <a:ext uri="{0D108BD9-81ED-4DB2-BD59-A6C34878D82A}">
                    <a16:rowId xmlns:a16="http://schemas.microsoft.com/office/drawing/2014/main" val="306782845"/>
                  </a:ext>
                </a:extLst>
              </a:tr>
            </a:tbl>
          </a:graphicData>
        </a:graphic>
      </p:graphicFrame>
      <p:graphicFrame>
        <p:nvGraphicFramePr>
          <p:cNvPr id="18" name="Group 2471"/>
          <p:cNvGraphicFramePr>
            <a:graphicFrameLocks noGrp="1"/>
          </p:cNvGraphicFramePr>
          <p:nvPr>
            <p:extLst>
              <p:ext uri="{D42A27DB-BD31-4B8C-83A1-F6EECF244321}">
                <p14:modId xmlns:p14="http://schemas.microsoft.com/office/powerpoint/2010/main" val="2062465872"/>
              </p:ext>
            </p:extLst>
          </p:nvPr>
        </p:nvGraphicFramePr>
        <p:xfrm>
          <a:off x="6609184" y="1868665"/>
          <a:ext cx="1583921" cy="4645641"/>
        </p:xfrm>
        <a:graphic>
          <a:graphicData uri="http://schemas.openxmlformats.org/drawingml/2006/table">
            <a:tbl>
              <a:tblPr/>
              <a:tblGrid>
                <a:gridCol w="1583921">
                  <a:extLst>
                    <a:ext uri="{9D8B030D-6E8A-4147-A177-3AD203B41FA5}">
                      <a16:colId xmlns:a16="http://schemas.microsoft.com/office/drawing/2014/main" val="2979407325"/>
                    </a:ext>
                  </a:extLst>
                </a:gridCol>
              </a:tblGrid>
              <a:tr h="1410238">
                <a:tc>
                  <a:txBody>
                    <a:bodyPr/>
                    <a:lstStyle>
                      <a:lvl1pPr marL="0" algn="l" defTabSz="914400" rtl="0" eaLnBrk="1" latinLnBrk="0" hangingPunct="1">
                        <a:spcBef>
                          <a:spcPct val="20000"/>
                        </a:spcBef>
                        <a:buClr>
                          <a:schemeClr val="bg2"/>
                        </a:buClr>
                        <a:buSzPct val="75000"/>
                        <a:buFont typeface="Wingdings" panose="05000000000000000000" pitchFamily="2" charset="2"/>
                        <a:defRPr sz="2400" kern="1200">
                          <a:solidFill>
                            <a:schemeClr val="tx1"/>
                          </a:solidFill>
                          <a:latin typeface="Verdana" panose="020B0604030504040204" pitchFamily="34" charset="0"/>
                        </a:defRPr>
                      </a:lvl1pPr>
                      <a:lvl2pPr marL="457200" algn="l" defTabSz="914400" rtl="0" eaLnBrk="1" latinLnBrk="0" hangingPunct="1">
                        <a:spcBef>
                          <a:spcPct val="20000"/>
                        </a:spcBef>
                        <a:buClr>
                          <a:schemeClr val="tx2"/>
                        </a:buClr>
                        <a:buSzPct val="75000"/>
                        <a:buFont typeface="Wingdings" panose="05000000000000000000" pitchFamily="2" charset="2"/>
                        <a:defRPr sz="2000" kern="1200">
                          <a:solidFill>
                            <a:schemeClr val="tx1"/>
                          </a:solidFill>
                          <a:latin typeface="Verdana" panose="020B0604030504040204" pitchFamily="34" charset="0"/>
                        </a:defRPr>
                      </a:lvl2pPr>
                      <a:lvl3pPr marL="914400" algn="l" defTabSz="914400" rtl="0" eaLnBrk="1" latinLnBrk="0" hangingPunct="1">
                        <a:spcBef>
                          <a:spcPct val="20000"/>
                        </a:spcBef>
                        <a:buClr>
                          <a:schemeClr val="accent1"/>
                        </a:buClr>
                        <a:buSzPct val="65000"/>
                        <a:buFont typeface="Wingdings" panose="05000000000000000000" pitchFamily="2" charset="2"/>
                        <a:defRPr sz="1800" kern="1200">
                          <a:solidFill>
                            <a:schemeClr val="tx1"/>
                          </a:solidFill>
                          <a:latin typeface="Verdana" panose="020B0604030504040204" pitchFamily="34" charset="0"/>
                        </a:defRPr>
                      </a:lvl3pPr>
                      <a:lvl4pPr marL="1371600" algn="l" defTabSz="914400" rtl="0" eaLnBrk="1" latinLnBrk="0" hangingPunct="1">
                        <a:spcBef>
                          <a:spcPct val="20000"/>
                        </a:spcBef>
                        <a:buClr>
                          <a:schemeClr val="bg2"/>
                        </a:buClr>
                        <a:buFont typeface="Wingdings" panose="05000000000000000000" pitchFamily="2" charset="2"/>
                        <a:defRPr sz="1600" kern="1200">
                          <a:solidFill>
                            <a:schemeClr val="tx1"/>
                          </a:solidFill>
                          <a:latin typeface="Verdana" panose="020B0604030504040204" pitchFamily="34" charset="0"/>
                        </a:defRPr>
                      </a:lvl4pPr>
                      <a:lvl5pPr marL="1828800" algn="l" defTabSz="914400" rtl="0" eaLnBrk="1" latinLnBrk="0" hangingPunct="1">
                        <a:spcBef>
                          <a:spcPct val="20000"/>
                        </a:spcBef>
                        <a:buClr>
                          <a:schemeClr val="tx2"/>
                        </a:buClr>
                        <a:buSzPct val="80000"/>
                        <a:buFont typeface="Wingdings" panose="05000000000000000000" pitchFamily="2" charset="2"/>
                        <a:defRPr sz="1600" kern="1200">
                          <a:solidFill>
                            <a:schemeClr val="tx1"/>
                          </a:solidFill>
                          <a:latin typeface="Verdana" panose="020B0604030504040204" pitchFamily="34" charset="0"/>
                        </a:defRPr>
                      </a:lvl5pPr>
                      <a:lvl6pPr marL="22860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6pPr>
                      <a:lvl7pPr marL="27432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7pPr>
                      <a:lvl8pPr marL="32004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8pPr>
                      <a:lvl9pPr marL="36576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1600" b="0" i="0" u="none" strike="noStrike" cap="none" normalizeH="0" baseline="0" dirty="0" smtClean="0">
                          <a:ln>
                            <a:noFill/>
                          </a:ln>
                          <a:solidFill>
                            <a:schemeClr val="tx1"/>
                          </a:solidFill>
                          <a:effectLst/>
                          <a:latin typeface="Verdana" panose="020B0604030504040204" pitchFamily="34" charset="0"/>
                        </a:rPr>
                        <a:t>ACTIF IMMOBILISE</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1400" b="0" i="0" u="none" strike="noStrike" cap="none" normalizeH="0" baseline="0" dirty="0" smtClean="0">
                          <a:ln>
                            <a:noFill/>
                          </a:ln>
                          <a:solidFill>
                            <a:schemeClr val="tx1"/>
                          </a:solidFill>
                          <a:effectLst/>
                          <a:latin typeface="Verdana" panose="020B0604030504040204" pitchFamily="34" charset="0"/>
                        </a:rPr>
                        <a:t>388 205 €</a:t>
                      </a:r>
                    </a:p>
                  </a:txBody>
                  <a:tcPr horzOverflow="overflow">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5B9BD5">
                        <a:alpha val="50000"/>
                      </a:srgbClr>
                    </a:solidFill>
                  </a:tcPr>
                </a:tc>
                <a:extLst>
                  <a:ext uri="{0D108BD9-81ED-4DB2-BD59-A6C34878D82A}">
                    <a16:rowId xmlns:a16="http://schemas.microsoft.com/office/drawing/2014/main" val="1883056771"/>
                  </a:ext>
                </a:extLst>
              </a:tr>
              <a:tr h="1758573">
                <a:tc>
                  <a:txBody>
                    <a:bodyPr/>
                    <a:lstStyle>
                      <a:lvl1pPr marL="0" algn="l" defTabSz="914400" rtl="0" eaLnBrk="1" latinLnBrk="0" hangingPunct="1">
                        <a:spcBef>
                          <a:spcPct val="20000"/>
                        </a:spcBef>
                        <a:buClr>
                          <a:schemeClr val="bg2"/>
                        </a:buClr>
                        <a:buSzPct val="75000"/>
                        <a:buFont typeface="Wingdings" panose="05000000000000000000" pitchFamily="2" charset="2"/>
                        <a:defRPr sz="2400" kern="1200">
                          <a:solidFill>
                            <a:schemeClr val="tx1"/>
                          </a:solidFill>
                          <a:latin typeface="Verdana" panose="020B0604030504040204" pitchFamily="34" charset="0"/>
                        </a:defRPr>
                      </a:lvl1pPr>
                      <a:lvl2pPr marL="457200" algn="l" defTabSz="914400" rtl="0" eaLnBrk="1" latinLnBrk="0" hangingPunct="1">
                        <a:spcBef>
                          <a:spcPct val="20000"/>
                        </a:spcBef>
                        <a:buClr>
                          <a:schemeClr val="tx2"/>
                        </a:buClr>
                        <a:buSzPct val="75000"/>
                        <a:buFont typeface="Wingdings" panose="05000000000000000000" pitchFamily="2" charset="2"/>
                        <a:defRPr sz="2000" kern="1200">
                          <a:solidFill>
                            <a:schemeClr val="tx1"/>
                          </a:solidFill>
                          <a:latin typeface="Verdana" panose="020B0604030504040204" pitchFamily="34" charset="0"/>
                        </a:defRPr>
                      </a:lvl2pPr>
                      <a:lvl3pPr marL="914400" algn="l" defTabSz="914400" rtl="0" eaLnBrk="1" latinLnBrk="0" hangingPunct="1">
                        <a:spcBef>
                          <a:spcPct val="20000"/>
                        </a:spcBef>
                        <a:buClr>
                          <a:schemeClr val="accent1"/>
                        </a:buClr>
                        <a:buSzPct val="65000"/>
                        <a:buFont typeface="Wingdings" panose="05000000000000000000" pitchFamily="2" charset="2"/>
                        <a:defRPr sz="1800" kern="1200">
                          <a:solidFill>
                            <a:schemeClr val="tx1"/>
                          </a:solidFill>
                          <a:latin typeface="Verdana" panose="020B0604030504040204" pitchFamily="34" charset="0"/>
                        </a:defRPr>
                      </a:lvl3pPr>
                      <a:lvl4pPr marL="1371600" algn="l" defTabSz="914400" rtl="0" eaLnBrk="1" latinLnBrk="0" hangingPunct="1">
                        <a:spcBef>
                          <a:spcPct val="20000"/>
                        </a:spcBef>
                        <a:buClr>
                          <a:schemeClr val="bg2"/>
                        </a:buClr>
                        <a:buFont typeface="Wingdings" panose="05000000000000000000" pitchFamily="2" charset="2"/>
                        <a:defRPr sz="1600" kern="1200">
                          <a:solidFill>
                            <a:schemeClr val="tx1"/>
                          </a:solidFill>
                          <a:latin typeface="Verdana" panose="020B0604030504040204" pitchFamily="34" charset="0"/>
                        </a:defRPr>
                      </a:lvl4pPr>
                      <a:lvl5pPr marL="1828800" algn="l" defTabSz="914400" rtl="0" eaLnBrk="1" latinLnBrk="0" hangingPunct="1">
                        <a:spcBef>
                          <a:spcPct val="20000"/>
                        </a:spcBef>
                        <a:buClr>
                          <a:schemeClr val="tx2"/>
                        </a:buClr>
                        <a:buSzPct val="80000"/>
                        <a:buFont typeface="Wingdings" panose="05000000000000000000" pitchFamily="2" charset="2"/>
                        <a:defRPr sz="1600" kern="1200">
                          <a:solidFill>
                            <a:schemeClr val="tx1"/>
                          </a:solidFill>
                          <a:latin typeface="Verdana" panose="020B0604030504040204" pitchFamily="34" charset="0"/>
                        </a:defRPr>
                      </a:lvl5pPr>
                      <a:lvl6pPr marL="22860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6pPr>
                      <a:lvl7pPr marL="27432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7pPr>
                      <a:lvl8pPr marL="32004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8pPr>
                      <a:lvl9pPr marL="36576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1600" b="0" i="0" u="none" strike="noStrike" cap="none" normalizeH="0" baseline="0" dirty="0" smtClean="0">
                          <a:ln>
                            <a:noFill/>
                          </a:ln>
                          <a:solidFill>
                            <a:schemeClr val="tx1"/>
                          </a:solidFill>
                          <a:effectLst/>
                          <a:latin typeface="Verdana" panose="020B0604030504040204" pitchFamily="34" charset="0"/>
                        </a:rPr>
                        <a:t>ACTIF CIRCULANT</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1400" b="0" i="0" u="none" strike="noStrike" cap="none" normalizeH="0" baseline="0" dirty="0" smtClean="0">
                          <a:ln>
                            <a:noFill/>
                          </a:ln>
                          <a:solidFill>
                            <a:schemeClr val="tx1"/>
                          </a:solidFill>
                          <a:effectLst/>
                          <a:latin typeface="Verdana" panose="020B0604030504040204" pitchFamily="34" charset="0"/>
                        </a:rPr>
                        <a:t>492 445 €</a:t>
                      </a:r>
                    </a:p>
                  </a:txBody>
                  <a:tcPr horzOverflow="overflow">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ED7D31">
                        <a:alpha val="50000"/>
                      </a:srgbClr>
                    </a:solidFill>
                  </a:tcPr>
                </a:tc>
                <a:extLst>
                  <a:ext uri="{0D108BD9-81ED-4DB2-BD59-A6C34878D82A}">
                    <a16:rowId xmlns:a16="http://schemas.microsoft.com/office/drawing/2014/main" val="1498613427"/>
                  </a:ext>
                </a:extLst>
              </a:tr>
              <a:tr h="1476830">
                <a:tc>
                  <a:txBody>
                    <a:bodyPr/>
                    <a:lstStyle>
                      <a:lvl1pPr marL="0" algn="l" defTabSz="914400" rtl="0" eaLnBrk="1" latinLnBrk="0" hangingPunct="1">
                        <a:spcBef>
                          <a:spcPct val="20000"/>
                        </a:spcBef>
                        <a:buClr>
                          <a:schemeClr val="bg2"/>
                        </a:buClr>
                        <a:buSzPct val="75000"/>
                        <a:buFont typeface="Wingdings" panose="05000000000000000000" pitchFamily="2" charset="2"/>
                        <a:defRPr sz="2400" kern="1200">
                          <a:solidFill>
                            <a:schemeClr val="tx1"/>
                          </a:solidFill>
                          <a:latin typeface="Verdana" panose="020B0604030504040204" pitchFamily="34" charset="0"/>
                        </a:defRPr>
                      </a:lvl1pPr>
                      <a:lvl2pPr marL="457200" algn="l" defTabSz="914400" rtl="0" eaLnBrk="1" latinLnBrk="0" hangingPunct="1">
                        <a:spcBef>
                          <a:spcPct val="20000"/>
                        </a:spcBef>
                        <a:buClr>
                          <a:schemeClr val="tx2"/>
                        </a:buClr>
                        <a:buSzPct val="75000"/>
                        <a:buFont typeface="Wingdings" panose="05000000000000000000" pitchFamily="2" charset="2"/>
                        <a:defRPr sz="2000" kern="1200">
                          <a:solidFill>
                            <a:schemeClr val="tx1"/>
                          </a:solidFill>
                          <a:latin typeface="Verdana" panose="020B0604030504040204" pitchFamily="34" charset="0"/>
                        </a:defRPr>
                      </a:lvl2pPr>
                      <a:lvl3pPr marL="914400" algn="l" defTabSz="914400" rtl="0" eaLnBrk="1" latinLnBrk="0" hangingPunct="1">
                        <a:spcBef>
                          <a:spcPct val="20000"/>
                        </a:spcBef>
                        <a:buClr>
                          <a:schemeClr val="accent1"/>
                        </a:buClr>
                        <a:buSzPct val="65000"/>
                        <a:buFont typeface="Wingdings" panose="05000000000000000000" pitchFamily="2" charset="2"/>
                        <a:defRPr sz="1800" kern="1200">
                          <a:solidFill>
                            <a:schemeClr val="tx1"/>
                          </a:solidFill>
                          <a:latin typeface="Verdana" panose="020B0604030504040204" pitchFamily="34" charset="0"/>
                        </a:defRPr>
                      </a:lvl3pPr>
                      <a:lvl4pPr marL="1371600" algn="l" defTabSz="914400" rtl="0" eaLnBrk="1" latinLnBrk="0" hangingPunct="1">
                        <a:spcBef>
                          <a:spcPct val="20000"/>
                        </a:spcBef>
                        <a:buClr>
                          <a:schemeClr val="bg2"/>
                        </a:buClr>
                        <a:buFont typeface="Wingdings" panose="05000000000000000000" pitchFamily="2" charset="2"/>
                        <a:defRPr sz="1600" kern="1200">
                          <a:solidFill>
                            <a:schemeClr val="tx1"/>
                          </a:solidFill>
                          <a:latin typeface="Verdana" panose="020B0604030504040204" pitchFamily="34" charset="0"/>
                        </a:defRPr>
                      </a:lvl4pPr>
                      <a:lvl5pPr marL="1828800" algn="l" defTabSz="914400" rtl="0" eaLnBrk="1" latinLnBrk="0" hangingPunct="1">
                        <a:spcBef>
                          <a:spcPct val="20000"/>
                        </a:spcBef>
                        <a:buClr>
                          <a:schemeClr val="tx2"/>
                        </a:buClr>
                        <a:buSzPct val="80000"/>
                        <a:buFont typeface="Wingdings" panose="05000000000000000000" pitchFamily="2" charset="2"/>
                        <a:defRPr sz="1600" kern="1200">
                          <a:solidFill>
                            <a:schemeClr val="tx1"/>
                          </a:solidFill>
                          <a:latin typeface="Verdana" panose="020B0604030504040204" pitchFamily="34" charset="0"/>
                        </a:defRPr>
                      </a:lvl5pPr>
                      <a:lvl6pPr marL="22860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6pPr>
                      <a:lvl7pPr marL="27432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7pPr>
                      <a:lvl8pPr marL="32004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8pPr>
                      <a:lvl9pPr marL="36576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1600" b="0" i="0" u="none" strike="noStrike" cap="none" normalizeH="0" baseline="0" dirty="0" smtClean="0">
                          <a:ln>
                            <a:noFill/>
                          </a:ln>
                          <a:solidFill>
                            <a:schemeClr val="tx1"/>
                          </a:solidFill>
                          <a:effectLst/>
                          <a:latin typeface="Verdana" panose="020B0604030504040204" pitchFamily="34" charset="0"/>
                        </a:rPr>
                        <a:t>TRESORERIE</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1400" b="1" i="0" u="none" strike="noStrike" cap="none" normalizeH="0" baseline="0" dirty="0" smtClean="0">
                          <a:ln>
                            <a:noFill/>
                          </a:ln>
                          <a:solidFill>
                            <a:schemeClr val="tx1"/>
                          </a:solidFill>
                          <a:effectLst/>
                          <a:latin typeface="Verdana" panose="020B0604030504040204" pitchFamily="34" charset="0"/>
                        </a:rPr>
                        <a:t>350 330</a:t>
                      </a:r>
                      <a:r>
                        <a:rPr kumimoji="0" lang="fr-FR" altLang="fr-FR" sz="1400" b="0" i="0" u="none" strike="noStrike" cap="none" normalizeH="0" baseline="0" dirty="0" smtClean="0">
                          <a:ln>
                            <a:noFill/>
                          </a:ln>
                          <a:solidFill>
                            <a:schemeClr val="tx1"/>
                          </a:solidFill>
                          <a:effectLst/>
                          <a:latin typeface="Verdana" panose="020B0604030504040204" pitchFamily="34" charset="0"/>
                        </a:rPr>
                        <a:t> €</a:t>
                      </a:r>
                    </a:p>
                  </a:txBody>
                  <a:tcPr horzOverflow="overflow">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solidFill>
                      <a:srgbClr val="0033CC">
                        <a:alpha val="50000"/>
                      </a:srgbClr>
                    </a:solidFill>
                  </a:tcPr>
                </a:tc>
                <a:extLst>
                  <a:ext uri="{0D108BD9-81ED-4DB2-BD59-A6C34878D82A}">
                    <a16:rowId xmlns:a16="http://schemas.microsoft.com/office/drawing/2014/main" val="785952564"/>
                  </a:ext>
                </a:extLst>
              </a:tr>
            </a:tbl>
          </a:graphicData>
        </a:graphic>
      </p:graphicFrame>
      <p:graphicFrame>
        <p:nvGraphicFramePr>
          <p:cNvPr id="19" name="Group 2482"/>
          <p:cNvGraphicFramePr>
            <a:graphicFrameLocks/>
          </p:cNvGraphicFramePr>
          <p:nvPr>
            <p:extLst>
              <p:ext uri="{D42A27DB-BD31-4B8C-83A1-F6EECF244321}">
                <p14:modId xmlns:p14="http://schemas.microsoft.com/office/powerpoint/2010/main" val="1629191102"/>
              </p:ext>
            </p:extLst>
          </p:nvPr>
        </p:nvGraphicFramePr>
        <p:xfrm>
          <a:off x="8372694" y="1868665"/>
          <a:ext cx="1235995" cy="4581728"/>
        </p:xfrm>
        <a:graphic>
          <a:graphicData uri="http://schemas.openxmlformats.org/drawingml/2006/table">
            <a:tbl>
              <a:tblPr/>
              <a:tblGrid>
                <a:gridCol w="1235995">
                  <a:extLst>
                    <a:ext uri="{9D8B030D-6E8A-4147-A177-3AD203B41FA5}">
                      <a16:colId xmlns:a16="http://schemas.microsoft.com/office/drawing/2014/main" val="127907638"/>
                    </a:ext>
                  </a:extLst>
                </a:gridCol>
              </a:tblGrid>
              <a:tr h="1427914">
                <a:tc>
                  <a:txBody>
                    <a:bodyPr/>
                    <a:lstStyle>
                      <a:lvl1pPr marL="0" algn="l" defTabSz="914400" rtl="0" eaLnBrk="1" latinLnBrk="0" hangingPunct="1">
                        <a:spcBef>
                          <a:spcPct val="20000"/>
                        </a:spcBef>
                        <a:buClr>
                          <a:schemeClr val="bg2"/>
                        </a:buClr>
                        <a:buSzPct val="75000"/>
                        <a:buFont typeface="Wingdings" panose="05000000000000000000" pitchFamily="2" charset="2"/>
                        <a:defRPr sz="2400" kern="1200">
                          <a:solidFill>
                            <a:schemeClr val="tx1"/>
                          </a:solidFill>
                          <a:latin typeface="Verdana" panose="020B0604030504040204" pitchFamily="34" charset="0"/>
                        </a:defRPr>
                      </a:lvl1pPr>
                      <a:lvl2pPr marL="457200" algn="l" defTabSz="914400" rtl="0" eaLnBrk="1" latinLnBrk="0" hangingPunct="1">
                        <a:spcBef>
                          <a:spcPct val="20000"/>
                        </a:spcBef>
                        <a:buClr>
                          <a:schemeClr val="tx2"/>
                        </a:buClr>
                        <a:buSzPct val="75000"/>
                        <a:buFont typeface="Wingdings" panose="05000000000000000000" pitchFamily="2" charset="2"/>
                        <a:defRPr sz="2000" kern="1200">
                          <a:solidFill>
                            <a:schemeClr val="tx1"/>
                          </a:solidFill>
                          <a:latin typeface="Verdana" panose="020B0604030504040204" pitchFamily="34" charset="0"/>
                        </a:defRPr>
                      </a:lvl2pPr>
                      <a:lvl3pPr marL="914400" algn="l" defTabSz="914400" rtl="0" eaLnBrk="1" latinLnBrk="0" hangingPunct="1">
                        <a:spcBef>
                          <a:spcPct val="20000"/>
                        </a:spcBef>
                        <a:buClr>
                          <a:schemeClr val="accent1"/>
                        </a:buClr>
                        <a:buSzPct val="65000"/>
                        <a:buFont typeface="Wingdings" panose="05000000000000000000" pitchFamily="2" charset="2"/>
                        <a:defRPr sz="1800" kern="1200">
                          <a:solidFill>
                            <a:schemeClr val="tx1"/>
                          </a:solidFill>
                          <a:latin typeface="Verdana" panose="020B0604030504040204" pitchFamily="34" charset="0"/>
                        </a:defRPr>
                      </a:lvl3pPr>
                      <a:lvl4pPr marL="1371600" algn="l" defTabSz="914400" rtl="0" eaLnBrk="1" latinLnBrk="0" hangingPunct="1">
                        <a:spcBef>
                          <a:spcPct val="20000"/>
                        </a:spcBef>
                        <a:buClr>
                          <a:schemeClr val="bg2"/>
                        </a:buClr>
                        <a:buFont typeface="Wingdings" panose="05000000000000000000" pitchFamily="2" charset="2"/>
                        <a:defRPr sz="1600" kern="1200">
                          <a:solidFill>
                            <a:schemeClr val="tx1"/>
                          </a:solidFill>
                          <a:latin typeface="Verdana" panose="020B0604030504040204" pitchFamily="34" charset="0"/>
                        </a:defRPr>
                      </a:lvl4pPr>
                      <a:lvl5pPr marL="1828800" algn="l" defTabSz="914400" rtl="0" eaLnBrk="1" latinLnBrk="0" hangingPunct="1">
                        <a:spcBef>
                          <a:spcPct val="20000"/>
                        </a:spcBef>
                        <a:buClr>
                          <a:schemeClr val="tx2"/>
                        </a:buClr>
                        <a:buSzPct val="80000"/>
                        <a:buFont typeface="Wingdings" panose="05000000000000000000" pitchFamily="2" charset="2"/>
                        <a:defRPr sz="1600" kern="1200">
                          <a:solidFill>
                            <a:schemeClr val="tx1"/>
                          </a:solidFill>
                          <a:latin typeface="Verdana" panose="020B0604030504040204" pitchFamily="34" charset="0"/>
                        </a:defRPr>
                      </a:lvl5pPr>
                      <a:lvl6pPr marL="22860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6pPr>
                      <a:lvl7pPr marL="27432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7pPr>
                      <a:lvl8pPr marL="32004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8pPr>
                      <a:lvl9pPr marL="36576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1600" b="0" i="0" u="none" strike="noStrike" cap="none" normalizeH="0" baseline="0" dirty="0" smtClean="0">
                          <a:ln>
                            <a:noFill/>
                          </a:ln>
                          <a:solidFill>
                            <a:schemeClr val="tx1"/>
                          </a:solidFill>
                          <a:effectLst/>
                          <a:latin typeface="Verdana" panose="020B0604030504040204" pitchFamily="34" charset="0"/>
                        </a:rPr>
                        <a:t>CAPITAUX PROPRES</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1400" b="0" i="0" u="none" strike="noStrike" cap="none" normalizeH="0" baseline="0" dirty="0" smtClean="0">
                          <a:ln>
                            <a:noFill/>
                          </a:ln>
                          <a:solidFill>
                            <a:schemeClr val="tx1"/>
                          </a:solidFill>
                          <a:effectLst/>
                          <a:latin typeface="Verdana" panose="020B0604030504040204" pitchFamily="34" charset="0"/>
                        </a:rPr>
                        <a:t>707 039 €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fr-FR" altLang="fr-FR" sz="1400" b="0" i="0" u="none" strike="noStrike" cap="none" normalizeH="0" baseline="0" dirty="0" smtClean="0">
                        <a:ln>
                          <a:noFill/>
                        </a:ln>
                        <a:solidFill>
                          <a:schemeClr val="tx1"/>
                        </a:solidFill>
                        <a:effectLst/>
                        <a:latin typeface="Verdana" panose="020B0604030504040204"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fr-FR" altLang="fr-FR" sz="1400" b="0" i="0" u="none" strike="noStrike" cap="none" normalizeH="0" baseline="0" dirty="0" smtClean="0">
                        <a:ln>
                          <a:noFill/>
                        </a:ln>
                        <a:solidFill>
                          <a:schemeClr val="tx1"/>
                        </a:solidFill>
                        <a:effectLst/>
                        <a:latin typeface="Verdana" panose="020B0604030504040204" pitchFamily="34" charset="0"/>
                      </a:endParaRPr>
                    </a:p>
                  </a:txBody>
                  <a:tcPr horzOverflow="overflow">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5B9BD5">
                        <a:alpha val="50000"/>
                      </a:srgbClr>
                    </a:solidFill>
                  </a:tcPr>
                </a:tc>
                <a:extLst>
                  <a:ext uri="{0D108BD9-81ED-4DB2-BD59-A6C34878D82A}">
                    <a16:rowId xmlns:a16="http://schemas.microsoft.com/office/drawing/2014/main" val="3086327364"/>
                  </a:ext>
                </a:extLst>
              </a:tr>
              <a:tr h="960599">
                <a:tc>
                  <a:txBody>
                    <a:bodyPr/>
                    <a:lstStyle>
                      <a:lvl1pPr marL="0" algn="l" defTabSz="914400" rtl="0" eaLnBrk="1" latinLnBrk="0" hangingPunct="1">
                        <a:spcBef>
                          <a:spcPct val="20000"/>
                        </a:spcBef>
                        <a:buClr>
                          <a:schemeClr val="bg2"/>
                        </a:buClr>
                        <a:buSzPct val="75000"/>
                        <a:buFont typeface="Wingdings" panose="05000000000000000000" pitchFamily="2" charset="2"/>
                        <a:defRPr sz="2400" kern="1200">
                          <a:solidFill>
                            <a:schemeClr val="tx1"/>
                          </a:solidFill>
                          <a:latin typeface="Verdana" panose="020B0604030504040204" pitchFamily="34" charset="0"/>
                        </a:defRPr>
                      </a:lvl1pPr>
                      <a:lvl2pPr marL="457200" algn="l" defTabSz="914400" rtl="0" eaLnBrk="1" latinLnBrk="0" hangingPunct="1">
                        <a:spcBef>
                          <a:spcPct val="20000"/>
                        </a:spcBef>
                        <a:buClr>
                          <a:schemeClr val="tx2"/>
                        </a:buClr>
                        <a:buSzPct val="75000"/>
                        <a:buFont typeface="Wingdings" panose="05000000000000000000" pitchFamily="2" charset="2"/>
                        <a:defRPr sz="2000" kern="1200">
                          <a:solidFill>
                            <a:schemeClr val="tx1"/>
                          </a:solidFill>
                          <a:latin typeface="Verdana" panose="020B0604030504040204" pitchFamily="34" charset="0"/>
                        </a:defRPr>
                      </a:lvl2pPr>
                      <a:lvl3pPr marL="914400" algn="l" defTabSz="914400" rtl="0" eaLnBrk="1" latinLnBrk="0" hangingPunct="1">
                        <a:spcBef>
                          <a:spcPct val="20000"/>
                        </a:spcBef>
                        <a:buClr>
                          <a:schemeClr val="accent1"/>
                        </a:buClr>
                        <a:buSzPct val="65000"/>
                        <a:buFont typeface="Wingdings" panose="05000000000000000000" pitchFamily="2" charset="2"/>
                        <a:defRPr sz="1800" kern="1200">
                          <a:solidFill>
                            <a:schemeClr val="tx1"/>
                          </a:solidFill>
                          <a:latin typeface="Verdana" panose="020B0604030504040204" pitchFamily="34" charset="0"/>
                        </a:defRPr>
                      </a:lvl3pPr>
                      <a:lvl4pPr marL="1371600" algn="l" defTabSz="914400" rtl="0" eaLnBrk="1" latinLnBrk="0" hangingPunct="1">
                        <a:spcBef>
                          <a:spcPct val="20000"/>
                        </a:spcBef>
                        <a:buClr>
                          <a:schemeClr val="bg2"/>
                        </a:buClr>
                        <a:buFont typeface="Wingdings" panose="05000000000000000000" pitchFamily="2" charset="2"/>
                        <a:defRPr sz="1600" kern="1200">
                          <a:solidFill>
                            <a:schemeClr val="tx1"/>
                          </a:solidFill>
                          <a:latin typeface="Verdana" panose="020B0604030504040204" pitchFamily="34" charset="0"/>
                        </a:defRPr>
                      </a:lvl4pPr>
                      <a:lvl5pPr marL="1828800" algn="l" defTabSz="914400" rtl="0" eaLnBrk="1" latinLnBrk="0" hangingPunct="1">
                        <a:spcBef>
                          <a:spcPct val="20000"/>
                        </a:spcBef>
                        <a:buClr>
                          <a:schemeClr val="tx2"/>
                        </a:buClr>
                        <a:buSzPct val="80000"/>
                        <a:buFont typeface="Wingdings" panose="05000000000000000000" pitchFamily="2" charset="2"/>
                        <a:defRPr sz="1600" kern="1200">
                          <a:solidFill>
                            <a:schemeClr val="tx1"/>
                          </a:solidFill>
                          <a:latin typeface="Verdana" panose="020B0604030504040204" pitchFamily="34" charset="0"/>
                        </a:defRPr>
                      </a:lvl5pPr>
                      <a:lvl6pPr marL="22860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6pPr>
                      <a:lvl7pPr marL="27432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7pPr>
                      <a:lvl8pPr marL="32004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8pPr>
                      <a:lvl9pPr marL="36576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fr-FR" altLang="fr-FR" sz="1600" b="0" i="0" u="none" strike="noStrike" cap="none" normalizeH="0" baseline="0" dirty="0" smtClean="0">
                        <a:ln>
                          <a:noFill/>
                        </a:ln>
                        <a:solidFill>
                          <a:schemeClr val="tx1"/>
                        </a:solidFill>
                        <a:effectLst/>
                        <a:latin typeface="Verdana" panose="020B0604030504040204"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fr-FR" altLang="fr-FR" sz="1600" b="0" i="0" u="none" strike="noStrike" cap="none" normalizeH="0" baseline="0" dirty="0" smtClean="0">
                        <a:ln>
                          <a:noFill/>
                        </a:ln>
                        <a:solidFill>
                          <a:schemeClr val="tx1"/>
                        </a:solidFill>
                        <a:effectLst/>
                        <a:latin typeface="Verdana" panose="020B0604030504040204"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fr-FR" altLang="fr-FR" sz="1600" b="0" i="0" u="none" strike="noStrike" cap="none" normalizeH="0" baseline="0" dirty="0" smtClean="0">
                        <a:ln>
                          <a:noFill/>
                        </a:ln>
                        <a:solidFill>
                          <a:schemeClr val="tx1"/>
                        </a:solidFill>
                        <a:effectLst/>
                        <a:latin typeface="Verdana" panose="020B0604030504040204" pitchFamily="34" charset="0"/>
                      </a:endParaRPr>
                    </a:p>
                  </a:txBody>
                  <a:tcPr horzOverflow="overflow">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5B9BD5">
                        <a:alpha val="50000"/>
                      </a:srgbClr>
                    </a:solidFill>
                  </a:tcPr>
                </a:tc>
                <a:extLst>
                  <a:ext uri="{0D108BD9-81ED-4DB2-BD59-A6C34878D82A}">
                    <a16:rowId xmlns:a16="http://schemas.microsoft.com/office/drawing/2014/main" val="2397940478"/>
                  </a:ext>
                </a:extLst>
              </a:tr>
              <a:tr h="1431075">
                <a:tc>
                  <a:txBody>
                    <a:bodyPr/>
                    <a:lstStyle>
                      <a:lvl1pPr marL="0" algn="l" defTabSz="914400" rtl="0" eaLnBrk="1" latinLnBrk="0" hangingPunct="1">
                        <a:spcBef>
                          <a:spcPct val="20000"/>
                        </a:spcBef>
                        <a:buClr>
                          <a:schemeClr val="bg2"/>
                        </a:buClr>
                        <a:buSzPct val="75000"/>
                        <a:buFont typeface="Wingdings" panose="05000000000000000000" pitchFamily="2" charset="2"/>
                        <a:defRPr sz="2400" kern="1200">
                          <a:solidFill>
                            <a:schemeClr val="tx1"/>
                          </a:solidFill>
                          <a:latin typeface="Verdana" panose="020B0604030504040204" pitchFamily="34" charset="0"/>
                        </a:defRPr>
                      </a:lvl1pPr>
                      <a:lvl2pPr marL="457200" algn="l" defTabSz="914400" rtl="0" eaLnBrk="1" latinLnBrk="0" hangingPunct="1">
                        <a:spcBef>
                          <a:spcPct val="20000"/>
                        </a:spcBef>
                        <a:buClr>
                          <a:schemeClr val="tx2"/>
                        </a:buClr>
                        <a:buSzPct val="75000"/>
                        <a:buFont typeface="Wingdings" panose="05000000000000000000" pitchFamily="2" charset="2"/>
                        <a:defRPr sz="2000" kern="1200">
                          <a:solidFill>
                            <a:schemeClr val="tx1"/>
                          </a:solidFill>
                          <a:latin typeface="Verdana" panose="020B0604030504040204" pitchFamily="34" charset="0"/>
                        </a:defRPr>
                      </a:lvl2pPr>
                      <a:lvl3pPr marL="914400" algn="l" defTabSz="914400" rtl="0" eaLnBrk="1" latinLnBrk="0" hangingPunct="1">
                        <a:spcBef>
                          <a:spcPct val="20000"/>
                        </a:spcBef>
                        <a:buClr>
                          <a:schemeClr val="accent1"/>
                        </a:buClr>
                        <a:buSzPct val="65000"/>
                        <a:buFont typeface="Wingdings" panose="05000000000000000000" pitchFamily="2" charset="2"/>
                        <a:defRPr sz="1800" kern="1200">
                          <a:solidFill>
                            <a:schemeClr val="tx1"/>
                          </a:solidFill>
                          <a:latin typeface="Verdana" panose="020B0604030504040204" pitchFamily="34" charset="0"/>
                        </a:defRPr>
                      </a:lvl3pPr>
                      <a:lvl4pPr marL="1371600" algn="l" defTabSz="914400" rtl="0" eaLnBrk="1" latinLnBrk="0" hangingPunct="1">
                        <a:spcBef>
                          <a:spcPct val="20000"/>
                        </a:spcBef>
                        <a:buClr>
                          <a:schemeClr val="bg2"/>
                        </a:buClr>
                        <a:buFont typeface="Wingdings" panose="05000000000000000000" pitchFamily="2" charset="2"/>
                        <a:defRPr sz="1600" kern="1200">
                          <a:solidFill>
                            <a:schemeClr val="tx1"/>
                          </a:solidFill>
                          <a:latin typeface="Verdana" panose="020B0604030504040204" pitchFamily="34" charset="0"/>
                        </a:defRPr>
                      </a:lvl4pPr>
                      <a:lvl5pPr marL="1828800" algn="l" defTabSz="914400" rtl="0" eaLnBrk="1" latinLnBrk="0" hangingPunct="1">
                        <a:spcBef>
                          <a:spcPct val="20000"/>
                        </a:spcBef>
                        <a:buClr>
                          <a:schemeClr val="tx2"/>
                        </a:buClr>
                        <a:buSzPct val="80000"/>
                        <a:buFont typeface="Wingdings" panose="05000000000000000000" pitchFamily="2" charset="2"/>
                        <a:defRPr sz="1600" kern="1200">
                          <a:solidFill>
                            <a:schemeClr val="tx1"/>
                          </a:solidFill>
                          <a:latin typeface="Verdana" panose="020B0604030504040204" pitchFamily="34" charset="0"/>
                        </a:defRPr>
                      </a:lvl5pPr>
                      <a:lvl6pPr marL="22860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6pPr>
                      <a:lvl7pPr marL="27432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7pPr>
                      <a:lvl8pPr marL="32004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8pPr>
                      <a:lvl9pPr marL="36576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1600" b="0" i="0" u="none" strike="noStrike" cap="none" normalizeH="0" baseline="0" dirty="0" smtClean="0">
                          <a:ln>
                            <a:noFill/>
                          </a:ln>
                          <a:solidFill>
                            <a:schemeClr val="tx1"/>
                          </a:solidFill>
                          <a:effectLst/>
                          <a:latin typeface="Verdana" panose="020B0604030504040204" pitchFamily="34" charset="0"/>
                        </a:rPr>
                        <a:t>DETTES AUTRES</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1400" b="0" i="0" u="none" strike="noStrike" cap="none" normalizeH="0" baseline="0" dirty="0" smtClean="0">
                          <a:ln>
                            <a:noFill/>
                          </a:ln>
                          <a:solidFill>
                            <a:schemeClr val="tx1"/>
                          </a:solidFill>
                          <a:effectLst/>
                          <a:latin typeface="Verdana" panose="020B0604030504040204" pitchFamily="34" charset="0"/>
                        </a:rPr>
                        <a:t>373 816 €</a:t>
                      </a:r>
                    </a:p>
                  </a:txBody>
                  <a:tcPr horzOverflow="overflow">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4546A">
                        <a:alpha val="50000"/>
                      </a:srgbClr>
                    </a:solidFill>
                  </a:tcPr>
                </a:tc>
                <a:extLst>
                  <a:ext uri="{0D108BD9-81ED-4DB2-BD59-A6C34878D82A}">
                    <a16:rowId xmlns:a16="http://schemas.microsoft.com/office/drawing/2014/main" val="3019813635"/>
                  </a:ext>
                </a:extLst>
              </a:tr>
              <a:tr h="762140">
                <a:tc>
                  <a:txBody>
                    <a:bodyPr/>
                    <a:lstStyle>
                      <a:lvl1pPr marL="0" algn="l" defTabSz="914400" rtl="0" eaLnBrk="1" latinLnBrk="0" hangingPunct="1">
                        <a:spcBef>
                          <a:spcPct val="20000"/>
                        </a:spcBef>
                        <a:buClr>
                          <a:schemeClr val="bg2"/>
                        </a:buClr>
                        <a:buSzPct val="75000"/>
                        <a:buFont typeface="Wingdings" panose="05000000000000000000" pitchFamily="2" charset="2"/>
                        <a:defRPr sz="2400" kern="1200">
                          <a:solidFill>
                            <a:schemeClr val="tx1"/>
                          </a:solidFill>
                          <a:latin typeface="Verdana" panose="020B0604030504040204" pitchFamily="34" charset="0"/>
                        </a:defRPr>
                      </a:lvl1pPr>
                      <a:lvl2pPr marL="457200" algn="l" defTabSz="914400" rtl="0" eaLnBrk="1" latinLnBrk="0" hangingPunct="1">
                        <a:spcBef>
                          <a:spcPct val="20000"/>
                        </a:spcBef>
                        <a:buClr>
                          <a:schemeClr val="tx2"/>
                        </a:buClr>
                        <a:buSzPct val="75000"/>
                        <a:buFont typeface="Wingdings" panose="05000000000000000000" pitchFamily="2" charset="2"/>
                        <a:defRPr sz="2000" kern="1200">
                          <a:solidFill>
                            <a:schemeClr val="tx1"/>
                          </a:solidFill>
                          <a:latin typeface="Verdana" panose="020B0604030504040204" pitchFamily="34" charset="0"/>
                        </a:defRPr>
                      </a:lvl2pPr>
                      <a:lvl3pPr marL="914400" algn="l" defTabSz="914400" rtl="0" eaLnBrk="1" latinLnBrk="0" hangingPunct="1">
                        <a:spcBef>
                          <a:spcPct val="20000"/>
                        </a:spcBef>
                        <a:buClr>
                          <a:schemeClr val="accent1"/>
                        </a:buClr>
                        <a:buSzPct val="65000"/>
                        <a:buFont typeface="Wingdings" panose="05000000000000000000" pitchFamily="2" charset="2"/>
                        <a:defRPr sz="1800" kern="1200">
                          <a:solidFill>
                            <a:schemeClr val="tx1"/>
                          </a:solidFill>
                          <a:latin typeface="Verdana" panose="020B0604030504040204" pitchFamily="34" charset="0"/>
                        </a:defRPr>
                      </a:lvl3pPr>
                      <a:lvl4pPr marL="1371600" algn="l" defTabSz="914400" rtl="0" eaLnBrk="1" latinLnBrk="0" hangingPunct="1">
                        <a:spcBef>
                          <a:spcPct val="20000"/>
                        </a:spcBef>
                        <a:buClr>
                          <a:schemeClr val="bg2"/>
                        </a:buClr>
                        <a:buFont typeface="Wingdings" panose="05000000000000000000" pitchFamily="2" charset="2"/>
                        <a:defRPr sz="1600" kern="1200">
                          <a:solidFill>
                            <a:schemeClr val="tx1"/>
                          </a:solidFill>
                          <a:latin typeface="Verdana" panose="020B0604030504040204" pitchFamily="34" charset="0"/>
                        </a:defRPr>
                      </a:lvl4pPr>
                      <a:lvl5pPr marL="1828800" algn="l" defTabSz="914400" rtl="0" eaLnBrk="1" latinLnBrk="0" hangingPunct="1">
                        <a:spcBef>
                          <a:spcPct val="20000"/>
                        </a:spcBef>
                        <a:buClr>
                          <a:schemeClr val="tx2"/>
                        </a:buClr>
                        <a:buSzPct val="80000"/>
                        <a:buFont typeface="Wingdings" panose="05000000000000000000" pitchFamily="2" charset="2"/>
                        <a:defRPr sz="1600" kern="1200">
                          <a:solidFill>
                            <a:schemeClr val="tx1"/>
                          </a:solidFill>
                          <a:latin typeface="Verdana" panose="020B0604030504040204" pitchFamily="34" charset="0"/>
                        </a:defRPr>
                      </a:lvl5pPr>
                      <a:lvl6pPr marL="22860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6pPr>
                      <a:lvl7pPr marL="27432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7pPr>
                      <a:lvl8pPr marL="32004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8pPr>
                      <a:lvl9pPr marL="3657600" algn="l" defTabSz="914400" rtl="0" eaLnBrk="1" fontAlgn="base" latinLnBrk="0" hangingPunct="1">
                        <a:spcBef>
                          <a:spcPct val="20000"/>
                        </a:spcBef>
                        <a:spcAft>
                          <a:spcPct val="0"/>
                        </a:spcAft>
                        <a:buClr>
                          <a:schemeClr val="tx2"/>
                        </a:buClr>
                        <a:buSzPct val="80000"/>
                        <a:buFont typeface="Wingdings" panose="05000000000000000000" pitchFamily="2" charset="2"/>
                        <a:defRPr sz="1600" kern="12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1600" b="0" i="0" u="none" strike="noStrike" cap="none" normalizeH="0" baseline="0" dirty="0" smtClean="0">
                          <a:ln>
                            <a:noFill/>
                          </a:ln>
                          <a:solidFill>
                            <a:schemeClr val="tx1"/>
                          </a:solidFill>
                          <a:effectLst/>
                          <a:latin typeface="Verdana" panose="020B0604030504040204" pitchFamily="34" charset="0"/>
                        </a:rPr>
                        <a:t>DETTES FI</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1000" b="0" i="0" u="none" strike="noStrike" cap="none" normalizeH="0" baseline="0" dirty="0" smtClean="0">
                          <a:ln>
                            <a:noFill/>
                          </a:ln>
                          <a:solidFill>
                            <a:schemeClr val="tx1"/>
                          </a:solidFill>
                          <a:effectLst/>
                          <a:latin typeface="Verdana" panose="020B0604030504040204" pitchFamily="34" charset="0"/>
                        </a:rPr>
                        <a:t>150 125 €</a:t>
                      </a:r>
                    </a:p>
                  </a:txBody>
                  <a:tcPr horzOverflow="overflow">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solidFill>
                      <a:srgbClr val="44546A">
                        <a:alpha val="50000"/>
                      </a:srgbClr>
                    </a:solidFill>
                  </a:tcPr>
                </a:tc>
                <a:extLst>
                  <a:ext uri="{0D108BD9-81ED-4DB2-BD59-A6C34878D82A}">
                    <a16:rowId xmlns:a16="http://schemas.microsoft.com/office/drawing/2014/main" val="3990575253"/>
                  </a:ext>
                </a:extLst>
              </a:tr>
            </a:tbl>
          </a:graphicData>
        </a:graphic>
      </p:graphicFrame>
      <p:sp>
        <p:nvSpPr>
          <p:cNvPr id="20" name="Text Box 2415"/>
          <p:cNvSpPr txBox="1">
            <a:spLocks noChangeArrowheads="1"/>
          </p:cNvSpPr>
          <p:nvPr/>
        </p:nvSpPr>
        <p:spPr bwMode="auto">
          <a:xfrm>
            <a:off x="1187161" y="1374709"/>
            <a:ext cx="1368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fontAlgn="auto">
              <a:spcBef>
                <a:spcPct val="50000"/>
              </a:spcBef>
              <a:spcAft>
                <a:spcPts val="0"/>
              </a:spcAft>
              <a:buClrTx/>
              <a:buSzTx/>
              <a:buFontTx/>
              <a:buNone/>
            </a:pPr>
            <a:r>
              <a:rPr lang="fr-FR" altLang="fr-FR" sz="1600" dirty="0">
                <a:solidFill>
                  <a:prstClr val="black"/>
                </a:solidFill>
                <a:latin typeface="Tahoma" panose="020B0604030504040204" pitchFamily="34" charset="0"/>
              </a:rPr>
              <a:t>ACTIF 2015</a:t>
            </a:r>
          </a:p>
        </p:txBody>
      </p:sp>
      <p:sp>
        <p:nvSpPr>
          <p:cNvPr id="21" name="Text Box 2416"/>
          <p:cNvSpPr txBox="1">
            <a:spLocks noChangeArrowheads="1"/>
          </p:cNvSpPr>
          <p:nvPr/>
        </p:nvSpPr>
        <p:spPr bwMode="auto">
          <a:xfrm>
            <a:off x="3303341" y="1383418"/>
            <a:ext cx="15128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fontAlgn="auto">
              <a:spcBef>
                <a:spcPct val="50000"/>
              </a:spcBef>
              <a:spcAft>
                <a:spcPts val="0"/>
              </a:spcAft>
              <a:buClrTx/>
              <a:buSzTx/>
              <a:buFontTx/>
              <a:buNone/>
            </a:pPr>
            <a:r>
              <a:rPr lang="fr-FR" altLang="fr-FR" sz="1600" dirty="0">
                <a:solidFill>
                  <a:prstClr val="black"/>
                </a:solidFill>
                <a:latin typeface="Tahoma" panose="020B0604030504040204" pitchFamily="34" charset="0"/>
              </a:rPr>
              <a:t>PASSIF 2015</a:t>
            </a:r>
          </a:p>
        </p:txBody>
      </p:sp>
      <p:sp>
        <p:nvSpPr>
          <p:cNvPr id="22" name="Text Box 2413"/>
          <p:cNvSpPr txBox="1">
            <a:spLocks noChangeArrowheads="1"/>
          </p:cNvSpPr>
          <p:nvPr/>
        </p:nvSpPr>
        <p:spPr bwMode="auto">
          <a:xfrm>
            <a:off x="1187161" y="6514307"/>
            <a:ext cx="1584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fontAlgn="auto">
              <a:spcBef>
                <a:spcPct val="50000"/>
              </a:spcBef>
              <a:spcAft>
                <a:spcPts val="0"/>
              </a:spcAft>
              <a:buClrTx/>
              <a:buSzTx/>
              <a:buFontTx/>
              <a:buNone/>
            </a:pPr>
            <a:r>
              <a:rPr lang="fr-FR" altLang="fr-FR" sz="1800" dirty="0">
                <a:solidFill>
                  <a:prstClr val="black"/>
                </a:solidFill>
                <a:latin typeface="Tahoma" panose="020B0604030504040204" pitchFamily="34" charset="0"/>
              </a:rPr>
              <a:t>1 435 874</a:t>
            </a:r>
          </a:p>
        </p:txBody>
      </p:sp>
      <p:sp>
        <p:nvSpPr>
          <p:cNvPr id="23" name="Text Box 2414"/>
          <p:cNvSpPr txBox="1">
            <a:spLocks noChangeArrowheads="1"/>
          </p:cNvSpPr>
          <p:nvPr/>
        </p:nvSpPr>
        <p:spPr bwMode="auto">
          <a:xfrm>
            <a:off x="3183678" y="6514307"/>
            <a:ext cx="1511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fontAlgn="auto">
              <a:spcBef>
                <a:spcPct val="50000"/>
              </a:spcBef>
              <a:spcAft>
                <a:spcPts val="0"/>
              </a:spcAft>
              <a:buClrTx/>
              <a:buSzTx/>
              <a:buFontTx/>
              <a:buNone/>
            </a:pPr>
            <a:r>
              <a:rPr lang="fr-FR" altLang="fr-FR" sz="1800" dirty="0">
                <a:solidFill>
                  <a:prstClr val="black"/>
                </a:solidFill>
                <a:latin typeface="Tahoma" panose="020B0604030504040204" pitchFamily="34" charset="0"/>
              </a:rPr>
              <a:t>1 435 874</a:t>
            </a:r>
          </a:p>
        </p:txBody>
      </p:sp>
      <p:sp>
        <p:nvSpPr>
          <p:cNvPr id="24" name="Text Box 2417"/>
          <p:cNvSpPr txBox="1">
            <a:spLocks noChangeArrowheads="1"/>
          </p:cNvSpPr>
          <p:nvPr/>
        </p:nvSpPr>
        <p:spPr bwMode="auto">
          <a:xfrm>
            <a:off x="6757593" y="1415763"/>
            <a:ext cx="1368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fontAlgn="auto">
              <a:spcBef>
                <a:spcPct val="50000"/>
              </a:spcBef>
              <a:spcAft>
                <a:spcPts val="0"/>
              </a:spcAft>
              <a:buClrTx/>
              <a:buSzTx/>
              <a:buFontTx/>
              <a:buNone/>
            </a:pPr>
            <a:r>
              <a:rPr lang="fr-FR" altLang="fr-FR" sz="1600" dirty="0">
                <a:solidFill>
                  <a:prstClr val="black"/>
                </a:solidFill>
                <a:latin typeface="Tahoma" panose="020B0604030504040204" pitchFamily="34" charset="0"/>
              </a:rPr>
              <a:t>ACTIF 2014</a:t>
            </a:r>
          </a:p>
        </p:txBody>
      </p:sp>
      <p:sp>
        <p:nvSpPr>
          <p:cNvPr id="25" name="Text Box 2418"/>
          <p:cNvSpPr txBox="1">
            <a:spLocks noChangeArrowheads="1"/>
          </p:cNvSpPr>
          <p:nvPr/>
        </p:nvSpPr>
        <p:spPr bwMode="auto">
          <a:xfrm>
            <a:off x="8290683" y="1389749"/>
            <a:ext cx="15128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fontAlgn="auto">
              <a:spcBef>
                <a:spcPct val="50000"/>
              </a:spcBef>
              <a:spcAft>
                <a:spcPts val="0"/>
              </a:spcAft>
              <a:buClrTx/>
              <a:buSzTx/>
              <a:buFontTx/>
              <a:buNone/>
            </a:pPr>
            <a:r>
              <a:rPr lang="fr-FR" altLang="fr-FR" sz="1600" dirty="0">
                <a:solidFill>
                  <a:prstClr val="black"/>
                </a:solidFill>
                <a:latin typeface="Tahoma" panose="020B0604030504040204" pitchFamily="34" charset="0"/>
              </a:rPr>
              <a:t>PASSIF 2014</a:t>
            </a:r>
          </a:p>
        </p:txBody>
      </p:sp>
      <p:sp>
        <p:nvSpPr>
          <p:cNvPr id="26" name="Text Box 2419"/>
          <p:cNvSpPr txBox="1">
            <a:spLocks noChangeArrowheads="1"/>
          </p:cNvSpPr>
          <p:nvPr/>
        </p:nvSpPr>
        <p:spPr bwMode="auto">
          <a:xfrm>
            <a:off x="6779383" y="6450393"/>
            <a:ext cx="1511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fontAlgn="auto">
              <a:spcBef>
                <a:spcPct val="50000"/>
              </a:spcBef>
              <a:spcAft>
                <a:spcPts val="0"/>
              </a:spcAft>
              <a:buClrTx/>
              <a:buSzTx/>
              <a:buFontTx/>
              <a:buNone/>
            </a:pPr>
            <a:r>
              <a:rPr lang="fr-FR" altLang="fr-FR" sz="1800" dirty="0">
                <a:solidFill>
                  <a:prstClr val="black"/>
                </a:solidFill>
                <a:latin typeface="Tahoma" panose="020B0604030504040204" pitchFamily="34" charset="0"/>
              </a:rPr>
              <a:t>1 230 980</a:t>
            </a:r>
          </a:p>
        </p:txBody>
      </p:sp>
      <p:sp>
        <p:nvSpPr>
          <p:cNvPr id="27" name="Text Box 2419"/>
          <p:cNvSpPr txBox="1">
            <a:spLocks noChangeArrowheads="1"/>
          </p:cNvSpPr>
          <p:nvPr/>
        </p:nvSpPr>
        <p:spPr bwMode="auto">
          <a:xfrm>
            <a:off x="8336229" y="6451330"/>
            <a:ext cx="1511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fontAlgn="auto">
              <a:spcBef>
                <a:spcPct val="50000"/>
              </a:spcBef>
              <a:spcAft>
                <a:spcPts val="0"/>
              </a:spcAft>
              <a:buClrTx/>
              <a:buSzTx/>
              <a:buFontTx/>
              <a:buNone/>
            </a:pPr>
            <a:r>
              <a:rPr lang="fr-FR" altLang="fr-FR" sz="1800" dirty="0">
                <a:solidFill>
                  <a:prstClr val="black"/>
                </a:solidFill>
                <a:latin typeface="Tahoma" panose="020B0604030504040204" pitchFamily="34" charset="0"/>
              </a:rPr>
              <a:t>1 230 980</a:t>
            </a:r>
          </a:p>
        </p:txBody>
      </p:sp>
      <p:sp>
        <p:nvSpPr>
          <p:cNvPr id="28" name="Ellipse 27"/>
          <p:cNvSpPr/>
          <p:nvPr/>
        </p:nvSpPr>
        <p:spPr>
          <a:xfrm>
            <a:off x="4812417" y="3515521"/>
            <a:ext cx="1505527" cy="517236"/>
          </a:xfrm>
          <a:prstGeom prst="ellipse">
            <a:avLst/>
          </a:prstGeom>
          <a:solidFill>
            <a:srgbClr val="FFB367"/>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prstClr val="white"/>
                </a:solidFill>
                <a:effectLst/>
                <a:uLnTx/>
                <a:uFillTx/>
                <a:latin typeface="Calibri" panose="020F0502020204030204"/>
                <a:ea typeface="+mn-ea"/>
                <a:cs typeface="+mn-cs"/>
              </a:rPr>
              <a:t>BFR: </a:t>
            </a:r>
            <a:r>
              <a:rPr kumimoji="0" lang="fr-FR" sz="1000" b="0" i="0" u="none" strike="noStrike" kern="0" cap="none" spc="0" normalizeH="0" baseline="0" noProof="0" dirty="0" smtClean="0">
                <a:ln>
                  <a:noFill/>
                </a:ln>
                <a:solidFill>
                  <a:prstClr val="white"/>
                </a:solidFill>
                <a:effectLst/>
                <a:uLnTx/>
                <a:uFillTx/>
                <a:latin typeface="Calibri" panose="020F0502020204030204"/>
                <a:ea typeface="+mn-ea"/>
                <a:cs typeface="+mn-cs"/>
              </a:rPr>
              <a:t>b-c-d</a:t>
            </a:r>
          </a:p>
        </p:txBody>
      </p:sp>
      <p:sp>
        <p:nvSpPr>
          <p:cNvPr id="29" name="Ellipse 28"/>
          <p:cNvSpPr/>
          <p:nvPr/>
        </p:nvSpPr>
        <p:spPr>
          <a:xfrm>
            <a:off x="4812418" y="2633666"/>
            <a:ext cx="1505526" cy="517236"/>
          </a:xfrm>
          <a:prstGeom prst="ellipse">
            <a:avLst/>
          </a:prstGeom>
          <a:solidFill>
            <a:srgbClr val="92D05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prstClr val="white"/>
                </a:solidFill>
                <a:effectLst/>
                <a:uLnTx/>
                <a:uFillTx/>
                <a:latin typeface="Calibri" panose="020F0502020204030204"/>
                <a:ea typeface="+mn-ea"/>
                <a:cs typeface="+mn-cs"/>
              </a:rPr>
              <a:t>FR: </a:t>
            </a:r>
            <a:r>
              <a:rPr kumimoji="0" lang="fr-FR" sz="1000" b="0" i="0" u="none" strike="noStrike" kern="0" cap="none" spc="0" normalizeH="0" baseline="0" noProof="0" dirty="0" err="1" smtClean="0">
                <a:ln>
                  <a:noFill/>
                </a:ln>
                <a:solidFill>
                  <a:prstClr val="white"/>
                </a:solidFill>
                <a:effectLst/>
                <a:uLnTx/>
                <a:uFillTx/>
                <a:latin typeface="Calibri" panose="020F0502020204030204"/>
                <a:ea typeface="+mn-ea"/>
                <a:cs typeface="+mn-cs"/>
              </a:rPr>
              <a:t>a+b-c-d</a:t>
            </a:r>
            <a:endParaRPr kumimoji="0" lang="fr-FR" sz="10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052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4F8C95-9CFF-4050-AA33-7AE01EB79DB7}" type="slidenum">
              <a:rPr lang="fr-FR" altLang="fr-FR" smtClean="0"/>
              <a:pPr/>
              <a:t>49</a:t>
            </a:fld>
            <a:endParaRPr lang="fr-FR" altLang="fr-FR"/>
          </a:p>
        </p:txBody>
      </p:sp>
      <p:grpSp>
        <p:nvGrpSpPr>
          <p:cNvPr id="5" name="Groupe 4"/>
          <p:cNvGrpSpPr/>
          <p:nvPr/>
        </p:nvGrpSpPr>
        <p:grpSpPr>
          <a:xfrm>
            <a:off x="-96778" y="0"/>
            <a:ext cx="10002778" cy="6858000"/>
            <a:chOff x="-96778" y="0"/>
            <a:chExt cx="10002778" cy="6858000"/>
          </a:xfrm>
        </p:grpSpPr>
        <p:sp>
          <p:nvSpPr>
            <p:cNvPr id="6" name="Rectangle 17"/>
            <p:cNvSpPr>
              <a:spLocks noChangeArrowheads="1"/>
            </p:cNvSpPr>
            <p:nvPr/>
          </p:nvSpPr>
          <p:spPr bwMode="auto">
            <a:xfrm>
              <a:off x="1" y="0"/>
              <a:ext cx="271727" cy="6858000"/>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sp>
          <p:nvSpPr>
            <p:cNvPr id="7" name="Text Box 19"/>
            <p:cNvSpPr txBox="1">
              <a:spLocks noChangeArrowheads="1"/>
            </p:cNvSpPr>
            <p:nvPr/>
          </p:nvSpPr>
          <p:spPr bwMode="auto">
            <a:xfrm rot="10800000">
              <a:off x="-96778" y="838200"/>
              <a:ext cx="4308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fr-FR" altLang="fr-FR" sz="1600" i="1" dirty="0">
                  <a:latin typeface="Tahoma" pitchFamily="34" charset="0"/>
                </a:rPr>
                <a:t>www.terre-emplois.org</a:t>
              </a:r>
            </a:p>
          </p:txBody>
        </p:sp>
        <p:sp>
          <p:nvSpPr>
            <p:cNvPr id="8" name="Rectangle 7"/>
            <p:cNvSpPr>
              <a:spLocks noChangeArrowheads="1"/>
            </p:cNvSpPr>
            <p:nvPr/>
          </p:nvSpPr>
          <p:spPr bwMode="auto">
            <a:xfrm>
              <a:off x="271728" y="1272337"/>
              <a:ext cx="9634272" cy="78355"/>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pic>
          <p:nvPicPr>
            <p:cNvPr id="9" name="Image 8" descr="K:\DUI 2016 documents modifiables\Personnages vert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464" y="5651262"/>
              <a:ext cx="544636" cy="1046401"/>
            </a:xfrm>
            <a:prstGeom prst="rect">
              <a:avLst/>
            </a:prstGeom>
            <a:noFill/>
            <a:ln>
              <a:noFill/>
            </a:ln>
          </p:spPr>
        </p:pic>
        <p:grpSp>
          <p:nvGrpSpPr>
            <p:cNvPr id="10" name="Groupe 9"/>
            <p:cNvGrpSpPr/>
            <p:nvPr/>
          </p:nvGrpSpPr>
          <p:grpSpPr>
            <a:xfrm>
              <a:off x="271728" y="0"/>
              <a:ext cx="9634272" cy="1270339"/>
              <a:chOff x="271728" y="0"/>
              <a:chExt cx="9634272" cy="1270339"/>
            </a:xfrm>
          </p:grpSpPr>
          <p:pic>
            <p:nvPicPr>
              <p:cNvPr id="12" name="Picture 21" descr="K:\RAPPORT D'ACTIVITE 2016\logo-agate-perspecti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28" y="0"/>
                <a:ext cx="2270958" cy="127033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42686" y="0"/>
                <a:ext cx="7363314" cy="127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14" name="Ellipse 13"/>
          <p:cNvSpPr/>
          <p:nvPr/>
        </p:nvSpPr>
        <p:spPr>
          <a:xfrm>
            <a:off x="848545" y="1628800"/>
            <a:ext cx="4020298" cy="1944216"/>
          </a:xfrm>
          <a:prstGeom prst="ellipse">
            <a:avLst/>
          </a:prstGeom>
          <a:solidFill>
            <a:schemeClr val="accent2">
              <a:lumMod val="75000"/>
            </a:schemeClr>
          </a:solidFill>
          <a:ln w="38100">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latin typeface="Calibri" panose="020F0502020204030204" pitchFamily="34" charset="0"/>
              </a:rPr>
              <a:t>Ressources </a:t>
            </a:r>
            <a:r>
              <a:rPr lang="fr-FR" sz="1200" b="1" dirty="0" smtClean="0">
                <a:latin typeface="Calibri" panose="020F0502020204030204" pitchFamily="34" charset="0"/>
              </a:rPr>
              <a:t>Humaines</a:t>
            </a:r>
          </a:p>
          <a:p>
            <a:pPr algn="ctr"/>
            <a:endParaRPr lang="fr-FR" sz="1200" dirty="0" smtClean="0">
              <a:latin typeface="Calibri" panose="020F0502020204030204" pitchFamily="34" charset="0"/>
            </a:endParaRPr>
          </a:p>
          <a:p>
            <a:pPr algn="ctr"/>
            <a:r>
              <a:rPr lang="fr-FR" sz="1200" dirty="0" smtClean="0">
                <a:latin typeface="Calibri" panose="020F0502020204030204" pitchFamily="34" charset="0"/>
              </a:rPr>
              <a:t>mutuelle </a:t>
            </a:r>
            <a:r>
              <a:rPr lang="fr-FR" sz="1200" dirty="0">
                <a:latin typeface="Calibri" panose="020F0502020204030204" pitchFamily="34" charset="0"/>
              </a:rPr>
              <a:t>employeur obligatoire, Institutions Représentatives du Personnel, entretiens professionnels, renforcement de la sécurité au travail</a:t>
            </a:r>
          </a:p>
        </p:txBody>
      </p:sp>
      <p:sp>
        <p:nvSpPr>
          <p:cNvPr id="15" name="Ellipse 14"/>
          <p:cNvSpPr/>
          <p:nvPr/>
        </p:nvSpPr>
        <p:spPr>
          <a:xfrm>
            <a:off x="5601072" y="1628799"/>
            <a:ext cx="4073028" cy="2139131"/>
          </a:xfrm>
          <a:prstGeom prst="ellipse">
            <a:avLst/>
          </a:prstGeom>
          <a:solidFill>
            <a:srgbClr val="00B0F0"/>
          </a:solidFill>
          <a:ln w="38100">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latin typeface="Calibri" panose="020F0502020204030204" pitchFamily="34" charset="0"/>
              </a:rPr>
              <a:t>Formation</a:t>
            </a:r>
          </a:p>
          <a:p>
            <a:pPr algn="ctr"/>
            <a:endParaRPr lang="fr-FR" sz="1200" dirty="0" smtClean="0">
              <a:latin typeface="Calibri" panose="020F0502020204030204" pitchFamily="34" charset="0"/>
            </a:endParaRPr>
          </a:p>
          <a:p>
            <a:pPr algn="ctr"/>
            <a:r>
              <a:rPr lang="fr-FR" sz="1200" dirty="0" smtClean="0">
                <a:latin typeface="Calibri" panose="020F0502020204030204" pitchFamily="34" charset="0"/>
              </a:rPr>
              <a:t>élargissement </a:t>
            </a:r>
            <a:r>
              <a:rPr lang="fr-FR" sz="1200" dirty="0">
                <a:latin typeface="Calibri" panose="020F0502020204030204" pitchFamily="34" charset="0"/>
              </a:rPr>
              <a:t>de l’offre de formation au personnel, développement de l’Organisme de Formation Terre d’emploi </a:t>
            </a:r>
            <a:r>
              <a:rPr lang="fr-FR" sz="1200" dirty="0" smtClean="0">
                <a:latin typeface="Calibri" panose="020F0502020204030204" pitchFamily="34" charset="0"/>
              </a:rPr>
              <a:t>Agate Paysages</a:t>
            </a:r>
            <a:endParaRPr lang="fr-FR" sz="1200" dirty="0">
              <a:latin typeface="Calibri" panose="020F0502020204030204" pitchFamily="34" charset="0"/>
            </a:endParaRPr>
          </a:p>
        </p:txBody>
      </p:sp>
      <p:sp>
        <p:nvSpPr>
          <p:cNvPr id="16" name="Ellipse 15"/>
          <p:cNvSpPr/>
          <p:nvPr/>
        </p:nvSpPr>
        <p:spPr>
          <a:xfrm>
            <a:off x="416496" y="3933056"/>
            <a:ext cx="3096344" cy="1944216"/>
          </a:xfrm>
          <a:prstGeom prst="ellipse">
            <a:avLst/>
          </a:prstGeom>
          <a:solidFill>
            <a:srgbClr val="00B0F0"/>
          </a:solidFill>
          <a:ln w="38100"/>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latin typeface="Calibri" panose="020F0502020204030204" pitchFamily="34" charset="0"/>
              </a:rPr>
              <a:t>Les chantiers </a:t>
            </a:r>
            <a:r>
              <a:rPr lang="fr-FR" sz="1200" b="1" dirty="0" smtClean="0">
                <a:latin typeface="Calibri" panose="020F0502020204030204" pitchFamily="34" charset="0"/>
              </a:rPr>
              <a:t>d’insertion</a:t>
            </a:r>
          </a:p>
          <a:p>
            <a:pPr algn="ctr"/>
            <a:endParaRPr lang="fr-FR" sz="1200" dirty="0" smtClean="0">
              <a:latin typeface="Calibri" panose="020F0502020204030204" pitchFamily="34" charset="0"/>
            </a:endParaRPr>
          </a:p>
          <a:p>
            <a:pPr algn="ctr"/>
            <a:r>
              <a:rPr lang="fr-FR" sz="1200" dirty="0" smtClean="0">
                <a:latin typeface="Calibri" panose="020F0502020204030204" pitchFamily="34" charset="0"/>
              </a:rPr>
              <a:t> </a:t>
            </a:r>
            <a:r>
              <a:rPr lang="fr-FR" sz="1200" dirty="0">
                <a:latin typeface="Calibri" panose="020F0502020204030204" pitchFamily="34" charset="0"/>
              </a:rPr>
              <a:t>maintien/déploiement des équipes compte tenu de la </a:t>
            </a:r>
            <a:r>
              <a:rPr lang="fr-FR" sz="1200" dirty="0" smtClean="0">
                <a:latin typeface="Calibri" panose="020F0502020204030204" pitchFamily="34" charset="0"/>
              </a:rPr>
              <a:t>recomp</a:t>
            </a:r>
            <a:r>
              <a:rPr lang="fr-FR" sz="1200" dirty="0">
                <a:latin typeface="Calibri" panose="020F0502020204030204" pitchFamily="34" charset="0"/>
              </a:rPr>
              <a:t>osition </a:t>
            </a:r>
            <a:r>
              <a:rPr lang="fr-FR" sz="1200" dirty="0" smtClean="0">
                <a:latin typeface="Calibri" panose="020F0502020204030204" pitchFamily="34" charset="0"/>
              </a:rPr>
              <a:t>territoriale</a:t>
            </a:r>
            <a:endParaRPr lang="fr-FR" sz="1200" dirty="0">
              <a:latin typeface="Calibri" panose="020F0502020204030204" pitchFamily="34" charset="0"/>
            </a:endParaRPr>
          </a:p>
        </p:txBody>
      </p:sp>
      <p:sp>
        <p:nvSpPr>
          <p:cNvPr id="17" name="Ellipse 16"/>
          <p:cNvSpPr/>
          <p:nvPr/>
        </p:nvSpPr>
        <p:spPr>
          <a:xfrm>
            <a:off x="3656856" y="3933056"/>
            <a:ext cx="2952328" cy="1944216"/>
          </a:xfrm>
          <a:prstGeom prst="ellipse">
            <a:avLst/>
          </a:prstGeom>
          <a:solidFill>
            <a:srgbClr val="00B0F0"/>
          </a:solidFill>
          <a:ln w="38100"/>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latin typeface="Calibri" panose="020F0502020204030204" pitchFamily="34" charset="0"/>
              </a:rPr>
              <a:t>MSAP</a:t>
            </a:r>
          </a:p>
          <a:p>
            <a:pPr algn="ctr"/>
            <a:endParaRPr lang="fr-FR" sz="1200" dirty="0" smtClean="0">
              <a:latin typeface="Calibri" panose="020F0502020204030204" pitchFamily="34" charset="0"/>
            </a:endParaRPr>
          </a:p>
          <a:p>
            <a:pPr algn="ctr"/>
            <a:r>
              <a:rPr lang="fr-FR" sz="1200" dirty="0" smtClean="0">
                <a:latin typeface="Calibri" panose="020F0502020204030204" pitchFamily="34" charset="0"/>
              </a:rPr>
              <a:t>Labellisation </a:t>
            </a:r>
            <a:r>
              <a:rPr lang="fr-FR" sz="1200" dirty="0">
                <a:latin typeface="Calibri" panose="020F0502020204030204" pitchFamily="34" charset="0"/>
              </a:rPr>
              <a:t>MSAP (Maison de Services Au Public) des Relais de Services au public et nouvelles MSAP à l’étude</a:t>
            </a:r>
          </a:p>
        </p:txBody>
      </p:sp>
      <p:sp>
        <p:nvSpPr>
          <p:cNvPr id="18" name="Ellipse 17"/>
          <p:cNvSpPr/>
          <p:nvPr/>
        </p:nvSpPr>
        <p:spPr>
          <a:xfrm>
            <a:off x="6753200" y="3933056"/>
            <a:ext cx="2920900" cy="1800200"/>
          </a:xfrm>
          <a:prstGeom prst="ellipse">
            <a:avLst/>
          </a:prstGeom>
          <a:solidFill>
            <a:srgbClr val="00B0F0"/>
          </a:solidFill>
          <a:ln w="38100"/>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latin typeface="Calibri" panose="020F0502020204030204" pitchFamily="34" charset="0"/>
              </a:rPr>
              <a:t>GPEC Territoriale</a:t>
            </a:r>
          </a:p>
          <a:p>
            <a:pPr algn="ctr"/>
            <a:endParaRPr lang="fr-FR" sz="1200" dirty="0" smtClean="0">
              <a:latin typeface="Calibri" panose="020F0502020204030204" pitchFamily="34" charset="0"/>
            </a:endParaRPr>
          </a:p>
          <a:p>
            <a:pPr algn="ctr"/>
            <a:r>
              <a:rPr lang="fr-FR" sz="1200" dirty="0" smtClean="0">
                <a:latin typeface="Calibri" panose="020F0502020204030204" pitchFamily="34" charset="0"/>
              </a:rPr>
              <a:t>Contribuer </a:t>
            </a:r>
            <a:r>
              <a:rPr lang="fr-FR" sz="1200" dirty="0">
                <a:latin typeface="Calibri" panose="020F0502020204030204" pitchFamily="34" charset="0"/>
              </a:rPr>
              <a:t>à la gestion Prévisionnelle de Emplois et Compétences Territoriales conduite par la CCVA et le Pays du Revermont</a:t>
            </a: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2101" y="4077072"/>
            <a:ext cx="371893" cy="646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5334" y="4076981"/>
            <a:ext cx="37147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ZoneTexte 18"/>
          <p:cNvSpPr txBox="1"/>
          <p:nvPr/>
        </p:nvSpPr>
        <p:spPr>
          <a:xfrm>
            <a:off x="1612190" y="173504"/>
            <a:ext cx="6953348" cy="923330"/>
          </a:xfrm>
          <a:prstGeom prst="rect">
            <a:avLst/>
          </a:prstGeom>
          <a:noFill/>
        </p:spPr>
        <p:txBody>
          <a:bodyPr wrap="square" rtlCol="0">
            <a:spAutoFit/>
          </a:bodyPr>
          <a:lstStyle/>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AG 24 juin 2016 </a:t>
            </a:r>
            <a:r>
              <a:rPr lang="fr-FR" dirty="0" err="1" smtClean="0">
                <a:solidFill>
                  <a:schemeClr val="bg2">
                    <a:lumMod val="50000"/>
                  </a:schemeClr>
                </a:solidFill>
                <a:effectLst>
                  <a:reflection blurRad="6350" stA="55000" endA="300" endPos="45500" dir="5400000" sy="-100000" algn="bl" rotWithShape="0"/>
                </a:effectLst>
                <a:latin typeface="Calibri" panose="020F0502020204030204" pitchFamily="34" charset="0"/>
              </a:rPr>
              <a:t>Ounans</a:t>
            </a: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  </a:t>
            </a:r>
          </a:p>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Rapport d’activité</a:t>
            </a:r>
          </a:p>
          <a:p>
            <a:pPr algn="ctr"/>
            <a:r>
              <a:rPr lang="fr-FR" b="1" dirty="0" smtClean="0">
                <a:effectLst>
                  <a:reflection blurRad="6350" stA="55000" endA="300" endPos="45500" dir="5400000" sy="-100000" algn="bl" rotWithShape="0"/>
                </a:effectLst>
                <a:latin typeface="Calibri" panose="020F0502020204030204" pitchFamily="34" charset="0"/>
              </a:rPr>
              <a:t>VI – Perspectives 2016</a:t>
            </a:r>
            <a:endParaRPr lang="fr-FR" b="1" dirty="0">
              <a:effectLst>
                <a:reflection blurRad="6350" stA="55000" endA="300" endPos="45500" dir="5400000" sy="-100000" algn="bl" rotWithShape="0"/>
              </a:effectLst>
              <a:latin typeface="Calibri" panose="020F0502020204030204" pitchFamily="34" charset="0"/>
            </a:endParaRPr>
          </a:p>
        </p:txBody>
      </p:sp>
    </p:spTree>
    <p:extLst>
      <p:ext uri="{BB962C8B-B14F-4D97-AF65-F5344CB8AC3E}">
        <p14:creationId xmlns:p14="http://schemas.microsoft.com/office/powerpoint/2010/main" val="3703789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4F8C95-9CFF-4050-AA33-7AE01EB79DB7}" type="slidenum">
              <a:rPr lang="fr-FR" altLang="fr-FR" smtClean="0"/>
              <a:pPr/>
              <a:t>5</a:t>
            </a:fld>
            <a:endParaRPr lang="fr-FR" altLang="fr-FR"/>
          </a:p>
        </p:txBody>
      </p:sp>
      <p:grpSp>
        <p:nvGrpSpPr>
          <p:cNvPr id="5" name="Groupe 4"/>
          <p:cNvGrpSpPr/>
          <p:nvPr/>
        </p:nvGrpSpPr>
        <p:grpSpPr>
          <a:xfrm>
            <a:off x="-96778" y="0"/>
            <a:ext cx="10002778" cy="6858000"/>
            <a:chOff x="-96778" y="0"/>
            <a:chExt cx="10002778" cy="6858000"/>
          </a:xfrm>
        </p:grpSpPr>
        <p:sp>
          <p:nvSpPr>
            <p:cNvPr id="6" name="Rectangle 17"/>
            <p:cNvSpPr>
              <a:spLocks noChangeArrowheads="1"/>
            </p:cNvSpPr>
            <p:nvPr/>
          </p:nvSpPr>
          <p:spPr bwMode="auto">
            <a:xfrm>
              <a:off x="1" y="0"/>
              <a:ext cx="271727" cy="6858000"/>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sp>
          <p:nvSpPr>
            <p:cNvPr id="7" name="Text Box 19"/>
            <p:cNvSpPr txBox="1">
              <a:spLocks noChangeArrowheads="1"/>
            </p:cNvSpPr>
            <p:nvPr/>
          </p:nvSpPr>
          <p:spPr bwMode="auto">
            <a:xfrm rot="10800000">
              <a:off x="-96778" y="838200"/>
              <a:ext cx="4308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fr-FR" altLang="fr-FR" sz="1600" i="1" dirty="0">
                  <a:latin typeface="Tahoma" pitchFamily="34" charset="0"/>
                </a:rPr>
                <a:t>www.terre-emplois.org</a:t>
              </a:r>
            </a:p>
          </p:txBody>
        </p:sp>
        <p:sp>
          <p:nvSpPr>
            <p:cNvPr id="8" name="Rectangle 7"/>
            <p:cNvSpPr>
              <a:spLocks noChangeArrowheads="1"/>
            </p:cNvSpPr>
            <p:nvPr/>
          </p:nvSpPr>
          <p:spPr bwMode="auto">
            <a:xfrm>
              <a:off x="271728" y="1272337"/>
              <a:ext cx="9634272" cy="78355"/>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pic>
          <p:nvPicPr>
            <p:cNvPr id="9" name="Image 8" descr="K:\DUI 2016 documents modifiables\Personnages vert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464" y="5651262"/>
              <a:ext cx="544636" cy="1046401"/>
            </a:xfrm>
            <a:prstGeom prst="rect">
              <a:avLst/>
            </a:prstGeom>
            <a:noFill/>
            <a:ln>
              <a:noFill/>
            </a:ln>
          </p:spPr>
        </p:pic>
        <p:grpSp>
          <p:nvGrpSpPr>
            <p:cNvPr id="10" name="Groupe 9"/>
            <p:cNvGrpSpPr/>
            <p:nvPr/>
          </p:nvGrpSpPr>
          <p:grpSpPr>
            <a:xfrm>
              <a:off x="271728" y="0"/>
              <a:ext cx="9634272" cy="1270339"/>
              <a:chOff x="271728" y="0"/>
              <a:chExt cx="9634272" cy="1270339"/>
            </a:xfrm>
          </p:grpSpPr>
          <p:pic>
            <p:nvPicPr>
              <p:cNvPr id="12" name="Picture 21" descr="K:\RAPPORT D'ACTIVITE 2016\logo-agate-perspecti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28" y="0"/>
                <a:ext cx="2270958" cy="127033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42686" y="0"/>
                <a:ext cx="7363314" cy="127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4" name="ZoneTexte 3"/>
          <p:cNvSpPr txBox="1"/>
          <p:nvPr/>
        </p:nvSpPr>
        <p:spPr>
          <a:xfrm>
            <a:off x="2288704" y="1492355"/>
            <a:ext cx="7200799" cy="5237331"/>
          </a:xfrm>
          <a:prstGeom prst="rect">
            <a:avLst/>
          </a:prstGeom>
          <a:noFill/>
        </p:spPr>
        <p:txBody>
          <a:bodyPr wrap="square" rtlCol="0">
            <a:spAutoFit/>
          </a:bodyPr>
          <a:lstStyle/>
          <a:p>
            <a:pPr algn="ctr">
              <a:lnSpc>
                <a:spcPct val="115000"/>
              </a:lnSpc>
              <a:spcAft>
                <a:spcPts val="1000"/>
              </a:spcAft>
            </a:pPr>
            <a:r>
              <a:rPr lang="fr-FR" dirty="0" smtClean="0">
                <a:latin typeface="Calibri" panose="020F0502020204030204" pitchFamily="34" charset="0"/>
                <a:ea typeface="Calibri"/>
                <a:cs typeface="Times New Roman"/>
              </a:rPr>
              <a:t>Une </a:t>
            </a:r>
            <a:r>
              <a:rPr lang="fr-FR" b="1" dirty="0" smtClean="0">
                <a:latin typeface="Calibri" panose="020F0502020204030204" pitchFamily="34" charset="0"/>
                <a:ea typeface="Calibri"/>
                <a:cs typeface="Times New Roman"/>
              </a:rPr>
              <a:t>gouvernance </a:t>
            </a:r>
            <a:r>
              <a:rPr lang="fr-FR" dirty="0" smtClean="0">
                <a:latin typeface="Calibri" panose="020F0502020204030204" pitchFamily="34" charset="0"/>
                <a:ea typeface="Calibri"/>
                <a:cs typeface="Times New Roman"/>
              </a:rPr>
              <a:t>rénovée</a:t>
            </a:r>
          </a:p>
          <a:p>
            <a:pPr algn="ctr">
              <a:lnSpc>
                <a:spcPct val="115000"/>
              </a:lnSpc>
              <a:spcAft>
                <a:spcPts val="1000"/>
              </a:spcAft>
            </a:pPr>
            <a:r>
              <a:rPr lang="fr-FR" dirty="0" smtClean="0">
                <a:latin typeface="Calibri" panose="020F0502020204030204" pitchFamily="34" charset="0"/>
                <a:ea typeface="Calibri"/>
                <a:cs typeface="Times New Roman"/>
              </a:rPr>
              <a:t>Pour une </a:t>
            </a:r>
            <a:r>
              <a:rPr lang="fr-FR" b="1" dirty="0" smtClean="0">
                <a:latin typeface="Calibri" panose="020F0502020204030204" pitchFamily="34" charset="0"/>
                <a:ea typeface="Calibri"/>
                <a:cs typeface="Times New Roman"/>
              </a:rPr>
              <a:t>nouvelle synergie interne</a:t>
            </a:r>
          </a:p>
          <a:p>
            <a:pPr algn="ctr">
              <a:lnSpc>
                <a:spcPct val="115000"/>
              </a:lnSpc>
              <a:spcAft>
                <a:spcPts val="1000"/>
              </a:spcAft>
            </a:pPr>
            <a:r>
              <a:rPr lang="fr-FR" dirty="0" smtClean="0">
                <a:latin typeface="Calibri" panose="020F0502020204030204" pitchFamily="34" charset="0"/>
                <a:ea typeface="Calibri"/>
                <a:cs typeface="Times New Roman"/>
              </a:rPr>
              <a:t>Le comité </a:t>
            </a:r>
            <a:r>
              <a:rPr lang="fr-FR" dirty="0">
                <a:latin typeface="Calibri" panose="020F0502020204030204" pitchFamily="34" charset="0"/>
                <a:ea typeface="Calibri"/>
                <a:cs typeface="Times New Roman"/>
              </a:rPr>
              <a:t>de </a:t>
            </a:r>
            <a:r>
              <a:rPr lang="fr-FR" dirty="0" smtClean="0">
                <a:latin typeface="Calibri" panose="020F0502020204030204" pitchFamily="34" charset="0"/>
                <a:ea typeface="Calibri"/>
                <a:cs typeface="Times New Roman"/>
              </a:rPr>
              <a:t>direction</a:t>
            </a:r>
            <a:endParaRPr lang="fr-FR" dirty="0">
              <a:latin typeface="Calibri" panose="020F0502020204030204" pitchFamily="34" charset="0"/>
              <a:ea typeface="Calibri"/>
              <a:cs typeface="Times New Roman"/>
            </a:endParaRPr>
          </a:p>
          <a:p>
            <a:pPr algn="ctr">
              <a:lnSpc>
                <a:spcPct val="115000"/>
              </a:lnSpc>
              <a:spcAft>
                <a:spcPts val="1000"/>
              </a:spcAft>
            </a:pPr>
            <a:r>
              <a:rPr lang="fr-FR" sz="1200" dirty="0" smtClean="0">
                <a:solidFill>
                  <a:prstClr val="black"/>
                </a:solidFill>
                <a:latin typeface="Calibri" panose="020F0502020204030204" pitchFamily="34" charset="0"/>
                <a:ea typeface="Calibri"/>
                <a:cs typeface="Times New Roman"/>
              </a:rPr>
              <a:t>(depuis 07/2015)</a:t>
            </a:r>
          </a:p>
          <a:p>
            <a:pPr algn="ctr">
              <a:lnSpc>
                <a:spcPct val="115000"/>
              </a:lnSpc>
              <a:spcAft>
                <a:spcPts val="1000"/>
              </a:spcAft>
            </a:pPr>
            <a:endParaRPr lang="fr-FR" sz="1200" dirty="0">
              <a:latin typeface="Calibri" panose="020F0502020204030204" pitchFamily="34" charset="0"/>
              <a:ea typeface="Calibri"/>
              <a:cs typeface="Times New Roman"/>
            </a:endParaRPr>
          </a:p>
          <a:p>
            <a:pPr marL="342900" lvl="0" indent="-342900">
              <a:lnSpc>
                <a:spcPct val="115000"/>
              </a:lnSpc>
              <a:spcAft>
                <a:spcPts val="0"/>
              </a:spcAft>
              <a:buFont typeface="Arial"/>
              <a:buChar char="-"/>
            </a:pPr>
            <a:r>
              <a:rPr lang="fr-FR" dirty="0">
                <a:latin typeface="Calibri" panose="020F0502020204030204" pitchFamily="34" charset="0"/>
                <a:ea typeface="Calibri"/>
                <a:cs typeface="Times New Roman"/>
              </a:rPr>
              <a:t>Patrick </a:t>
            </a:r>
            <a:r>
              <a:rPr lang="fr-FR" dirty="0" err="1">
                <a:latin typeface="Calibri" panose="020F0502020204030204" pitchFamily="34" charset="0"/>
                <a:ea typeface="Calibri"/>
                <a:cs typeface="Times New Roman"/>
              </a:rPr>
              <a:t>Revilloud</a:t>
            </a:r>
            <a:r>
              <a:rPr lang="fr-FR" dirty="0">
                <a:latin typeface="Calibri" panose="020F0502020204030204" pitchFamily="34" charset="0"/>
                <a:ea typeface="Calibri"/>
                <a:cs typeface="Times New Roman"/>
              </a:rPr>
              <a:t>, Président</a:t>
            </a:r>
          </a:p>
          <a:p>
            <a:pPr marL="342900" lvl="0" indent="-342900">
              <a:lnSpc>
                <a:spcPct val="115000"/>
              </a:lnSpc>
              <a:spcAft>
                <a:spcPts val="0"/>
              </a:spcAft>
              <a:buFont typeface="Arial"/>
              <a:buChar char="-"/>
            </a:pPr>
            <a:r>
              <a:rPr lang="fr-FR" dirty="0">
                <a:latin typeface="Calibri" panose="020F0502020204030204" pitchFamily="34" charset="0"/>
                <a:ea typeface="Calibri"/>
                <a:cs typeface="Times New Roman"/>
              </a:rPr>
              <a:t>Thierry Perrot, Trésorier</a:t>
            </a:r>
          </a:p>
          <a:p>
            <a:pPr marL="342900" lvl="0" indent="-342900">
              <a:lnSpc>
                <a:spcPct val="115000"/>
              </a:lnSpc>
              <a:spcAft>
                <a:spcPts val="0"/>
              </a:spcAft>
              <a:buFont typeface="Arial"/>
              <a:buChar char="-"/>
            </a:pPr>
            <a:r>
              <a:rPr lang="fr-FR" dirty="0">
                <a:latin typeface="Calibri" panose="020F0502020204030204" pitchFamily="34" charset="0"/>
                <a:ea typeface="Calibri"/>
                <a:cs typeface="Times New Roman"/>
              </a:rPr>
              <a:t>Dragan </a:t>
            </a:r>
            <a:r>
              <a:rPr lang="fr-FR" dirty="0" err="1">
                <a:latin typeface="Calibri" panose="020F0502020204030204" pitchFamily="34" charset="0"/>
                <a:ea typeface="Calibri"/>
                <a:cs typeface="Times New Roman"/>
              </a:rPr>
              <a:t>Montini</a:t>
            </a:r>
            <a:r>
              <a:rPr lang="fr-FR" dirty="0">
                <a:latin typeface="Calibri" panose="020F0502020204030204" pitchFamily="34" charset="0"/>
                <a:ea typeface="Calibri"/>
                <a:cs typeface="Times New Roman"/>
              </a:rPr>
              <a:t>, Directeur général (à partir du 01/11/2015)</a:t>
            </a:r>
          </a:p>
          <a:p>
            <a:pPr marL="342900" lvl="0" indent="-342900">
              <a:lnSpc>
                <a:spcPct val="115000"/>
              </a:lnSpc>
              <a:spcAft>
                <a:spcPts val="0"/>
              </a:spcAft>
              <a:buFont typeface="Arial"/>
              <a:buChar char="-"/>
            </a:pPr>
            <a:r>
              <a:rPr lang="fr-FR" dirty="0">
                <a:latin typeface="Calibri" panose="020F0502020204030204" pitchFamily="34" charset="0"/>
                <a:ea typeface="Calibri"/>
                <a:cs typeface="Times New Roman"/>
              </a:rPr>
              <a:t>Christophe </a:t>
            </a:r>
            <a:r>
              <a:rPr lang="fr-FR" dirty="0" err="1">
                <a:latin typeface="Calibri" panose="020F0502020204030204" pitchFamily="34" charset="0"/>
                <a:ea typeface="Calibri"/>
                <a:cs typeface="Times New Roman"/>
              </a:rPr>
              <a:t>Parisot</a:t>
            </a:r>
            <a:r>
              <a:rPr lang="fr-FR" dirty="0">
                <a:latin typeface="Calibri" panose="020F0502020204030204" pitchFamily="34" charset="0"/>
                <a:ea typeface="Calibri"/>
                <a:cs typeface="Times New Roman"/>
              </a:rPr>
              <a:t>, Directeur technique</a:t>
            </a:r>
          </a:p>
          <a:p>
            <a:pPr marL="342900" lvl="0" indent="-342900">
              <a:lnSpc>
                <a:spcPct val="115000"/>
              </a:lnSpc>
              <a:spcAft>
                <a:spcPts val="0"/>
              </a:spcAft>
              <a:buFont typeface="Arial"/>
              <a:buChar char="-"/>
            </a:pPr>
            <a:r>
              <a:rPr lang="fr-FR" dirty="0">
                <a:latin typeface="Calibri" panose="020F0502020204030204" pitchFamily="34" charset="0"/>
                <a:ea typeface="Calibri"/>
                <a:cs typeface="Times New Roman"/>
              </a:rPr>
              <a:t>Hélène Baud, Directrice administrative et financière</a:t>
            </a:r>
          </a:p>
          <a:p>
            <a:pPr marL="342900" lvl="0" indent="-342900">
              <a:lnSpc>
                <a:spcPct val="115000"/>
              </a:lnSpc>
              <a:spcAft>
                <a:spcPts val="0"/>
              </a:spcAft>
              <a:buFont typeface="Arial"/>
              <a:buChar char="-"/>
            </a:pPr>
            <a:r>
              <a:rPr lang="fr-FR" dirty="0">
                <a:latin typeface="Calibri" panose="020F0502020204030204" pitchFamily="34" charset="0"/>
                <a:ea typeface="Calibri"/>
                <a:cs typeface="Times New Roman"/>
              </a:rPr>
              <a:t>Léopoldine </a:t>
            </a:r>
            <a:r>
              <a:rPr lang="fr-FR" dirty="0" err="1">
                <a:latin typeface="Calibri" panose="020F0502020204030204" pitchFamily="34" charset="0"/>
                <a:ea typeface="Calibri"/>
                <a:cs typeface="Times New Roman"/>
              </a:rPr>
              <a:t>Bauchet</a:t>
            </a:r>
            <a:r>
              <a:rPr lang="fr-FR" dirty="0">
                <a:latin typeface="Calibri" panose="020F0502020204030204" pitchFamily="34" charset="0"/>
                <a:ea typeface="Calibri"/>
                <a:cs typeface="Times New Roman"/>
              </a:rPr>
              <a:t>, Chargée de développement</a:t>
            </a:r>
          </a:p>
          <a:p>
            <a:pPr marL="342900" lvl="0" indent="-342900">
              <a:lnSpc>
                <a:spcPct val="115000"/>
              </a:lnSpc>
              <a:spcAft>
                <a:spcPts val="1000"/>
              </a:spcAft>
              <a:buFont typeface="Arial"/>
              <a:buChar char="-"/>
            </a:pPr>
            <a:r>
              <a:rPr lang="fr-FR" dirty="0">
                <a:latin typeface="Calibri" panose="020F0502020204030204" pitchFamily="34" charset="0"/>
                <a:ea typeface="Calibri"/>
                <a:cs typeface="Times New Roman"/>
              </a:rPr>
              <a:t>Carole Hubert, coordinatrice / commerciale TEMPO</a:t>
            </a:r>
          </a:p>
          <a:p>
            <a:pPr lvl="0">
              <a:lnSpc>
                <a:spcPct val="115000"/>
              </a:lnSpc>
              <a:spcAft>
                <a:spcPts val="1000"/>
              </a:spcAft>
            </a:pPr>
            <a:endParaRPr lang="fr-FR" dirty="0" smtClean="0">
              <a:latin typeface="Arial"/>
              <a:ea typeface="Calibri"/>
              <a:cs typeface="Times New Roman"/>
            </a:endParaRPr>
          </a:p>
          <a:p>
            <a:pPr marL="342900" lvl="0" indent="-342900">
              <a:lnSpc>
                <a:spcPct val="115000"/>
              </a:lnSpc>
              <a:spcAft>
                <a:spcPts val="1000"/>
              </a:spcAft>
              <a:buFont typeface="Arial"/>
              <a:buChar char="-"/>
            </a:pPr>
            <a:endParaRPr lang="fr-FR" dirty="0">
              <a:effectLst/>
              <a:latin typeface="Calibri"/>
              <a:ea typeface="Calibri"/>
              <a:cs typeface="Times New Roman"/>
            </a:endParaRPr>
          </a:p>
        </p:txBody>
      </p:sp>
      <p:sp>
        <p:nvSpPr>
          <p:cNvPr id="14" name="ZoneTexte 13"/>
          <p:cNvSpPr txBox="1"/>
          <p:nvPr/>
        </p:nvSpPr>
        <p:spPr>
          <a:xfrm>
            <a:off x="2786012" y="116632"/>
            <a:ext cx="6953348" cy="923330"/>
          </a:xfrm>
          <a:prstGeom prst="rect">
            <a:avLst/>
          </a:prstGeom>
          <a:noFill/>
        </p:spPr>
        <p:txBody>
          <a:bodyPr wrap="square" rtlCol="0">
            <a:spAutoFit/>
          </a:bodyPr>
          <a:lstStyle/>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AG 24 juin 2016 </a:t>
            </a:r>
            <a:r>
              <a:rPr lang="fr-FR" dirty="0" err="1" smtClean="0">
                <a:solidFill>
                  <a:schemeClr val="bg2">
                    <a:lumMod val="50000"/>
                  </a:schemeClr>
                </a:solidFill>
                <a:effectLst>
                  <a:reflection blurRad="6350" stA="55000" endA="300" endPos="45500" dir="5400000" sy="-100000" algn="bl" rotWithShape="0"/>
                </a:effectLst>
                <a:latin typeface="Calibri" panose="020F0502020204030204" pitchFamily="34" charset="0"/>
              </a:rPr>
              <a:t>Ounans</a:t>
            </a: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  </a:t>
            </a:r>
          </a:p>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Rapport d’activité</a:t>
            </a:r>
          </a:p>
          <a:p>
            <a:r>
              <a:rPr lang="fr-FR" b="1" dirty="0" smtClean="0">
                <a:effectLst>
                  <a:reflection blurRad="6350" stA="55000" endA="300" endPos="45500" dir="5400000" sy="-100000" algn="bl" rotWithShape="0"/>
                </a:effectLst>
                <a:latin typeface="Calibri" panose="020F0502020204030204" pitchFamily="34" charset="0"/>
              </a:rPr>
              <a:t>I - Les Hommes et les Femmes qui donnent vie au projet associatif</a:t>
            </a:r>
            <a:endParaRPr lang="fr-FR" b="1" dirty="0">
              <a:effectLst>
                <a:reflection blurRad="6350" stA="55000" endA="300" endPos="45500" dir="5400000" sy="-100000" algn="bl" rotWithShape="0"/>
              </a:effectLst>
              <a:latin typeface="Calibri" panose="020F0502020204030204" pitchFamily="34" charset="0"/>
            </a:endParaRPr>
          </a:p>
        </p:txBody>
      </p:sp>
    </p:spTree>
    <p:extLst>
      <p:ext uri="{BB962C8B-B14F-4D97-AF65-F5344CB8AC3E}">
        <p14:creationId xmlns:p14="http://schemas.microsoft.com/office/powerpoint/2010/main" val="974149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4F8C95-9CFF-4050-AA33-7AE01EB79DB7}" type="slidenum">
              <a:rPr lang="fr-FR" altLang="fr-FR" smtClean="0"/>
              <a:pPr/>
              <a:t>50</a:t>
            </a:fld>
            <a:endParaRPr lang="fr-FR" altLang="fr-FR"/>
          </a:p>
        </p:txBody>
      </p:sp>
      <p:grpSp>
        <p:nvGrpSpPr>
          <p:cNvPr id="5" name="Groupe 4"/>
          <p:cNvGrpSpPr/>
          <p:nvPr/>
        </p:nvGrpSpPr>
        <p:grpSpPr>
          <a:xfrm>
            <a:off x="-96778" y="0"/>
            <a:ext cx="10002778" cy="6858000"/>
            <a:chOff x="-96778" y="0"/>
            <a:chExt cx="10002778" cy="6858000"/>
          </a:xfrm>
        </p:grpSpPr>
        <p:sp>
          <p:nvSpPr>
            <p:cNvPr id="6" name="Rectangle 17"/>
            <p:cNvSpPr>
              <a:spLocks noChangeArrowheads="1"/>
            </p:cNvSpPr>
            <p:nvPr/>
          </p:nvSpPr>
          <p:spPr bwMode="auto">
            <a:xfrm>
              <a:off x="1" y="0"/>
              <a:ext cx="271727" cy="6858000"/>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sp>
          <p:nvSpPr>
            <p:cNvPr id="7" name="Text Box 19"/>
            <p:cNvSpPr txBox="1">
              <a:spLocks noChangeArrowheads="1"/>
            </p:cNvSpPr>
            <p:nvPr/>
          </p:nvSpPr>
          <p:spPr bwMode="auto">
            <a:xfrm rot="10800000">
              <a:off x="-96778" y="838200"/>
              <a:ext cx="4308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fr-FR" altLang="fr-FR" sz="1600" i="1" dirty="0">
                  <a:latin typeface="Tahoma" pitchFamily="34" charset="0"/>
                </a:rPr>
                <a:t>www.terre-emplois.org</a:t>
              </a:r>
            </a:p>
          </p:txBody>
        </p:sp>
        <p:sp>
          <p:nvSpPr>
            <p:cNvPr id="8" name="Rectangle 7"/>
            <p:cNvSpPr>
              <a:spLocks noChangeArrowheads="1"/>
            </p:cNvSpPr>
            <p:nvPr/>
          </p:nvSpPr>
          <p:spPr bwMode="auto">
            <a:xfrm>
              <a:off x="271728" y="1272337"/>
              <a:ext cx="9634272" cy="78355"/>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pic>
          <p:nvPicPr>
            <p:cNvPr id="9" name="Image 8" descr="K:\DUI 2016 documents modifiables\Personnages vert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464" y="5651262"/>
              <a:ext cx="544636" cy="1046401"/>
            </a:xfrm>
            <a:prstGeom prst="rect">
              <a:avLst/>
            </a:prstGeom>
            <a:noFill/>
            <a:ln>
              <a:noFill/>
            </a:ln>
          </p:spPr>
        </p:pic>
        <p:grpSp>
          <p:nvGrpSpPr>
            <p:cNvPr id="10" name="Groupe 9"/>
            <p:cNvGrpSpPr/>
            <p:nvPr/>
          </p:nvGrpSpPr>
          <p:grpSpPr>
            <a:xfrm>
              <a:off x="271728" y="0"/>
              <a:ext cx="9634272" cy="1270339"/>
              <a:chOff x="271728" y="0"/>
              <a:chExt cx="9634272" cy="1270339"/>
            </a:xfrm>
          </p:grpSpPr>
          <p:pic>
            <p:nvPicPr>
              <p:cNvPr id="12" name="Picture 21" descr="K:\RAPPORT D'ACTIVITE 2016\logo-agate-perspecti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28" y="0"/>
                <a:ext cx="2270958" cy="127033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42686" y="0"/>
                <a:ext cx="7363314" cy="127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14" name="Rectangle 13"/>
          <p:cNvSpPr/>
          <p:nvPr/>
        </p:nvSpPr>
        <p:spPr>
          <a:xfrm>
            <a:off x="1568624" y="1536052"/>
            <a:ext cx="6912768" cy="4447371"/>
          </a:xfrm>
          <a:prstGeom prst="rect">
            <a:avLst/>
          </a:prstGeom>
        </p:spPr>
        <p:txBody>
          <a:bodyPr wrap="square">
            <a:spAutoFit/>
          </a:bodyPr>
          <a:lstStyle/>
          <a:p>
            <a:pPr lvl="0" algn="ctr"/>
            <a:r>
              <a:rPr lang="fr-FR" altLang="fr-FR" sz="2000" dirty="0">
                <a:solidFill>
                  <a:srgbClr val="E78519"/>
                </a:solidFill>
                <a:latin typeface="Andalus" panose="02020603050405020304" pitchFamily="18" charset="-78"/>
                <a:cs typeface="Andalus" panose="02020603050405020304" pitchFamily="18" charset="-78"/>
              </a:rPr>
              <a:t>Merci </a:t>
            </a:r>
          </a:p>
          <a:p>
            <a:pPr lvl="0" algn="ctr"/>
            <a:r>
              <a:rPr lang="fr-FR" altLang="fr-FR" sz="2000" dirty="0">
                <a:solidFill>
                  <a:srgbClr val="E78519"/>
                </a:solidFill>
                <a:latin typeface="Andalus" panose="02020603050405020304" pitchFamily="18" charset="-78"/>
                <a:cs typeface="Andalus" panose="02020603050405020304" pitchFamily="18" charset="-78"/>
              </a:rPr>
              <a:t>aux bénévoles</a:t>
            </a:r>
          </a:p>
          <a:p>
            <a:pPr lvl="0" algn="ctr"/>
            <a:r>
              <a:rPr lang="fr-FR" altLang="fr-FR" sz="2000" dirty="0">
                <a:solidFill>
                  <a:srgbClr val="E78519"/>
                </a:solidFill>
                <a:latin typeface="Andalus" panose="02020603050405020304" pitchFamily="18" charset="-78"/>
                <a:cs typeface="Andalus" panose="02020603050405020304" pitchFamily="18" charset="-78"/>
              </a:rPr>
              <a:t>Aux salariés  </a:t>
            </a:r>
          </a:p>
          <a:p>
            <a:pPr lvl="0" algn="ctr"/>
            <a:r>
              <a:rPr lang="fr-FR" altLang="fr-FR" sz="2000" dirty="0">
                <a:solidFill>
                  <a:srgbClr val="E78519"/>
                </a:solidFill>
                <a:latin typeface="Andalus" panose="02020603050405020304" pitchFamily="18" charset="-78"/>
                <a:cs typeface="Andalus" panose="02020603050405020304" pitchFamily="18" charset="-78"/>
              </a:rPr>
              <a:t>A l’ensemble de nos </a:t>
            </a:r>
            <a:r>
              <a:rPr lang="fr-FR" altLang="fr-FR" sz="2000" dirty="0" smtClean="0">
                <a:solidFill>
                  <a:srgbClr val="E78519"/>
                </a:solidFill>
                <a:latin typeface="Andalus" panose="02020603050405020304" pitchFamily="18" charset="-78"/>
                <a:cs typeface="Andalus" panose="02020603050405020304" pitchFamily="18" charset="-78"/>
              </a:rPr>
              <a:t>partenaires</a:t>
            </a:r>
          </a:p>
          <a:p>
            <a:pPr lvl="0" algn="ctr"/>
            <a:endParaRPr lang="fr-FR" altLang="fr-FR" sz="2000" dirty="0" smtClean="0">
              <a:solidFill>
                <a:srgbClr val="E78519"/>
              </a:solidFill>
              <a:latin typeface="Andalus" panose="02020603050405020304" pitchFamily="18" charset="-78"/>
              <a:cs typeface="Andalus" panose="02020603050405020304" pitchFamily="18" charset="-78"/>
            </a:endParaRPr>
          </a:p>
          <a:p>
            <a:pPr lvl="0" algn="ctr"/>
            <a:r>
              <a:rPr lang="fr-FR" altLang="fr-FR" sz="2800" dirty="0">
                <a:solidFill>
                  <a:srgbClr val="E78519"/>
                </a:solidFill>
              </a:rPr>
              <a:t/>
            </a:r>
            <a:br>
              <a:rPr lang="fr-FR" altLang="fr-FR" sz="2800" dirty="0">
                <a:solidFill>
                  <a:srgbClr val="E78519"/>
                </a:solidFill>
              </a:rPr>
            </a:br>
            <a:endParaRPr lang="fr-FR" altLang="fr-FR" sz="2800" dirty="0" smtClean="0">
              <a:solidFill>
                <a:srgbClr val="E78519"/>
              </a:solidFill>
            </a:endParaRPr>
          </a:p>
          <a:p>
            <a:pPr lvl="0" algn="ctr"/>
            <a:endParaRPr lang="fr-FR" altLang="fr-FR" sz="2800" dirty="0">
              <a:solidFill>
                <a:srgbClr val="E78519"/>
              </a:solidFill>
            </a:endParaRPr>
          </a:p>
          <a:p>
            <a:pPr lvl="0" algn="ctr"/>
            <a:r>
              <a:rPr lang="fr-FR" altLang="fr-FR" sz="1050" dirty="0">
                <a:solidFill>
                  <a:srgbClr val="E78519"/>
                </a:solidFill>
              </a:rPr>
              <a:t/>
            </a:r>
            <a:br>
              <a:rPr lang="fr-FR" altLang="fr-FR" sz="1050" dirty="0">
                <a:solidFill>
                  <a:srgbClr val="E78519"/>
                </a:solidFill>
              </a:rPr>
            </a:br>
            <a:endParaRPr lang="fr-FR" altLang="fr-FR" sz="1050" dirty="0" smtClean="0">
              <a:solidFill>
                <a:srgbClr val="E78519"/>
              </a:solidFill>
            </a:endParaRPr>
          </a:p>
          <a:p>
            <a:pPr lvl="0" algn="ctr"/>
            <a:endParaRPr lang="fr-FR" altLang="fr-FR" sz="1050" dirty="0" smtClean="0">
              <a:solidFill>
                <a:srgbClr val="E78519"/>
              </a:solidFill>
            </a:endParaRPr>
          </a:p>
          <a:p>
            <a:pPr lvl="0" algn="ctr"/>
            <a:endParaRPr lang="fr-FR" altLang="fr-FR" sz="1050" dirty="0">
              <a:solidFill>
                <a:srgbClr val="E78519"/>
              </a:solidFill>
            </a:endParaRPr>
          </a:p>
          <a:p>
            <a:pPr lvl="0" algn="ctr"/>
            <a:endParaRPr lang="fr-FR" altLang="fr-FR" sz="1050" dirty="0">
              <a:solidFill>
                <a:srgbClr val="E78519"/>
              </a:solidFill>
            </a:endParaRPr>
          </a:p>
          <a:p>
            <a:pPr lvl="0" algn="ctr"/>
            <a:endParaRPr lang="fr-FR" altLang="fr-FR" sz="1050" dirty="0" smtClean="0">
              <a:solidFill>
                <a:srgbClr val="E78519"/>
              </a:solidFill>
            </a:endParaRPr>
          </a:p>
          <a:p>
            <a:pPr lvl="0" algn="ctr"/>
            <a:r>
              <a:rPr lang="fr-FR" altLang="fr-FR" dirty="0" smtClean="0">
                <a:solidFill>
                  <a:srgbClr val="7CB400"/>
                </a:solidFill>
                <a:latin typeface="Andalus" panose="02020603050405020304" pitchFamily="18" charset="-78"/>
                <a:cs typeface="Andalus" panose="02020603050405020304" pitchFamily="18" charset="-78"/>
              </a:rPr>
              <a:t>retrouvez </a:t>
            </a:r>
            <a:r>
              <a:rPr lang="fr-FR" altLang="fr-FR" dirty="0">
                <a:solidFill>
                  <a:srgbClr val="7CB400"/>
                </a:solidFill>
                <a:latin typeface="Andalus" panose="02020603050405020304" pitchFamily="18" charset="-78"/>
                <a:cs typeface="Andalus" panose="02020603050405020304" pitchFamily="18" charset="-78"/>
              </a:rPr>
              <a:t>l’ensemble de nos actualités et bilans d’activité sur </a:t>
            </a:r>
          </a:p>
          <a:p>
            <a:pPr lvl="0" algn="ctr"/>
            <a:r>
              <a:rPr lang="fr-FR" altLang="fr-FR" i="1" dirty="0">
                <a:solidFill>
                  <a:srgbClr val="5ECCF3"/>
                </a:solidFill>
              </a:rPr>
              <a:t>www.terre-emplois.org</a:t>
            </a:r>
            <a:endParaRPr lang="fr-FR" dirty="0">
              <a:solidFill>
                <a:prstClr val="black"/>
              </a:solidFill>
            </a:endParaRPr>
          </a:p>
        </p:txBody>
      </p:sp>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5222" y="3212975"/>
            <a:ext cx="1927283" cy="1501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ZoneTexte 16"/>
          <p:cNvSpPr txBox="1"/>
          <p:nvPr/>
        </p:nvSpPr>
        <p:spPr>
          <a:xfrm>
            <a:off x="1612189" y="191835"/>
            <a:ext cx="6953348" cy="923330"/>
          </a:xfrm>
          <a:prstGeom prst="rect">
            <a:avLst/>
          </a:prstGeom>
          <a:noFill/>
        </p:spPr>
        <p:txBody>
          <a:bodyPr wrap="square" rtlCol="0">
            <a:spAutoFit/>
          </a:bodyPr>
          <a:lstStyle/>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AG 24 juin 2016 </a:t>
            </a:r>
            <a:r>
              <a:rPr lang="fr-FR" dirty="0" err="1" smtClean="0">
                <a:solidFill>
                  <a:schemeClr val="bg2">
                    <a:lumMod val="50000"/>
                  </a:schemeClr>
                </a:solidFill>
                <a:effectLst>
                  <a:reflection blurRad="6350" stA="55000" endA="300" endPos="45500" dir="5400000" sy="-100000" algn="bl" rotWithShape="0"/>
                </a:effectLst>
                <a:latin typeface="Calibri" panose="020F0502020204030204" pitchFamily="34" charset="0"/>
              </a:rPr>
              <a:t>Ounans</a:t>
            </a: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  </a:t>
            </a:r>
          </a:p>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Rapport d’activité</a:t>
            </a:r>
          </a:p>
          <a:p>
            <a:pPr algn="ctr"/>
            <a:r>
              <a:rPr lang="fr-FR" b="1" dirty="0" smtClean="0">
                <a:effectLst>
                  <a:reflection blurRad="6350" stA="55000" endA="300" endPos="45500" dir="5400000" sy="-100000" algn="bl" rotWithShape="0"/>
                </a:effectLst>
                <a:latin typeface="Calibri" panose="020F0502020204030204" pitchFamily="34" charset="0"/>
              </a:rPr>
              <a:t>VII – Remerciements</a:t>
            </a:r>
            <a:endParaRPr lang="fr-FR" b="1" dirty="0">
              <a:effectLst>
                <a:reflection blurRad="6350" stA="55000" endA="300" endPos="45500" dir="5400000" sy="-100000" algn="bl" rotWithShape="0"/>
              </a:effectLst>
              <a:latin typeface="Calibri" panose="020F0502020204030204" pitchFamily="34" charset="0"/>
            </a:endParaRPr>
          </a:p>
        </p:txBody>
      </p:sp>
    </p:spTree>
    <p:extLst>
      <p:ext uri="{BB962C8B-B14F-4D97-AF65-F5344CB8AC3E}">
        <p14:creationId xmlns:p14="http://schemas.microsoft.com/office/powerpoint/2010/main" val="439166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4F8C95-9CFF-4050-AA33-7AE01EB79DB7}" type="slidenum">
              <a:rPr lang="fr-FR" altLang="fr-FR" smtClean="0"/>
              <a:pPr/>
              <a:t>6</a:t>
            </a:fld>
            <a:endParaRPr lang="fr-FR" altLang="fr-FR"/>
          </a:p>
        </p:txBody>
      </p:sp>
      <p:grpSp>
        <p:nvGrpSpPr>
          <p:cNvPr id="5" name="Groupe 4"/>
          <p:cNvGrpSpPr/>
          <p:nvPr/>
        </p:nvGrpSpPr>
        <p:grpSpPr>
          <a:xfrm>
            <a:off x="-96778" y="0"/>
            <a:ext cx="10002778" cy="6858000"/>
            <a:chOff x="-96778" y="0"/>
            <a:chExt cx="10002778" cy="6858000"/>
          </a:xfrm>
        </p:grpSpPr>
        <p:sp>
          <p:nvSpPr>
            <p:cNvPr id="6" name="Rectangle 17"/>
            <p:cNvSpPr>
              <a:spLocks noChangeArrowheads="1"/>
            </p:cNvSpPr>
            <p:nvPr/>
          </p:nvSpPr>
          <p:spPr bwMode="auto">
            <a:xfrm>
              <a:off x="1" y="0"/>
              <a:ext cx="271727" cy="6858000"/>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sp>
          <p:nvSpPr>
            <p:cNvPr id="7" name="Text Box 19"/>
            <p:cNvSpPr txBox="1">
              <a:spLocks noChangeArrowheads="1"/>
            </p:cNvSpPr>
            <p:nvPr/>
          </p:nvSpPr>
          <p:spPr bwMode="auto">
            <a:xfrm rot="10800000">
              <a:off x="-96778" y="838200"/>
              <a:ext cx="4308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fr-FR" altLang="fr-FR" sz="1600" i="1" dirty="0">
                  <a:latin typeface="Tahoma" pitchFamily="34" charset="0"/>
                </a:rPr>
                <a:t>www.terre-emplois.org</a:t>
              </a:r>
            </a:p>
          </p:txBody>
        </p:sp>
        <p:sp>
          <p:nvSpPr>
            <p:cNvPr id="8" name="Rectangle 7"/>
            <p:cNvSpPr>
              <a:spLocks noChangeArrowheads="1"/>
            </p:cNvSpPr>
            <p:nvPr/>
          </p:nvSpPr>
          <p:spPr bwMode="auto">
            <a:xfrm>
              <a:off x="271728" y="1272337"/>
              <a:ext cx="9634272" cy="78355"/>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pic>
          <p:nvPicPr>
            <p:cNvPr id="9" name="Image 8" descr="K:\DUI 2016 documents modifiables\Personnages vert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464" y="5651262"/>
              <a:ext cx="544636" cy="1046401"/>
            </a:xfrm>
            <a:prstGeom prst="rect">
              <a:avLst/>
            </a:prstGeom>
            <a:noFill/>
            <a:ln>
              <a:noFill/>
            </a:ln>
          </p:spPr>
        </p:pic>
        <p:grpSp>
          <p:nvGrpSpPr>
            <p:cNvPr id="10" name="Groupe 9"/>
            <p:cNvGrpSpPr/>
            <p:nvPr/>
          </p:nvGrpSpPr>
          <p:grpSpPr>
            <a:xfrm>
              <a:off x="271728" y="0"/>
              <a:ext cx="9634272" cy="1270339"/>
              <a:chOff x="271728" y="0"/>
              <a:chExt cx="9634272" cy="1270339"/>
            </a:xfrm>
          </p:grpSpPr>
          <p:pic>
            <p:nvPicPr>
              <p:cNvPr id="12" name="Picture 21" descr="K:\RAPPORT D'ACTIVITE 2016\logo-agate-perspecti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28" y="0"/>
                <a:ext cx="2270958" cy="127033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42686" y="0"/>
                <a:ext cx="7363314" cy="127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3" name="ZoneTexte 2"/>
          <p:cNvSpPr txBox="1"/>
          <p:nvPr/>
        </p:nvSpPr>
        <p:spPr>
          <a:xfrm>
            <a:off x="740373" y="2132856"/>
            <a:ext cx="8625246" cy="2677656"/>
          </a:xfrm>
          <a:prstGeom prst="rect">
            <a:avLst/>
          </a:prstGeom>
          <a:noFill/>
        </p:spPr>
        <p:txBody>
          <a:bodyPr wrap="square" rtlCol="0">
            <a:spAutoFit/>
          </a:bodyPr>
          <a:lstStyle/>
          <a:p>
            <a:pPr algn="ctr"/>
            <a:r>
              <a:rPr lang="fr-FR" sz="2800" b="1" dirty="0">
                <a:latin typeface="Calibri" panose="020F0502020204030204" pitchFamily="34" charset="0"/>
              </a:rPr>
              <a:t>U</a:t>
            </a:r>
            <a:r>
              <a:rPr lang="fr-FR" sz="2800" b="1" dirty="0" smtClean="0">
                <a:latin typeface="Calibri" panose="020F0502020204030204" pitchFamily="34" charset="0"/>
              </a:rPr>
              <a:t>n projet associatif fédérateur…</a:t>
            </a:r>
          </a:p>
          <a:p>
            <a:pPr algn="ctr"/>
            <a:endParaRPr lang="fr-FR" sz="2800" dirty="0" smtClean="0">
              <a:latin typeface="Calibri" panose="020F0502020204030204" pitchFamily="34" charset="0"/>
            </a:endParaRPr>
          </a:p>
          <a:p>
            <a:pPr algn="just"/>
            <a:r>
              <a:rPr lang="fr-FR" sz="2800" i="1" dirty="0" smtClean="0">
                <a:latin typeface="Calibri" panose="020F0502020204030204" pitchFamily="34" charset="0"/>
                <a:ea typeface="Times New Roman"/>
                <a:cs typeface="Times New Roman"/>
              </a:rPr>
              <a:t>« Terre </a:t>
            </a:r>
            <a:r>
              <a:rPr lang="fr-FR" sz="2800" i="1" dirty="0">
                <a:latin typeface="Calibri" panose="020F0502020204030204" pitchFamily="34" charset="0"/>
                <a:ea typeface="Times New Roman"/>
                <a:cs typeface="Times New Roman"/>
              </a:rPr>
              <a:t>d’emplois AGATE Paysages a pour objectif de participer au</a:t>
            </a:r>
            <a:r>
              <a:rPr lang="fr-FR" sz="2800" i="1" dirty="0">
                <a:solidFill>
                  <a:srgbClr val="0070C0"/>
                </a:solidFill>
                <a:latin typeface="Calibri" panose="020F0502020204030204" pitchFamily="34" charset="0"/>
                <a:ea typeface="Times New Roman"/>
                <a:cs typeface="Times New Roman"/>
              </a:rPr>
              <a:t> </a:t>
            </a:r>
            <a:r>
              <a:rPr lang="fr-FR" sz="2800" b="1" i="1" dirty="0">
                <a:solidFill>
                  <a:srgbClr val="0070C0"/>
                </a:solidFill>
                <a:latin typeface="Calibri" panose="020F0502020204030204" pitchFamily="34" charset="0"/>
                <a:ea typeface="Times New Roman"/>
                <a:cs typeface="Times New Roman"/>
              </a:rPr>
              <a:t>développement social et économique </a:t>
            </a:r>
            <a:r>
              <a:rPr lang="fr-FR" sz="2800" i="1" dirty="0">
                <a:latin typeface="Calibri" panose="020F0502020204030204" pitchFamily="34" charset="0"/>
                <a:ea typeface="Times New Roman"/>
                <a:cs typeface="Times New Roman"/>
              </a:rPr>
              <a:t>sur les </a:t>
            </a:r>
            <a:r>
              <a:rPr lang="fr-FR" sz="2800" b="1" i="1" dirty="0">
                <a:solidFill>
                  <a:srgbClr val="0070C0"/>
                </a:solidFill>
                <a:latin typeface="Calibri" panose="020F0502020204030204" pitchFamily="34" charset="0"/>
                <a:ea typeface="Times New Roman"/>
                <a:cs typeface="Times New Roman"/>
              </a:rPr>
              <a:t>territoires</a:t>
            </a:r>
            <a:r>
              <a:rPr lang="fr-FR" sz="2800" i="1" dirty="0">
                <a:latin typeface="Calibri" panose="020F0502020204030204" pitchFamily="34" charset="0"/>
                <a:ea typeface="Times New Roman"/>
                <a:cs typeface="Times New Roman"/>
              </a:rPr>
              <a:t> où elle est amenée à </a:t>
            </a:r>
            <a:r>
              <a:rPr lang="fr-FR" sz="2800" i="1" dirty="0" smtClean="0">
                <a:latin typeface="Calibri" panose="020F0502020204030204" pitchFamily="34" charset="0"/>
                <a:ea typeface="Times New Roman"/>
                <a:cs typeface="Times New Roman"/>
              </a:rPr>
              <a:t>intervenir et accompagner </a:t>
            </a:r>
            <a:r>
              <a:rPr lang="fr-FR" sz="2800" b="1" i="1" dirty="0">
                <a:solidFill>
                  <a:srgbClr val="0070C0"/>
                </a:solidFill>
                <a:latin typeface="Calibri" panose="020F0502020204030204" pitchFamily="34" charset="0"/>
                <a:ea typeface="Times New Roman"/>
                <a:cs typeface="Times New Roman"/>
              </a:rPr>
              <a:t>tout individu en recherche d’activité ou de lien social</a:t>
            </a:r>
            <a:r>
              <a:rPr lang="fr-FR" sz="2800" i="1" dirty="0" smtClean="0">
                <a:latin typeface="Calibri" panose="020F0502020204030204" pitchFamily="34" charset="0"/>
                <a:ea typeface="Times New Roman"/>
                <a:cs typeface="Times New Roman"/>
              </a:rPr>
              <a:t>. »</a:t>
            </a:r>
            <a:endParaRPr lang="fr-FR" sz="2800" i="1" dirty="0">
              <a:latin typeface="Calibri" panose="020F0502020204030204" pitchFamily="34" charset="0"/>
            </a:endParaRPr>
          </a:p>
        </p:txBody>
      </p:sp>
      <p:sp>
        <p:nvSpPr>
          <p:cNvPr id="14" name="ZoneTexte 13"/>
          <p:cNvSpPr txBox="1"/>
          <p:nvPr/>
        </p:nvSpPr>
        <p:spPr>
          <a:xfrm>
            <a:off x="2786012" y="116632"/>
            <a:ext cx="6953348" cy="923330"/>
          </a:xfrm>
          <a:prstGeom prst="rect">
            <a:avLst/>
          </a:prstGeom>
          <a:noFill/>
        </p:spPr>
        <p:txBody>
          <a:bodyPr wrap="square" rtlCol="0">
            <a:spAutoFit/>
          </a:bodyPr>
          <a:lstStyle/>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AG 24 juin 2016 </a:t>
            </a:r>
            <a:r>
              <a:rPr lang="fr-FR" dirty="0" err="1" smtClean="0">
                <a:solidFill>
                  <a:schemeClr val="bg2">
                    <a:lumMod val="50000"/>
                  </a:schemeClr>
                </a:solidFill>
                <a:effectLst>
                  <a:reflection blurRad="6350" stA="55000" endA="300" endPos="45500" dir="5400000" sy="-100000" algn="bl" rotWithShape="0"/>
                </a:effectLst>
                <a:latin typeface="Calibri" panose="020F0502020204030204" pitchFamily="34" charset="0"/>
              </a:rPr>
              <a:t>Ounans</a:t>
            </a: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  </a:t>
            </a:r>
          </a:p>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Rapport d’activité</a:t>
            </a:r>
          </a:p>
          <a:p>
            <a:r>
              <a:rPr lang="fr-FR" b="1" dirty="0" smtClean="0">
                <a:effectLst>
                  <a:reflection blurRad="6350" stA="55000" endA="300" endPos="45500" dir="5400000" sy="-100000" algn="bl" rotWithShape="0"/>
                </a:effectLst>
                <a:latin typeface="Calibri" panose="020F0502020204030204" pitchFamily="34" charset="0"/>
              </a:rPr>
              <a:t>I - Les Hommes et les Femmes qui donnent vie au projet associatif</a:t>
            </a:r>
            <a:endParaRPr lang="fr-FR" b="1" dirty="0">
              <a:effectLst>
                <a:reflection blurRad="6350" stA="55000" endA="300" endPos="45500" dir="5400000" sy="-100000" algn="bl" rotWithShape="0"/>
              </a:effectLst>
              <a:latin typeface="Calibri" panose="020F0502020204030204" pitchFamily="34" charset="0"/>
            </a:endParaRPr>
          </a:p>
        </p:txBody>
      </p:sp>
    </p:spTree>
    <p:extLst>
      <p:ext uri="{BB962C8B-B14F-4D97-AF65-F5344CB8AC3E}">
        <p14:creationId xmlns:p14="http://schemas.microsoft.com/office/powerpoint/2010/main" val="3752284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4F8C95-9CFF-4050-AA33-7AE01EB79DB7}" type="slidenum">
              <a:rPr lang="fr-FR" altLang="fr-FR" smtClean="0"/>
              <a:pPr/>
              <a:t>7</a:t>
            </a:fld>
            <a:endParaRPr lang="fr-FR" altLang="fr-FR"/>
          </a:p>
        </p:txBody>
      </p:sp>
      <p:grpSp>
        <p:nvGrpSpPr>
          <p:cNvPr id="5" name="Groupe 4"/>
          <p:cNvGrpSpPr/>
          <p:nvPr/>
        </p:nvGrpSpPr>
        <p:grpSpPr>
          <a:xfrm>
            <a:off x="-96778" y="0"/>
            <a:ext cx="10002778" cy="6858000"/>
            <a:chOff x="-96778" y="0"/>
            <a:chExt cx="10002778" cy="6858000"/>
          </a:xfrm>
        </p:grpSpPr>
        <p:sp>
          <p:nvSpPr>
            <p:cNvPr id="6" name="Rectangle 17"/>
            <p:cNvSpPr>
              <a:spLocks noChangeArrowheads="1"/>
            </p:cNvSpPr>
            <p:nvPr/>
          </p:nvSpPr>
          <p:spPr bwMode="auto">
            <a:xfrm>
              <a:off x="1" y="0"/>
              <a:ext cx="271727" cy="6858000"/>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sp>
          <p:nvSpPr>
            <p:cNvPr id="7" name="Text Box 19"/>
            <p:cNvSpPr txBox="1">
              <a:spLocks noChangeArrowheads="1"/>
            </p:cNvSpPr>
            <p:nvPr/>
          </p:nvSpPr>
          <p:spPr bwMode="auto">
            <a:xfrm rot="10800000">
              <a:off x="-96778" y="838200"/>
              <a:ext cx="4308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fr-FR" altLang="fr-FR" sz="1600" i="1" dirty="0">
                  <a:latin typeface="Tahoma" pitchFamily="34" charset="0"/>
                </a:rPr>
                <a:t>www.terre-emplois.org</a:t>
              </a:r>
            </a:p>
          </p:txBody>
        </p:sp>
        <p:sp>
          <p:nvSpPr>
            <p:cNvPr id="8" name="Rectangle 7"/>
            <p:cNvSpPr>
              <a:spLocks noChangeArrowheads="1"/>
            </p:cNvSpPr>
            <p:nvPr/>
          </p:nvSpPr>
          <p:spPr bwMode="auto">
            <a:xfrm>
              <a:off x="271728" y="1272337"/>
              <a:ext cx="9634272" cy="78355"/>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pic>
          <p:nvPicPr>
            <p:cNvPr id="9" name="Image 8" descr="K:\DUI 2016 documents modifiables\Personnages vert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464" y="5651262"/>
              <a:ext cx="544636" cy="1046401"/>
            </a:xfrm>
            <a:prstGeom prst="rect">
              <a:avLst/>
            </a:prstGeom>
            <a:noFill/>
            <a:ln>
              <a:noFill/>
            </a:ln>
          </p:spPr>
        </p:pic>
        <p:grpSp>
          <p:nvGrpSpPr>
            <p:cNvPr id="10" name="Groupe 9"/>
            <p:cNvGrpSpPr/>
            <p:nvPr/>
          </p:nvGrpSpPr>
          <p:grpSpPr>
            <a:xfrm>
              <a:off x="271728" y="0"/>
              <a:ext cx="9634272" cy="1270339"/>
              <a:chOff x="271728" y="0"/>
              <a:chExt cx="9634272" cy="1270339"/>
            </a:xfrm>
          </p:grpSpPr>
          <p:pic>
            <p:nvPicPr>
              <p:cNvPr id="12" name="Picture 21" descr="K:\RAPPORT D'ACTIVITE 2016\logo-agate-perspecti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28" y="0"/>
                <a:ext cx="2270958" cy="127033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42686" y="0"/>
                <a:ext cx="7363314" cy="127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3" name="Rectangle 2"/>
          <p:cNvSpPr/>
          <p:nvPr/>
        </p:nvSpPr>
        <p:spPr>
          <a:xfrm>
            <a:off x="620371" y="1459607"/>
            <a:ext cx="8496944" cy="4462760"/>
          </a:xfrm>
          <a:prstGeom prst="rect">
            <a:avLst/>
          </a:prstGeom>
        </p:spPr>
        <p:txBody>
          <a:bodyPr wrap="square">
            <a:spAutoFit/>
          </a:bodyPr>
          <a:lstStyle/>
          <a:p>
            <a:pPr lvl="0" algn="ctr"/>
            <a:r>
              <a:rPr lang="fr-FR" sz="2800" b="1" dirty="0">
                <a:solidFill>
                  <a:prstClr val="black"/>
                </a:solidFill>
                <a:latin typeface="Calibri" panose="020F0502020204030204" pitchFamily="34" charset="0"/>
              </a:rPr>
              <a:t>… Décliné  en actions visant à favoriser</a:t>
            </a:r>
          </a:p>
          <a:p>
            <a:pPr lvl="0" algn="ctr"/>
            <a:endParaRPr lang="fr-FR" sz="800" b="1" dirty="0">
              <a:solidFill>
                <a:prstClr val="black"/>
              </a:solidFill>
              <a:latin typeface="Calibri" panose="020F0502020204030204" pitchFamily="34" charset="0"/>
            </a:endParaRPr>
          </a:p>
          <a:p>
            <a:pPr marL="342900" lvl="0" indent="-342900" algn="just">
              <a:spcAft>
                <a:spcPts val="0"/>
              </a:spcAft>
              <a:buFont typeface="Times New Roman"/>
              <a:buChar char="-"/>
              <a:tabLst>
                <a:tab pos="457200" algn="l"/>
              </a:tabLst>
            </a:pPr>
            <a:r>
              <a:rPr lang="fr-FR" dirty="0" smtClean="0">
                <a:solidFill>
                  <a:prstClr val="black"/>
                </a:solidFill>
                <a:latin typeface="Calibri" panose="020F0502020204030204" pitchFamily="34" charset="0"/>
                <a:ea typeface="Times New Roman"/>
                <a:cs typeface="Times New Roman"/>
              </a:rPr>
              <a:t>« </a:t>
            </a:r>
            <a:r>
              <a:rPr lang="fr-FR" b="1" dirty="0" smtClean="0">
                <a:solidFill>
                  <a:prstClr val="black"/>
                </a:solidFill>
                <a:latin typeface="Calibri" panose="020F0502020204030204" pitchFamily="34" charset="0"/>
                <a:ea typeface="Times New Roman"/>
                <a:cs typeface="Times New Roman"/>
              </a:rPr>
              <a:t>Le </a:t>
            </a:r>
            <a:r>
              <a:rPr lang="fr-FR" b="1" dirty="0">
                <a:solidFill>
                  <a:prstClr val="black"/>
                </a:solidFill>
                <a:latin typeface="Calibri" panose="020F0502020204030204" pitchFamily="34" charset="0"/>
                <a:ea typeface="Times New Roman"/>
                <a:cs typeface="Times New Roman"/>
              </a:rPr>
              <a:t>développement de l’offre d’insertion et de l’emploi local sur les territoires </a:t>
            </a:r>
            <a:r>
              <a:rPr lang="fr-FR" dirty="0">
                <a:solidFill>
                  <a:prstClr val="black"/>
                </a:solidFill>
                <a:latin typeface="Calibri" panose="020F0502020204030204" pitchFamily="34" charset="0"/>
                <a:ea typeface="Times New Roman"/>
                <a:cs typeface="Times New Roman"/>
              </a:rPr>
              <a:t>par tout moyen réglementaire, en partenariat étroit avec l’ensemble des acteurs du </a:t>
            </a:r>
            <a:r>
              <a:rPr lang="fr-FR" dirty="0" smtClean="0">
                <a:solidFill>
                  <a:prstClr val="black"/>
                </a:solidFill>
                <a:latin typeface="Calibri" panose="020F0502020204030204" pitchFamily="34" charset="0"/>
                <a:ea typeface="Times New Roman"/>
                <a:cs typeface="Times New Roman"/>
              </a:rPr>
              <a:t>champ et </a:t>
            </a:r>
            <a:r>
              <a:rPr lang="fr-FR" dirty="0">
                <a:solidFill>
                  <a:prstClr val="black"/>
                </a:solidFill>
                <a:latin typeface="Calibri" panose="020F0502020204030204" pitchFamily="34" charset="0"/>
                <a:ea typeface="Times New Roman"/>
                <a:cs typeface="Times New Roman"/>
              </a:rPr>
              <a:t>particulièrement les collectivités locales</a:t>
            </a:r>
            <a:r>
              <a:rPr lang="fr-FR" dirty="0" smtClean="0">
                <a:solidFill>
                  <a:prstClr val="black"/>
                </a:solidFill>
                <a:latin typeface="Calibri" panose="020F0502020204030204" pitchFamily="34" charset="0"/>
                <a:ea typeface="Times New Roman"/>
                <a:cs typeface="Times New Roman"/>
              </a:rPr>
              <a:t>. » </a:t>
            </a:r>
          </a:p>
          <a:p>
            <a:pPr lvl="0" algn="just">
              <a:spcAft>
                <a:spcPts val="0"/>
              </a:spcAft>
              <a:tabLst>
                <a:tab pos="457200" algn="l"/>
              </a:tabLst>
            </a:pPr>
            <a:endParaRPr lang="fr-FR" dirty="0">
              <a:solidFill>
                <a:prstClr val="black"/>
              </a:solidFill>
              <a:latin typeface="Calibri" panose="020F0502020204030204" pitchFamily="34" charset="0"/>
              <a:ea typeface="Times New Roman"/>
              <a:cs typeface="Times New Roman"/>
            </a:endParaRPr>
          </a:p>
          <a:p>
            <a:pPr marL="342900" lvl="0" indent="-342900" algn="just">
              <a:spcAft>
                <a:spcPts val="0"/>
              </a:spcAft>
              <a:buFont typeface="Times New Roman"/>
              <a:buChar char="-"/>
              <a:tabLst>
                <a:tab pos="457200" algn="l"/>
              </a:tabLst>
            </a:pPr>
            <a:r>
              <a:rPr lang="fr-FR" dirty="0" smtClean="0">
                <a:latin typeface="Calibri" panose="020F0502020204030204" pitchFamily="34" charset="0"/>
                <a:ea typeface="Times New Roman"/>
                <a:cs typeface="Times New Roman"/>
              </a:rPr>
              <a:t>« </a:t>
            </a:r>
            <a:r>
              <a:rPr lang="fr-FR" b="1" dirty="0" smtClean="0">
                <a:latin typeface="Calibri" panose="020F0502020204030204" pitchFamily="34" charset="0"/>
                <a:ea typeface="Times New Roman"/>
                <a:cs typeface="Times New Roman"/>
              </a:rPr>
              <a:t>Le </a:t>
            </a:r>
            <a:r>
              <a:rPr lang="fr-FR" b="1" dirty="0">
                <a:latin typeface="Calibri" panose="020F0502020204030204" pitchFamily="34" charset="0"/>
                <a:ea typeface="Times New Roman"/>
                <a:cs typeface="Times New Roman"/>
              </a:rPr>
              <a:t>développement des activités dans le domaine des services à l’individu et de l’entretien de l’espace rural et de l’environnement</a:t>
            </a:r>
            <a:r>
              <a:rPr lang="fr-FR" dirty="0">
                <a:latin typeface="Calibri" panose="020F0502020204030204" pitchFamily="34" charset="0"/>
                <a:ea typeface="Times New Roman"/>
                <a:cs typeface="Times New Roman"/>
              </a:rPr>
              <a:t>, notamment en direction des collectivités locales et </a:t>
            </a:r>
            <a:r>
              <a:rPr lang="fr-FR" dirty="0" smtClean="0">
                <a:latin typeface="Calibri" panose="020F0502020204030204" pitchFamily="34" charset="0"/>
                <a:ea typeface="Times New Roman"/>
                <a:cs typeface="Times New Roman"/>
              </a:rPr>
              <a:t>territoriales.»</a:t>
            </a:r>
            <a:endParaRPr lang="fr-FR" dirty="0" smtClean="0">
              <a:solidFill>
                <a:prstClr val="black"/>
              </a:solidFill>
              <a:latin typeface="Calibri" panose="020F0502020204030204" pitchFamily="34" charset="0"/>
              <a:ea typeface="Times New Roman"/>
              <a:cs typeface="Times New Roman"/>
            </a:endParaRPr>
          </a:p>
          <a:p>
            <a:pPr marL="342900" lvl="0" indent="-342900" algn="just">
              <a:spcAft>
                <a:spcPts val="0"/>
              </a:spcAft>
              <a:buFont typeface="Times New Roman"/>
              <a:buChar char="-"/>
              <a:tabLst>
                <a:tab pos="457200" algn="l"/>
              </a:tabLst>
            </a:pPr>
            <a:endParaRPr lang="fr-FR" dirty="0">
              <a:solidFill>
                <a:prstClr val="black"/>
              </a:solidFill>
              <a:latin typeface="Calibri" panose="020F0502020204030204" pitchFamily="34" charset="0"/>
              <a:ea typeface="Times New Roman"/>
              <a:cs typeface="Times New Roman"/>
            </a:endParaRPr>
          </a:p>
          <a:p>
            <a:pPr marL="342900" lvl="0" indent="-342900" algn="just">
              <a:spcAft>
                <a:spcPts val="0"/>
              </a:spcAft>
              <a:buFont typeface="Times New Roman"/>
              <a:buChar char="-"/>
              <a:tabLst>
                <a:tab pos="457200" algn="l"/>
              </a:tabLst>
            </a:pPr>
            <a:r>
              <a:rPr lang="fr-FR" dirty="0" smtClean="0">
                <a:latin typeface="Calibri" panose="020F0502020204030204" pitchFamily="34" charset="0"/>
                <a:ea typeface="Times New Roman"/>
                <a:cs typeface="Times New Roman"/>
              </a:rPr>
              <a:t>«</a:t>
            </a:r>
            <a:r>
              <a:rPr lang="fr-FR" b="1" dirty="0" smtClean="0">
                <a:latin typeface="Calibri" panose="020F0502020204030204" pitchFamily="34" charset="0"/>
                <a:ea typeface="Times New Roman"/>
                <a:cs typeface="Times New Roman"/>
              </a:rPr>
              <a:t> La </a:t>
            </a:r>
            <a:r>
              <a:rPr lang="fr-FR" b="1" dirty="0">
                <a:latin typeface="Calibri" panose="020F0502020204030204" pitchFamily="34" charset="0"/>
                <a:ea typeface="Times New Roman"/>
                <a:cs typeface="Times New Roman"/>
              </a:rPr>
              <a:t>mise en activité des personnes dépourvues d’emploi visées par la réglementation </a:t>
            </a:r>
            <a:r>
              <a:rPr lang="fr-FR" dirty="0">
                <a:latin typeface="Calibri" panose="020F0502020204030204" pitchFamily="34" charset="0"/>
                <a:ea typeface="Times New Roman"/>
                <a:cs typeface="Times New Roman"/>
              </a:rPr>
              <a:t>en vigueur dans le cadre de contrats de travail </a:t>
            </a:r>
            <a:r>
              <a:rPr lang="fr-FR" dirty="0" smtClean="0">
                <a:latin typeface="Calibri" panose="020F0502020204030204" pitchFamily="34" charset="0"/>
                <a:ea typeface="Times New Roman"/>
                <a:cs typeface="Times New Roman"/>
              </a:rPr>
              <a:t> adaptés  par </a:t>
            </a:r>
            <a:r>
              <a:rPr lang="fr-FR" dirty="0">
                <a:latin typeface="Calibri" panose="020F0502020204030204" pitchFamily="34" charset="0"/>
                <a:ea typeface="Times New Roman"/>
                <a:cs typeface="Times New Roman"/>
              </a:rPr>
              <a:t>le </a:t>
            </a:r>
            <a:r>
              <a:rPr lang="fr-FR" dirty="0" smtClean="0">
                <a:latin typeface="Calibri" panose="020F0502020204030204" pitchFamily="34" charset="0"/>
                <a:ea typeface="Times New Roman"/>
                <a:cs typeface="Times New Roman"/>
              </a:rPr>
              <a:t>biais, notamment  de </a:t>
            </a:r>
            <a:r>
              <a:rPr lang="fr-FR" b="1" dirty="0" smtClean="0">
                <a:solidFill>
                  <a:prstClr val="black"/>
                </a:solidFill>
                <a:latin typeface="Calibri" panose="020F0502020204030204" pitchFamily="34" charset="0"/>
                <a:ea typeface="Times New Roman"/>
                <a:cs typeface="Times New Roman"/>
              </a:rPr>
              <a:t>Chantiers d’Insertion</a:t>
            </a:r>
            <a:r>
              <a:rPr lang="fr-FR" dirty="0" smtClean="0">
                <a:latin typeface="Calibri" panose="020F0502020204030204" pitchFamily="34" charset="0"/>
                <a:ea typeface="Times New Roman"/>
                <a:cs typeface="Times New Roman"/>
              </a:rPr>
              <a:t>»</a:t>
            </a:r>
          </a:p>
          <a:p>
            <a:pPr lvl="1" algn="ctr">
              <a:spcAft>
                <a:spcPts val="0"/>
              </a:spcAft>
              <a:tabLst>
                <a:tab pos="914400" algn="l"/>
              </a:tabLst>
            </a:pPr>
            <a:endParaRPr lang="fr-FR" sz="3200" b="1" dirty="0" smtClean="0">
              <a:solidFill>
                <a:prstClr val="black"/>
              </a:solidFill>
              <a:latin typeface="Calibri" panose="020F0502020204030204" pitchFamily="34" charset="0"/>
              <a:ea typeface="Times New Roman"/>
              <a:cs typeface="Times New Roman"/>
            </a:endParaRPr>
          </a:p>
          <a:p>
            <a:pPr lvl="0" algn="just">
              <a:spcAft>
                <a:spcPts val="0"/>
              </a:spcAft>
              <a:tabLst>
                <a:tab pos="457200" algn="l"/>
              </a:tabLst>
            </a:pPr>
            <a:endParaRPr lang="fr-FR" dirty="0">
              <a:latin typeface="Calibri" panose="020F0502020204030204" pitchFamily="34" charset="0"/>
              <a:ea typeface="Times New Roman"/>
              <a:cs typeface="Times New Roman"/>
            </a:endParaRPr>
          </a:p>
        </p:txBody>
      </p:sp>
      <p:sp>
        <p:nvSpPr>
          <p:cNvPr id="14" name="ZoneTexte 13"/>
          <p:cNvSpPr txBox="1"/>
          <p:nvPr/>
        </p:nvSpPr>
        <p:spPr>
          <a:xfrm>
            <a:off x="2786012" y="116632"/>
            <a:ext cx="6953348" cy="923330"/>
          </a:xfrm>
          <a:prstGeom prst="rect">
            <a:avLst/>
          </a:prstGeom>
          <a:noFill/>
        </p:spPr>
        <p:txBody>
          <a:bodyPr wrap="square" rtlCol="0">
            <a:spAutoFit/>
          </a:bodyPr>
          <a:lstStyle/>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AG 24 juin 2016 </a:t>
            </a:r>
            <a:r>
              <a:rPr lang="fr-FR" dirty="0" err="1" smtClean="0">
                <a:solidFill>
                  <a:schemeClr val="bg2">
                    <a:lumMod val="50000"/>
                  </a:schemeClr>
                </a:solidFill>
                <a:effectLst>
                  <a:reflection blurRad="6350" stA="55000" endA="300" endPos="45500" dir="5400000" sy="-100000" algn="bl" rotWithShape="0"/>
                </a:effectLst>
                <a:latin typeface="Calibri" panose="020F0502020204030204" pitchFamily="34" charset="0"/>
              </a:rPr>
              <a:t>Ounans</a:t>
            </a: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  </a:t>
            </a:r>
          </a:p>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Rapport d’activité</a:t>
            </a:r>
          </a:p>
          <a:p>
            <a:r>
              <a:rPr lang="fr-FR" b="1" dirty="0" smtClean="0">
                <a:effectLst>
                  <a:reflection blurRad="6350" stA="55000" endA="300" endPos="45500" dir="5400000" sy="-100000" algn="bl" rotWithShape="0"/>
                </a:effectLst>
                <a:latin typeface="Calibri" panose="020F0502020204030204" pitchFamily="34" charset="0"/>
              </a:rPr>
              <a:t>I - Les Hommes et les Femmes qui donnent vie au projet associatif…</a:t>
            </a:r>
            <a:endParaRPr lang="fr-FR" b="1" dirty="0">
              <a:effectLst>
                <a:reflection blurRad="6350" stA="55000" endA="300" endPos="45500" dir="5400000" sy="-100000" algn="bl" rotWithShape="0"/>
              </a:effectLst>
              <a:latin typeface="Calibri" panose="020F0502020204030204" pitchFamily="34" charset="0"/>
            </a:endParaRPr>
          </a:p>
        </p:txBody>
      </p:sp>
    </p:spTree>
    <p:extLst>
      <p:ext uri="{BB962C8B-B14F-4D97-AF65-F5344CB8AC3E}">
        <p14:creationId xmlns:p14="http://schemas.microsoft.com/office/powerpoint/2010/main" val="254586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4F8C95-9CFF-4050-AA33-7AE01EB79DB7}" type="slidenum">
              <a:rPr lang="fr-FR" altLang="fr-FR" smtClean="0"/>
              <a:pPr/>
              <a:t>8</a:t>
            </a:fld>
            <a:endParaRPr lang="fr-FR" altLang="fr-FR"/>
          </a:p>
        </p:txBody>
      </p:sp>
      <p:grpSp>
        <p:nvGrpSpPr>
          <p:cNvPr id="5" name="Groupe 4"/>
          <p:cNvGrpSpPr/>
          <p:nvPr/>
        </p:nvGrpSpPr>
        <p:grpSpPr>
          <a:xfrm>
            <a:off x="-96778" y="0"/>
            <a:ext cx="10002778" cy="6858000"/>
            <a:chOff x="-96778" y="0"/>
            <a:chExt cx="10002778" cy="6858000"/>
          </a:xfrm>
        </p:grpSpPr>
        <p:sp>
          <p:nvSpPr>
            <p:cNvPr id="6" name="Rectangle 17"/>
            <p:cNvSpPr>
              <a:spLocks noChangeArrowheads="1"/>
            </p:cNvSpPr>
            <p:nvPr/>
          </p:nvSpPr>
          <p:spPr bwMode="auto">
            <a:xfrm>
              <a:off x="1" y="0"/>
              <a:ext cx="271727" cy="6858000"/>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sp>
          <p:nvSpPr>
            <p:cNvPr id="7" name="Text Box 19"/>
            <p:cNvSpPr txBox="1">
              <a:spLocks noChangeArrowheads="1"/>
            </p:cNvSpPr>
            <p:nvPr/>
          </p:nvSpPr>
          <p:spPr bwMode="auto">
            <a:xfrm rot="10800000">
              <a:off x="-96778" y="838200"/>
              <a:ext cx="4308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fr-FR" altLang="fr-FR" sz="1600" i="1" dirty="0">
                  <a:latin typeface="Tahoma" pitchFamily="34" charset="0"/>
                </a:rPr>
                <a:t>www.terre-emplois.org</a:t>
              </a:r>
            </a:p>
          </p:txBody>
        </p:sp>
        <p:sp>
          <p:nvSpPr>
            <p:cNvPr id="8" name="Rectangle 7"/>
            <p:cNvSpPr>
              <a:spLocks noChangeArrowheads="1"/>
            </p:cNvSpPr>
            <p:nvPr/>
          </p:nvSpPr>
          <p:spPr bwMode="auto">
            <a:xfrm>
              <a:off x="271728" y="1272337"/>
              <a:ext cx="9634272" cy="78355"/>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pic>
          <p:nvPicPr>
            <p:cNvPr id="9" name="Image 8" descr="K:\DUI 2016 documents modifiables\Personnages vert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464" y="5651262"/>
              <a:ext cx="544636" cy="1046401"/>
            </a:xfrm>
            <a:prstGeom prst="rect">
              <a:avLst/>
            </a:prstGeom>
            <a:noFill/>
            <a:ln>
              <a:noFill/>
            </a:ln>
          </p:spPr>
        </p:pic>
        <p:grpSp>
          <p:nvGrpSpPr>
            <p:cNvPr id="10" name="Groupe 9"/>
            <p:cNvGrpSpPr/>
            <p:nvPr/>
          </p:nvGrpSpPr>
          <p:grpSpPr>
            <a:xfrm>
              <a:off x="271728" y="0"/>
              <a:ext cx="9634272" cy="1270339"/>
              <a:chOff x="271728" y="0"/>
              <a:chExt cx="9634272" cy="1270339"/>
            </a:xfrm>
          </p:grpSpPr>
          <p:pic>
            <p:nvPicPr>
              <p:cNvPr id="12" name="Picture 21" descr="K:\RAPPORT D'ACTIVITE 2016\logo-agate-perspecti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28" y="0"/>
                <a:ext cx="2270958" cy="127033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42686" y="0"/>
                <a:ext cx="7363314" cy="127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4" name="ZoneTexte 3"/>
          <p:cNvSpPr txBox="1"/>
          <p:nvPr/>
        </p:nvSpPr>
        <p:spPr>
          <a:xfrm>
            <a:off x="6224343" y="2348880"/>
            <a:ext cx="1752993" cy="369332"/>
          </a:xfrm>
          <a:prstGeom prst="rect">
            <a:avLst/>
          </a:prstGeom>
          <a:noFill/>
        </p:spPr>
        <p:txBody>
          <a:bodyPr wrap="square" rtlCol="0">
            <a:spAutoFit/>
          </a:bodyPr>
          <a:lstStyle/>
          <a:p>
            <a:endParaRPr lang="fr-FR" dirty="0"/>
          </a:p>
        </p:txBody>
      </p:sp>
      <p:sp>
        <p:nvSpPr>
          <p:cNvPr id="34" name="ZoneTexte 33"/>
          <p:cNvSpPr txBox="1"/>
          <p:nvPr/>
        </p:nvSpPr>
        <p:spPr>
          <a:xfrm>
            <a:off x="2734876" y="1350692"/>
            <a:ext cx="4267933" cy="1077218"/>
          </a:xfrm>
          <a:prstGeom prst="rect">
            <a:avLst/>
          </a:prstGeom>
          <a:noFill/>
        </p:spPr>
        <p:txBody>
          <a:bodyPr wrap="square" rtlCol="0">
            <a:spAutoFit/>
          </a:bodyPr>
          <a:lstStyle/>
          <a:p>
            <a:pPr lvl="1" algn="ctr">
              <a:spcAft>
                <a:spcPts val="0"/>
              </a:spcAft>
              <a:tabLst>
                <a:tab pos="914400" algn="l"/>
              </a:tabLst>
            </a:pPr>
            <a:r>
              <a:rPr lang="fr-FR" sz="3200" b="1" dirty="0" smtClean="0">
                <a:solidFill>
                  <a:prstClr val="black"/>
                </a:solidFill>
                <a:latin typeface="Calibri" panose="020F0502020204030204" pitchFamily="34" charset="0"/>
                <a:ea typeface="Times New Roman"/>
                <a:cs typeface="Times New Roman"/>
              </a:rPr>
              <a:t>Les équipes emplois verts</a:t>
            </a:r>
            <a:endParaRPr lang="fr-FR" sz="3200" b="1" dirty="0">
              <a:solidFill>
                <a:prstClr val="black"/>
              </a:solidFill>
              <a:latin typeface="Arial"/>
              <a:ea typeface="Times New Roman"/>
              <a:cs typeface="Times New Roman"/>
            </a:endParaRPr>
          </a:p>
        </p:txBody>
      </p:sp>
      <p:pic>
        <p:nvPicPr>
          <p:cNvPr id="36" name="Picture 6" descr="Charte_Graphique_FC_F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944" y="5203032"/>
            <a:ext cx="936625" cy="65563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7" descr="FS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80896" y="5203032"/>
            <a:ext cx="1012825" cy="68738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6" descr="Nouveau logo CCCH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27287" y="2576408"/>
            <a:ext cx="2016125" cy="9652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5" descr="arcade-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4336" y="3968750"/>
            <a:ext cx="11430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4" descr="logo CCPJ"/>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28299" y="3767931"/>
            <a:ext cx="1081088" cy="82708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1" descr="Val Amour logo rvb"/>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3607" y="2533546"/>
            <a:ext cx="1511300" cy="100806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2" descr="LOGO DRTEFP + MARIANN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28287" y="4745038"/>
            <a:ext cx="11811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5" descr="GRAND DOLE 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33132" y="2533546"/>
            <a:ext cx="17272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7" descr="Fichier:Cc-Pays-Salins-les-Bains.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68487" y="3767931"/>
            <a:ext cx="936625" cy="93662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4" descr="logo-franchecomt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24279" y="4878388"/>
            <a:ext cx="10001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35" descr="ecla"/>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509419" y="2533546"/>
            <a:ext cx="18002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Image 48" descr="C:\Users\MRMONT~1\AppData\Local\Temp\Rar$DIa0.708\CD39_logo_2015_NB.jpg"/>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509419" y="4863381"/>
            <a:ext cx="1152129" cy="1093737"/>
          </a:xfrm>
          <a:prstGeom prst="rect">
            <a:avLst/>
          </a:prstGeom>
          <a:noFill/>
          <a:ln>
            <a:noFill/>
          </a:ln>
        </p:spPr>
      </p:pic>
      <p:sp>
        <p:nvSpPr>
          <p:cNvPr id="26" name="ZoneTexte 25"/>
          <p:cNvSpPr txBox="1"/>
          <p:nvPr/>
        </p:nvSpPr>
        <p:spPr>
          <a:xfrm>
            <a:off x="1612190" y="173504"/>
            <a:ext cx="6953348" cy="923330"/>
          </a:xfrm>
          <a:prstGeom prst="rect">
            <a:avLst/>
          </a:prstGeom>
          <a:noFill/>
        </p:spPr>
        <p:txBody>
          <a:bodyPr wrap="square" rtlCol="0">
            <a:spAutoFit/>
          </a:bodyPr>
          <a:lstStyle/>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AG 24 juin 2016 </a:t>
            </a:r>
            <a:r>
              <a:rPr lang="fr-FR" dirty="0" err="1" smtClean="0">
                <a:solidFill>
                  <a:schemeClr val="bg2">
                    <a:lumMod val="50000"/>
                  </a:schemeClr>
                </a:solidFill>
                <a:effectLst>
                  <a:reflection blurRad="6350" stA="55000" endA="300" endPos="45500" dir="5400000" sy="-100000" algn="bl" rotWithShape="0"/>
                </a:effectLst>
                <a:latin typeface="Calibri" panose="020F0502020204030204" pitchFamily="34" charset="0"/>
              </a:rPr>
              <a:t>Ounans</a:t>
            </a: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  </a:t>
            </a:r>
          </a:p>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Rapport d’activité</a:t>
            </a:r>
          </a:p>
          <a:p>
            <a:pPr algn="ctr"/>
            <a:r>
              <a:rPr lang="fr-FR" b="1" dirty="0" smtClean="0">
                <a:effectLst>
                  <a:reflection blurRad="6350" stA="55000" endA="300" endPos="45500" dir="5400000" sy="-100000" algn="bl" rotWithShape="0"/>
                </a:effectLst>
                <a:latin typeface="Calibri" panose="020F0502020204030204" pitchFamily="34" charset="0"/>
              </a:rPr>
              <a:t>II - Les Chantiers d’insertion</a:t>
            </a:r>
            <a:endParaRPr lang="fr-FR" b="1" dirty="0">
              <a:effectLst>
                <a:reflection blurRad="6350" stA="55000" endA="300" endPos="45500" dir="5400000" sy="-100000" algn="bl" rotWithShape="0"/>
              </a:effectLst>
              <a:latin typeface="Calibri" panose="020F0502020204030204" pitchFamily="34" charset="0"/>
            </a:endParaRPr>
          </a:p>
        </p:txBody>
      </p:sp>
    </p:spTree>
    <p:extLst>
      <p:ext uri="{BB962C8B-B14F-4D97-AF65-F5344CB8AC3E}">
        <p14:creationId xmlns:p14="http://schemas.microsoft.com/office/powerpoint/2010/main" val="1155901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4F8C95-9CFF-4050-AA33-7AE01EB79DB7}" type="slidenum">
              <a:rPr lang="fr-FR" altLang="fr-FR" smtClean="0"/>
              <a:pPr/>
              <a:t>9</a:t>
            </a:fld>
            <a:endParaRPr lang="fr-FR" altLang="fr-FR"/>
          </a:p>
        </p:txBody>
      </p:sp>
      <p:grpSp>
        <p:nvGrpSpPr>
          <p:cNvPr id="5" name="Groupe 4"/>
          <p:cNvGrpSpPr/>
          <p:nvPr/>
        </p:nvGrpSpPr>
        <p:grpSpPr>
          <a:xfrm>
            <a:off x="-96778" y="0"/>
            <a:ext cx="10002778" cy="6858000"/>
            <a:chOff x="-96778" y="0"/>
            <a:chExt cx="10002778" cy="6858000"/>
          </a:xfrm>
        </p:grpSpPr>
        <p:sp>
          <p:nvSpPr>
            <p:cNvPr id="6" name="Rectangle 17"/>
            <p:cNvSpPr>
              <a:spLocks noChangeArrowheads="1"/>
            </p:cNvSpPr>
            <p:nvPr/>
          </p:nvSpPr>
          <p:spPr bwMode="auto">
            <a:xfrm>
              <a:off x="1" y="0"/>
              <a:ext cx="271727" cy="6858000"/>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sp>
          <p:nvSpPr>
            <p:cNvPr id="7" name="Text Box 19"/>
            <p:cNvSpPr txBox="1">
              <a:spLocks noChangeArrowheads="1"/>
            </p:cNvSpPr>
            <p:nvPr/>
          </p:nvSpPr>
          <p:spPr bwMode="auto">
            <a:xfrm rot="10800000">
              <a:off x="-96778" y="838200"/>
              <a:ext cx="4308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fr-FR" altLang="fr-FR" sz="1600" i="1" dirty="0">
                  <a:latin typeface="Tahoma" pitchFamily="34" charset="0"/>
                </a:rPr>
                <a:t>www.terre-emplois.org</a:t>
              </a:r>
            </a:p>
          </p:txBody>
        </p:sp>
        <p:sp>
          <p:nvSpPr>
            <p:cNvPr id="8" name="Rectangle 7"/>
            <p:cNvSpPr>
              <a:spLocks noChangeArrowheads="1"/>
            </p:cNvSpPr>
            <p:nvPr/>
          </p:nvSpPr>
          <p:spPr bwMode="auto">
            <a:xfrm>
              <a:off x="271728" y="1272337"/>
              <a:ext cx="9634272" cy="78355"/>
            </a:xfrm>
            <a:prstGeom prst="rect">
              <a:avLst/>
            </a:prstGeom>
            <a:solidFill>
              <a:srgbClr val="7CB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solidFill>
                  <a:srgbClr val="7CB400"/>
                </a:solidFill>
              </a:endParaRPr>
            </a:p>
          </p:txBody>
        </p:sp>
        <p:pic>
          <p:nvPicPr>
            <p:cNvPr id="9" name="Image 8" descr="K:\DUI 2016 documents modifiables\Personnages vert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464" y="5651262"/>
              <a:ext cx="544636" cy="1046401"/>
            </a:xfrm>
            <a:prstGeom prst="rect">
              <a:avLst/>
            </a:prstGeom>
            <a:noFill/>
            <a:ln>
              <a:noFill/>
            </a:ln>
          </p:spPr>
        </p:pic>
        <p:grpSp>
          <p:nvGrpSpPr>
            <p:cNvPr id="10" name="Groupe 9"/>
            <p:cNvGrpSpPr/>
            <p:nvPr/>
          </p:nvGrpSpPr>
          <p:grpSpPr>
            <a:xfrm>
              <a:off x="271728" y="0"/>
              <a:ext cx="9634272" cy="1270339"/>
              <a:chOff x="271728" y="0"/>
              <a:chExt cx="9634272" cy="1270339"/>
            </a:xfrm>
          </p:grpSpPr>
          <p:pic>
            <p:nvPicPr>
              <p:cNvPr id="12" name="Picture 21" descr="K:\RAPPORT D'ACTIVITE 2016\logo-agate-perspecti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28" y="0"/>
                <a:ext cx="2270958" cy="127033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42686" y="0"/>
                <a:ext cx="7363314" cy="127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14" name="ZoneTexte 13"/>
          <p:cNvSpPr txBox="1"/>
          <p:nvPr/>
        </p:nvSpPr>
        <p:spPr>
          <a:xfrm>
            <a:off x="334110" y="2443388"/>
            <a:ext cx="3816424" cy="3176254"/>
          </a:xfrm>
          <a:prstGeom prst="rect">
            <a:avLst/>
          </a:prstGeom>
          <a:noFill/>
        </p:spPr>
        <p:txBody>
          <a:bodyPr wrap="square" rtlCol="0">
            <a:spAutoFit/>
          </a:bodyPr>
          <a:lstStyle/>
          <a:p>
            <a:pPr marL="342900" lvl="0" indent="-342900">
              <a:lnSpc>
                <a:spcPct val="80000"/>
              </a:lnSpc>
              <a:spcBef>
                <a:spcPct val="20000"/>
              </a:spcBef>
              <a:buFontTx/>
              <a:buChar char="•"/>
            </a:pPr>
            <a:r>
              <a:rPr lang="fr-FR" altLang="fr-FR" sz="1400" kern="0" dirty="0" smtClean="0">
                <a:solidFill>
                  <a:srgbClr val="0070C0"/>
                </a:solidFill>
                <a:latin typeface="Arial"/>
              </a:rPr>
              <a:t>1 Directeur Technique des chantiers, </a:t>
            </a:r>
          </a:p>
          <a:p>
            <a:pPr marL="342900" lvl="0" indent="-342900">
              <a:lnSpc>
                <a:spcPct val="80000"/>
              </a:lnSpc>
              <a:spcBef>
                <a:spcPct val="20000"/>
              </a:spcBef>
              <a:buFontTx/>
              <a:buChar char="•"/>
            </a:pPr>
            <a:r>
              <a:rPr lang="fr-FR" altLang="fr-FR" sz="1400" kern="0" dirty="0" smtClean="0">
                <a:solidFill>
                  <a:srgbClr val="0070C0"/>
                </a:solidFill>
                <a:latin typeface="Arial"/>
              </a:rPr>
              <a:t>9 </a:t>
            </a:r>
            <a:r>
              <a:rPr lang="fr-FR" altLang="fr-FR" sz="1400" kern="0" dirty="0">
                <a:solidFill>
                  <a:srgbClr val="0070C0"/>
                </a:solidFill>
                <a:latin typeface="Arial"/>
              </a:rPr>
              <a:t>encadrants techniques</a:t>
            </a:r>
          </a:p>
          <a:p>
            <a:pPr marL="342900" lvl="0" indent="-342900">
              <a:lnSpc>
                <a:spcPct val="80000"/>
              </a:lnSpc>
              <a:spcBef>
                <a:spcPct val="20000"/>
              </a:spcBef>
              <a:buFontTx/>
              <a:buChar char="•"/>
            </a:pPr>
            <a:endParaRPr lang="fr-FR" altLang="fr-FR" sz="1400" kern="0" dirty="0" smtClean="0">
              <a:solidFill>
                <a:srgbClr val="0070C0"/>
              </a:solidFill>
              <a:latin typeface="Arial"/>
            </a:endParaRPr>
          </a:p>
          <a:p>
            <a:pPr marL="342900" lvl="0" indent="-342900">
              <a:lnSpc>
                <a:spcPct val="80000"/>
              </a:lnSpc>
              <a:spcBef>
                <a:spcPct val="20000"/>
              </a:spcBef>
              <a:buFontTx/>
              <a:buChar char="•"/>
            </a:pPr>
            <a:r>
              <a:rPr lang="fr-FR" altLang="fr-FR" sz="1400" kern="0" dirty="0" smtClean="0">
                <a:solidFill>
                  <a:srgbClr val="0070C0"/>
                </a:solidFill>
                <a:latin typeface="Arial"/>
              </a:rPr>
              <a:t>Un </a:t>
            </a:r>
            <a:r>
              <a:rPr lang="fr-FR" altLang="fr-FR" sz="1400" kern="0" dirty="0">
                <a:solidFill>
                  <a:srgbClr val="0070C0"/>
                </a:solidFill>
                <a:latin typeface="Arial"/>
              </a:rPr>
              <a:t>conventionnement Atelier et chantier </a:t>
            </a:r>
            <a:r>
              <a:rPr lang="fr-FR" altLang="fr-FR" sz="1400" kern="0" dirty="0" smtClean="0">
                <a:solidFill>
                  <a:srgbClr val="0070C0"/>
                </a:solidFill>
                <a:latin typeface="Arial"/>
              </a:rPr>
              <a:t>d’insertion</a:t>
            </a:r>
          </a:p>
          <a:p>
            <a:pPr lvl="0">
              <a:lnSpc>
                <a:spcPct val="80000"/>
              </a:lnSpc>
              <a:spcBef>
                <a:spcPct val="20000"/>
              </a:spcBef>
            </a:pPr>
            <a:endParaRPr lang="fr-FR" altLang="fr-FR" sz="1400" kern="0" dirty="0">
              <a:solidFill>
                <a:srgbClr val="0070C0"/>
              </a:solidFill>
              <a:latin typeface="Arial"/>
            </a:endParaRPr>
          </a:p>
          <a:p>
            <a:pPr marL="342900" lvl="0" indent="-342900">
              <a:lnSpc>
                <a:spcPct val="80000"/>
              </a:lnSpc>
              <a:spcBef>
                <a:spcPct val="20000"/>
              </a:spcBef>
              <a:buFontTx/>
              <a:buChar char="•"/>
            </a:pPr>
            <a:r>
              <a:rPr lang="fr-FR" altLang="fr-FR" sz="1400" kern="0" dirty="0">
                <a:solidFill>
                  <a:srgbClr val="0070C0"/>
                </a:solidFill>
                <a:latin typeface="Arial"/>
              </a:rPr>
              <a:t>Activité des équipes</a:t>
            </a:r>
          </a:p>
          <a:p>
            <a:pPr marL="742950" lvl="1" indent="-285750">
              <a:lnSpc>
                <a:spcPct val="80000"/>
              </a:lnSpc>
              <a:spcBef>
                <a:spcPct val="20000"/>
              </a:spcBef>
              <a:buFontTx/>
              <a:buChar char="–"/>
            </a:pPr>
            <a:r>
              <a:rPr lang="fr-FR" altLang="fr-FR" sz="1200" kern="0" dirty="0">
                <a:solidFill>
                  <a:srgbClr val="0070C0"/>
                </a:solidFill>
                <a:latin typeface="Arial"/>
              </a:rPr>
              <a:t>Travaux de rivières </a:t>
            </a:r>
          </a:p>
          <a:p>
            <a:pPr marL="742950" lvl="1" indent="-285750">
              <a:lnSpc>
                <a:spcPct val="80000"/>
              </a:lnSpc>
              <a:spcBef>
                <a:spcPct val="20000"/>
              </a:spcBef>
              <a:buFontTx/>
              <a:buChar char="–"/>
            </a:pPr>
            <a:r>
              <a:rPr lang="fr-FR" altLang="fr-FR" sz="1200" kern="0" dirty="0">
                <a:solidFill>
                  <a:srgbClr val="0070C0"/>
                </a:solidFill>
                <a:latin typeface="Arial"/>
              </a:rPr>
              <a:t>Travaux forestiers</a:t>
            </a:r>
          </a:p>
          <a:p>
            <a:pPr marL="742950" lvl="1" indent="-285750">
              <a:lnSpc>
                <a:spcPct val="80000"/>
              </a:lnSpc>
              <a:spcBef>
                <a:spcPct val="20000"/>
              </a:spcBef>
              <a:buFontTx/>
              <a:buChar char="–"/>
            </a:pPr>
            <a:r>
              <a:rPr lang="fr-FR" altLang="fr-FR" sz="1200" kern="0" dirty="0">
                <a:solidFill>
                  <a:srgbClr val="0070C0"/>
                </a:solidFill>
                <a:latin typeface="Arial"/>
              </a:rPr>
              <a:t>Espaces verts / naturels</a:t>
            </a:r>
          </a:p>
          <a:p>
            <a:pPr marL="742950" lvl="1" indent="-285750">
              <a:lnSpc>
                <a:spcPct val="80000"/>
              </a:lnSpc>
              <a:spcBef>
                <a:spcPct val="20000"/>
              </a:spcBef>
              <a:buFontTx/>
              <a:buChar char="–"/>
            </a:pPr>
            <a:r>
              <a:rPr lang="fr-FR" altLang="fr-FR" sz="1200" kern="0" dirty="0">
                <a:solidFill>
                  <a:srgbClr val="0070C0"/>
                </a:solidFill>
                <a:latin typeface="Arial"/>
              </a:rPr>
              <a:t>Patrimoine bâti / loisirs</a:t>
            </a:r>
          </a:p>
          <a:p>
            <a:pPr marL="742950" lvl="1" indent="-285750">
              <a:lnSpc>
                <a:spcPct val="80000"/>
              </a:lnSpc>
              <a:spcBef>
                <a:spcPct val="20000"/>
              </a:spcBef>
              <a:buFontTx/>
              <a:buChar char="–"/>
            </a:pPr>
            <a:r>
              <a:rPr lang="fr-FR" altLang="fr-FR" sz="1200" kern="0" dirty="0">
                <a:solidFill>
                  <a:srgbClr val="0070C0"/>
                </a:solidFill>
                <a:latin typeface="Arial"/>
              </a:rPr>
              <a:t>Élagage</a:t>
            </a:r>
          </a:p>
          <a:p>
            <a:pPr marL="742950" lvl="1" indent="-285750">
              <a:lnSpc>
                <a:spcPct val="80000"/>
              </a:lnSpc>
              <a:spcBef>
                <a:spcPct val="20000"/>
              </a:spcBef>
              <a:buFontTx/>
              <a:buChar char="–"/>
            </a:pPr>
            <a:r>
              <a:rPr lang="fr-FR" altLang="fr-FR" sz="1200" kern="0" dirty="0">
                <a:solidFill>
                  <a:srgbClr val="0070C0"/>
                </a:solidFill>
                <a:latin typeface="Arial"/>
              </a:rPr>
              <a:t>Patrimoine naturel</a:t>
            </a:r>
          </a:p>
          <a:p>
            <a:pPr marL="742950" lvl="1" indent="-285750">
              <a:lnSpc>
                <a:spcPct val="80000"/>
              </a:lnSpc>
              <a:spcBef>
                <a:spcPct val="20000"/>
              </a:spcBef>
              <a:buFontTx/>
              <a:buChar char="–"/>
            </a:pPr>
            <a:r>
              <a:rPr lang="fr-FR" altLang="fr-FR" sz="1200" kern="0" dirty="0">
                <a:solidFill>
                  <a:srgbClr val="0070C0"/>
                </a:solidFill>
                <a:latin typeface="Arial"/>
              </a:rPr>
              <a:t>Pierres Sèches</a:t>
            </a:r>
          </a:p>
          <a:p>
            <a:pPr marL="742950" lvl="1" indent="-285750">
              <a:lnSpc>
                <a:spcPct val="80000"/>
              </a:lnSpc>
              <a:spcBef>
                <a:spcPct val="20000"/>
              </a:spcBef>
              <a:buFontTx/>
              <a:buChar char="–"/>
            </a:pPr>
            <a:r>
              <a:rPr lang="fr-FR" altLang="fr-FR" sz="1200" kern="0" dirty="0">
                <a:solidFill>
                  <a:srgbClr val="0070C0"/>
                </a:solidFill>
                <a:latin typeface="Arial"/>
              </a:rPr>
              <a:t>Maraîchage</a:t>
            </a:r>
          </a:p>
          <a:p>
            <a:pPr marL="742950" lvl="1" indent="-285750">
              <a:lnSpc>
                <a:spcPct val="80000"/>
              </a:lnSpc>
              <a:spcBef>
                <a:spcPct val="20000"/>
              </a:spcBef>
              <a:buFontTx/>
              <a:buChar char="–"/>
            </a:pPr>
            <a:r>
              <a:rPr lang="fr-FR" altLang="fr-FR" sz="1200" kern="0" dirty="0">
                <a:solidFill>
                  <a:srgbClr val="0070C0"/>
                </a:solidFill>
                <a:latin typeface="Arial"/>
              </a:rPr>
              <a:t>Divers </a:t>
            </a:r>
          </a:p>
        </p:txBody>
      </p:sp>
      <p:grpSp>
        <p:nvGrpSpPr>
          <p:cNvPr id="15" name="Group 42"/>
          <p:cNvGrpSpPr>
            <a:grpSpLocks/>
          </p:cNvGrpSpPr>
          <p:nvPr/>
        </p:nvGrpSpPr>
        <p:grpSpPr bwMode="auto">
          <a:xfrm>
            <a:off x="4134829" y="2566124"/>
            <a:ext cx="5076825" cy="3887787"/>
            <a:chOff x="102953975" y="106504800"/>
            <a:chExt cx="6930877" cy="4314825"/>
          </a:xfrm>
        </p:grpSpPr>
        <p:pic>
          <p:nvPicPr>
            <p:cNvPr id="16" name="Picture 43" descr="http://perso.wanadoo.fr/techinfo2000/IMAGES/CARTE.gif"/>
            <p:cNvPicPr>
              <a:picLocks noChangeAspect="1" noChangeArrowheads="1"/>
            </p:cNvPicPr>
            <p:nvPr/>
          </p:nvPicPr>
          <p:blipFill>
            <a:blip r:embed="rId4" r:link="rId5">
              <a:extLst>
                <a:ext uri="{28A0092B-C50C-407E-A947-70E740481C1C}">
                  <a14:useLocalDpi xmlns:a14="http://schemas.microsoft.com/office/drawing/2010/main" val="0"/>
                </a:ext>
              </a:extLst>
            </a:blip>
            <a:srcRect r="20679" b="16037"/>
            <a:stretch>
              <a:fillRect/>
            </a:stretch>
          </p:blipFill>
          <p:spPr bwMode="auto">
            <a:xfrm>
              <a:off x="104848140" y="106504800"/>
              <a:ext cx="2837815"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 name="Text Box 44"/>
            <p:cNvSpPr txBox="1">
              <a:spLocks noChangeArrowheads="1"/>
            </p:cNvSpPr>
            <p:nvPr/>
          </p:nvSpPr>
          <p:spPr bwMode="auto">
            <a:xfrm>
              <a:off x="103733114" y="106712492"/>
              <a:ext cx="1407160" cy="478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altLang="fr-FR" sz="1000" b="1" i="0" u="none" strike="noStrike" kern="0" cap="none" spc="0" normalizeH="0" baseline="0" noProof="0" smtClean="0">
                  <a:ln>
                    <a:noFill/>
                  </a:ln>
                  <a:solidFill>
                    <a:srgbClr val="7CB400"/>
                  </a:solidFill>
                  <a:effectLst/>
                  <a:uLnTx/>
                  <a:uFillTx/>
                  <a:latin typeface="Tahoma" pitchFamily="34" charset="0"/>
                </a:rPr>
                <a:t>CHOISEY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altLang="fr-FR" sz="900" b="1" i="0" u="none" strike="noStrike" kern="0" cap="none" spc="0" normalizeH="0" baseline="0" noProof="0" smtClean="0">
                  <a:ln>
                    <a:noFill/>
                  </a:ln>
                  <a:solidFill>
                    <a:srgbClr val="E78519"/>
                  </a:solidFill>
                  <a:effectLst/>
                  <a:uLnTx/>
                  <a:uFillTx/>
                  <a:latin typeface="Tahoma" pitchFamily="34" charset="0"/>
                </a:rPr>
                <a:t>Équipe Chantier</a:t>
              </a:r>
              <a:endParaRPr kumimoji="0" lang="fr-FR" altLang="fr-FR" sz="1800" b="0" i="0" u="none" strike="noStrike" kern="0" cap="none" spc="0" normalizeH="0" baseline="0" noProof="0" smtClean="0">
                <a:ln>
                  <a:noFill/>
                </a:ln>
                <a:solidFill>
                  <a:srgbClr val="000000"/>
                </a:solidFill>
                <a:effectLst/>
                <a:uLnTx/>
                <a:uFillTx/>
              </a:endParaRPr>
            </a:p>
          </p:txBody>
        </p:sp>
        <p:sp>
          <p:nvSpPr>
            <p:cNvPr id="18" name="Text Box 45"/>
            <p:cNvSpPr txBox="1">
              <a:spLocks noChangeArrowheads="1"/>
            </p:cNvSpPr>
            <p:nvPr/>
          </p:nvSpPr>
          <p:spPr bwMode="auto">
            <a:xfrm>
              <a:off x="107393868" y="106579973"/>
              <a:ext cx="1458783" cy="43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altLang="fr-FR" sz="1000" b="1" i="0" u="none" strike="noStrike" kern="0" cap="none" spc="0" normalizeH="0" baseline="0" noProof="0" dirty="0" smtClean="0">
                  <a:ln>
                    <a:noFill/>
                  </a:ln>
                  <a:solidFill>
                    <a:srgbClr val="7CB400"/>
                  </a:solidFill>
                  <a:effectLst/>
                  <a:uLnTx/>
                  <a:uFillTx/>
                  <a:latin typeface="Tahoma" pitchFamily="34" charset="0"/>
                </a:rPr>
                <a:t>DAMPIERRE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altLang="fr-FR" sz="900" b="1" i="0" u="none" strike="noStrike" kern="0" cap="none" spc="0" normalizeH="0" baseline="0" noProof="0" dirty="0" smtClean="0">
                  <a:ln>
                    <a:noFill/>
                  </a:ln>
                  <a:solidFill>
                    <a:srgbClr val="E78519"/>
                  </a:solidFill>
                  <a:effectLst/>
                  <a:uLnTx/>
                  <a:uFillTx/>
                  <a:latin typeface="Tahoma" pitchFamily="34" charset="0"/>
                </a:rPr>
                <a:t>Équipe Chantier</a:t>
              </a:r>
              <a:endParaRPr kumimoji="0" lang="fr-FR" altLang="fr-FR" sz="1800" b="0" i="0" u="none" strike="noStrike" kern="0" cap="none" spc="0" normalizeH="0" baseline="0" noProof="0" dirty="0" smtClean="0">
                <a:ln>
                  <a:noFill/>
                </a:ln>
                <a:solidFill>
                  <a:srgbClr val="000000"/>
                </a:solidFill>
                <a:effectLst/>
                <a:uLnTx/>
                <a:uFillTx/>
              </a:endParaRPr>
            </a:p>
          </p:txBody>
        </p:sp>
        <p:sp>
          <p:nvSpPr>
            <p:cNvPr id="19" name="Text Box 46"/>
            <p:cNvSpPr txBox="1">
              <a:spLocks noChangeArrowheads="1"/>
            </p:cNvSpPr>
            <p:nvPr/>
          </p:nvSpPr>
          <p:spPr bwMode="auto">
            <a:xfrm>
              <a:off x="102953975" y="107597584"/>
              <a:ext cx="21837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altLang="fr-FR" sz="1000" b="1" i="0" u="none" strike="noStrike" kern="0" cap="none" spc="0" normalizeH="0" baseline="0" noProof="0" smtClean="0">
                  <a:ln>
                    <a:noFill/>
                  </a:ln>
                  <a:solidFill>
                    <a:srgbClr val="7CB400"/>
                  </a:solidFill>
                  <a:effectLst/>
                  <a:uLnTx/>
                  <a:uFillTx/>
                  <a:latin typeface="Tahoma" pitchFamily="34" charset="0"/>
                </a:rPr>
                <a:t>CHAUSSIN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altLang="fr-FR" sz="900" b="1" i="0" u="none" strike="noStrike" kern="0" cap="none" spc="0" normalizeH="0" baseline="0" noProof="0" smtClean="0">
                  <a:ln>
                    <a:noFill/>
                  </a:ln>
                  <a:solidFill>
                    <a:srgbClr val="E78519"/>
                  </a:solidFill>
                  <a:effectLst/>
                  <a:uLnTx/>
                  <a:uFillTx/>
                  <a:latin typeface="Tahoma" pitchFamily="34" charset="0"/>
                </a:rPr>
                <a:t>Relais d’Accueil et Services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altLang="fr-FR" sz="900" b="1" i="0" u="none" strike="noStrike" kern="0" cap="none" spc="0" normalizeH="0" baseline="0" noProof="0" smtClean="0">
                  <a:ln>
                    <a:noFill/>
                  </a:ln>
                  <a:solidFill>
                    <a:srgbClr val="E78519"/>
                  </a:solidFill>
                  <a:effectLst/>
                  <a:uLnTx/>
                  <a:uFillTx/>
                  <a:latin typeface="Tahoma" pitchFamily="34" charset="0"/>
                </a:rPr>
                <a:t>Équipe Chantier</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altLang="fr-FR" sz="1800" b="0" i="0" u="none" strike="noStrike" kern="0" cap="none" spc="0" normalizeH="0" baseline="0" noProof="0" smtClean="0">
                <a:ln>
                  <a:noFill/>
                </a:ln>
                <a:solidFill>
                  <a:srgbClr val="000000"/>
                </a:solidFill>
                <a:effectLst/>
                <a:uLnTx/>
                <a:uFillTx/>
              </a:endParaRPr>
            </a:p>
          </p:txBody>
        </p:sp>
        <p:sp>
          <p:nvSpPr>
            <p:cNvPr id="20" name="Line 47"/>
            <p:cNvSpPr>
              <a:spLocks noChangeShapeType="1"/>
            </p:cNvSpPr>
            <p:nvPr/>
          </p:nvSpPr>
          <p:spPr bwMode="auto">
            <a:xfrm flipH="1">
              <a:off x="104567775" y="108762225"/>
              <a:ext cx="1627835" cy="30879"/>
            </a:xfrm>
            <a:prstGeom prst="line">
              <a:avLst/>
            </a:prstGeom>
            <a:noFill/>
            <a:ln w="28575" algn="ctr">
              <a:solidFill>
                <a:srgbClr val="E7851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rgbClr val="000000"/>
                </a:solidFill>
                <a:effectLst/>
                <a:uLnTx/>
                <a:uFillTx/>
              </a:endParaRPr>
            </a:p>
          </p:txBody>
        </p:sp>
        <p:sp>
          <p:nvSpPr>
            <p:cNvPr id="21" name="Text Box 48"/>
            <p:cNvSpPr txBox="1">
              <a:spLocks noChangeArrowheads="1"/>
            </p:cNvSpPr>
            <p:nvPr/>
          </p:nvSpPr>
          <p:spPr bwMode="auto">
            <a:xfrm>
              <a:off x="107435373" y="107175978"/>
              <a:ext cx="2291202" cy="9223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altLang="fr-FR" sz="1000" b="1" i="0" u="none" strike="noStrike" kern="0" cap="none" spc="0" normalizeH="0" baseline="0" noProof="0" dirty="0" smtClean="0">
                  <a:ln>
                    <a:noFill/>
                  </a:ln>
                  <a:solidFill>
                    <a:srgbClr val="7CB400"/>
                  </a:solidFill>
                  <a:effectLst/>
                  <a:uLnTx/>
                  <a:uFillTx/>
                  <a:latin typeface="Tahoma" pitchFamily="34" charset="0"/>
                </a:rPr>
                <a:t>OUNANS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altLang="fr-FR" sz="900" b="1" i="0" u="none" strike="noStrike" kern="0" cap="none" spc="0" normalizeH="0" baseline="0" noProof="0" dirty="0" smtClean="0">
                  <a:ln>
                    <a:noFill/>
                  </a:ln>
                  <a:solidFill>
                    <a:srgbClr val="E78519"/>
                  </a:solidFill>
                  <a:effectLst/>
                  <a:uLnTx/>
                  <a:uFillTx/>
                  <a:latin typeface="Tahoma" pitchFamily="34" charset="0"/>
                </a:rPr>
                <a:t>Siège social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altLang="fr-FR" sz="900" b="1" i="0" u="none" strike="noStrike" kern="0" cap="none" spc="0" normalizeH="0" baseline="0" noProof="0" dirty="0" smtClean="0">
                  <a:ln>
                    <a:noFill/>
                  </a:ln>
                  <a:solidFill>
                    <a:srgbClr val="E78519"/>
                  </a:solidFill>
                  <a:effectLst/>
                  <a:uLnTx/>
                  <a:uFillTx/>
                  <a:latin typeface="Tahoma" pitchFamily="34" charset="0"/>
                </a:rPr>
                <a:t>Relais d’Accueil et Services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altLang="fr-FR" sz="900" b="1" i="0" u="none" strike="noStrike" kern="0" cap="none" spc="0" normalizeH="0" baseline="0" noProof="0" dirty="0" smtClean="0">
                  <a:ln>
                    <a:noFill/>
                  </a:ln>
                  <a:solidFill>
                    <a:srgbClr val="E78519"/>
                  </a:solidFill>
                  <a:effectLst/>
                  <a:uLnTx/>
                  <a:uFillTx/>
                  <a:latin typeface="Tahoma" pitchFamily="34" charset="0"/>
                </a:rPr>
                <a:t>Équipe Chantier</a:t>
              </a:r>
              <a:endParaRPr kumimoji="0" lang="fr-FR" altLang="fr-FR" sz="1800" b="0" i="0" u="none" strike="noStrike" kern="0" cap="none" spc="0" normalizeH="0" baseline="0" noProof="0" dirty="0" smtClean="0">
                <a:ln>
                  <a:noFill/>
                </a:ln>
                <a:solidFill>
                  <a:srgbClr val="000000"/>
                </a:solidFill>
                <a:effectLst/>
                <a:uLnTx/>
                <a:uFillTx/>
              </a:endParaRPr>
            </a:p>
          </p:txBody>
        </p:sp>
        <p:sp>
          <p:nvSpPr>
            <p:cNvPr id="22" name="Text Box 49"/>
            <p:cNvSpPr txBox="1">
              <a:spLocks noChangeArrowheads="1"/>
            </p:cNvSpPr>
            <p:nvPr/>
          </p:nvSpPr>
          <p:spPr bwMode="auto">
            <a:xfrm>
              <a:off x="107715996" y="108233121"/>
              <a:ext cx="1347470" cy="469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altLang="fr-FR" sz="1000" b="1" i="0" u="none" strike="noStrike" kern="0" cap="none" spc="0" normalizeH="0" baseline="0" noProof="0" smtClean="0">
                  <a:ln>
                    <a:noFill/>
                  </a:ln>
                  <a:solidFill>
                    <a:srgbClr val="7CB400"/>
                  </a:solidFill>
                  <a:effectLst/>
                  <a:uLnTx/>
                  <a:uFillTx/>
                  <a:latin typeface="Tahoma" pitchFamily="34" charset="0"/>
                </a:rPr>
                <a:t>SALINS LES BAINS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altLang="fr-FR" sz="900" b="1" i="0" u="none" strike="noStrike" kern="0" cap="none" spc="0" normalizeH="0" baseline="0" noProof="0" smtClean="0">
                  <a:ln>
                    <a:noFill/>
                  </a:ln>
                  <a:solidFill>
                    <a:srgbClr val="E78519"/>
                  </a:solidFill>
                  <a:effectLst/>
                  <a:uLnTx/>
                  <a:uFillTx/>
                  <a:latin typeface="Tahoma" pitchFamily="34" charset="0"/>
                </a:rPr>
                <a:t>Équipe Chantier</a:t>
              </a:r>
              <a:endParaRPr kumimoji="0" lang="fr-FR" altLang="fr-FR" sz="1800" b="0" i="0" u="none" strike="noStrike" kern="0" cap="none" spc="0" normalizeH="0" baseline="0" noProof="0" smtClean="0">
                <a:ln>
                  <a:noFill/>
                </a:ln>
                <a:solidFill>
                  <a:srgbClr val="000000"/>
                </a:solidFill>
                <a:effectLst/>
                <a:uLnTx/>
                <a:uFillTx/>
              </a:endParaRPr>
            </a:p>
          </p:txBody>
        </p:sp>
        <p:sp>
          <p:nvSpPr>
            <p:cNvPr id="23" name="Text Box 50"/>
            <p:cNvSpPr txBox="1">
              <a:spLocks noChangeArrowheads="1"/>
            </p:cNvSpPr>
            <p:nvPr/>
          </p:nvSpPr>
          <p:spPr bwMode="auto">
            <a:xfrm>
              <a:off x="103449275" y="108645004"/>
              <a:ext cx="11207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altLang="fr-FR" sz="1000" b="1" i="0" u="none" strike="noStrike" kern="0" cap="none" spc="0" normalizeH="0" baseline="0" noProof="0" smtClean="0">
                  <a:ln>
                    <a:noFill/>
                  </a:ln>
                  <a:solidFill>
                    <a:srgbClr val="7CB400"/>
                  </a:solidFill>
                  <a:effectLst/>
                  <a:uLnTx/>
                  <a:uFillTx/>
                  <a:latin typeface="Tahoma" pitchFamily="34" charset="0"/>
                </a:rPr>
                <a:t>DOMBLANS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altLang="fr-FR" sz="900" b="1" i="0" u="none" strike="noStrike" kern="0" cap="none" spc="0" normalizeH="0" baseline="0" noProof="0" smtClean="0">
                  <a:ln>
                    <a:noFill/>
                  </a:ln>
                  <a:solidFill>
                    <a:srgbClr val="E78519"/>
                  </a:solidFill>
                  <a:effectLst/>
                  <a:uLnTx/>
                  <a:uFillTx/>
                  <a:latin typeface="Tahoma" pitchFamily="34" charset="0"/>
                </a:rPr>
                <a:t>Équipe Chantier</a:t>
              </a:r>
              <a:endParaRPr kumimoji="0" lang="fr-FR" altLang="fr-FR" sz="1800" b="0" i="0" u="none" strike="noStrike" kern="0" cap="none" spc="0" normalizeH="0" baseline="0" noProof="0" smtClean="0">
                <a:ln>
                  <a:noFill/>
                </a:ln>
                <a:solidFill>
                  <a:srgbClr val="000000"/>
                </a:solidFill>
                <a:effectLst/>
                <a:uLnTx/>
                <a:uFillTx/>
              </a:endParaRPr>
            </a:p>
          </p:txBody>
        </p:sp>
        <p:sp>
          <p:nvSpPr>
            <p:cNvPr id="24" name="Text Box 51"/>
            <p:cNvSpPr txBox="1">
              <a:spLocks noChangeArrowheads="1"/>
            </p:cNvSpPr>
            <p:nvPr/>
          </p:nvSpPr>
          <p:spPr bwMode="auto">
            <a:xfrm>
              <a:off x="107716435" y="109985542"/>
              <a:ext cx="1170305"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altLang="fr-FR" sz="1000" b="1" i="0" u="none" strike="noStrike" kern="0" cap="none" spc="0" normalizeH="0" baseline="0" noProof="0" smtClean="0">
                  <a:ln>
                    <a:noFill/>
                  </a:ln>
                  <a:solidFill>
                    <a:srgbClr val="7CB400"/>
                  </a:solidFill>
                  <a:effectLst/>
                  <a:uLnTx/>
                  <a:uFillTx/>
                  <a:latin typeface="Tahoma" pitchFamily="34" charset="0"/>
                </a:rPr>
                <a:t>MOREZ</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altLang="fr-FR" sz="900" b="1" i="0" u="none" strike="noStrike" kern="0" cap="none" spc="0" normalizeH="0" baseline="0" noProof="0" smtClean="0">
                  <a:ln>
                    <a:noFill/>
                  </a:ln>
                  <a:solidFill>
                    <a:srgbClr val="E78519"/>
                  </a:solidFill>
                  <a:effectLst/>
                  <a:uLnTx/>
                  <a:uFillTx/>
                  <a:latin typeface="Tahoma" pitchFamily="34" charset="0"/>
                </a:rPr>
                <a:t>Équipe Chantier</a:t>
              </a:r>
              <a:endParaRPr kumimoji="0" lang="fr-FR" altLang="fr-FR" sz="1800" b="0" i="0" u="none" strike="noStrike" kern="0" cap="none" spc="0" normalizeH="0" baseline="0" noProof="0" smtClean="0">
                <a:ln>
                  <a:noFill/>
                </a:ln>
                <a:solidFill>
                  <a:srgbClr val="000000"/>
                </a:solidFill>
                <a:effectLst/>
                <a:uLnTx/>
                <a:uFillTx/>
              </a:endParaRPr>
            </a:p>
          </p:txBody>
        </p:sp>
        <p:sp>
          <p:nvSpPr>
            <p:cNvPr id="25" name="Text Box 52"/>
            <p:cNvSpPr txBox="1">
              <a:spLocks noChangeArrowheads="1"/>
            </p:cNvSpPr>
            <p:nvPr/>
          </p:nvSpPr>
          <p:spPr bwMode="auto">
            <a:xfrm>
              <a:off x="107538245" y="109034925"/>
              <a:ext cx="2346607" cy="64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altLang="fr-FR" sz="1000" b="1" i="0" u="none" strike="noStrike" kern="0" cap="none" spc="0" normalizeH="0" baseline="0" noProof="0" smtClean="0">
                  <a:ln>
                    <a:noFill/>
                  </a:ln>
                  <a:solidFill>
                    <a:srgbClr val="7CB400"/>
                  </a:solidFill>
                  <a:effectLst/>
                  <a:uLnTx/>
                  <a:uFillTx/>
                  <a:latin typeface="Tahoma" pitchFamily="34" charset="0"/>
                </a:rPr>
                <a:t>ARBOIS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altLang="fr-FR" sz="900" b="1" i="0" u="none" strike="noStrike" kern="0" cap="none" spc="0" normalizeH="0" baseline="0" noProof="0" smtClean="0">
                  <a:ln>
                    <a:noFill/>
                  </a:ln>
                  <a:solidFill>
                    <a:srgbClr val="E78519"/>
                  </a:solidFill>
                  <a:effectLst/>
                  <a:uLnTx/>
                  <a:uFillTx/>
                  <a:latin typeface="Tahoma" pitchFamily="34" charset="0"/>
                </a:rPr>
                <a:t>Relais d’Accueil et Services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altLang="fr-FR" sz="1800" b="0" i="0" u="none" strike="noStrike" kern="0" cap="none" spc="0" normalizeH="0" baseline="0" noProof="0" smtClean="0">
                <a:ln>
                  <a:noFill/>
                </a:ln>
                <a:solidFill>
                  <a:srgbClr val="000000"/>
                </a:solidFill>
                <a:effectLst/>
                <a:uLnTx/>
                <a:uFillTx/>
              </a:endParaRPr>
            </a:p>
          </p:txBody>
        </p:sp>
        <p:sp>
          <p:nvSpPr>
            <p:cNvPr id="26" name="Line 53"/>
            <p:cNvSpPr>
              <a:spLocks noChangeShapeType="1"/>
            </p:cNvSpPr>
            <p:nvPr/>
          </p:nvSpPr>
          <p:spPr bwMode="auto">
            <a:xfrm>
              <a:off x="106805845" y="107933550"/>
              <a:ext cx="857930" cy="283554"/>
            </a:xfrm>
            <a:prstGeom prst="line">
              <a:avLst/>
            </a:prstGeom>
            <a:noFill/>
            <a:ln w="28575" algn="ctr">
              <a:solidFill>
                <a:srgbClr val="E7851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rgbClr val="000000"/>
                </a:solidFill>
                <a:effectLst/>
                <a:uLnTx/>
                <a:uFillTx/>
              </a:endParaRPr>
            </a:p>
          </p:txBody>
        </p:sp>
        <p:sp>
          <p:nvSpPr>
            <p:cNvPr id="27" name="Line 54"/>
            <p:cNvSpPr>
              <a:spLocks noChangeShapeType="1"/>
            </p:cNvSpPr>
            <p:nvPr/>
          </p:nvSpPr>
          <p:spPr bwMode="auto">
            <a:xfrm flipV="1">
              <a:off x="106333405" y="107353104"/>
              <a:ext cx="1690370" cy="332796"/>
            </a:xfrm>
            <a:prstGeom prst="line">
              <a:avLst/>
            </a:prstGeom>
            <a:noFill/>
            <a:ln w="28575" algn="ctr">
              <a:solidFill>
                <a:srgbClr val="E7851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rgbClr val="000000"/>
                </a:solidFill>
                <a:effectLst/>
                <a:uLnTx/>
                <a:uFillTx/>
              </a:endParaRPr>
            </a:p>
          </p:txBody>
        </p:sp>
        <p:sp>
          <p:nvSpPr>
            <p:cNvPr id="28" name="Line 55"/>
            <p:cNvSpPr>
              <a:spLocks noChangeShapeType="1"/>
            </p:cNvSpPr>
            <p:nvPr/>
          </p:nvSpPr>
          <p:spPr bwMode="auto">
            <a:xfrm>
              <a:off x="104711775" y="107785104"/>
              <a:ext cx="832325" cy="119871"/>
            </a:xfrm>
            <a:prstGeom prst="line">
              <a:avLst/>
            </a:prstGeom>
            <a:noFill/>
            <a:ln w="28575" algn="ctr">
              <a:solidFill>
                <a:srgbClr val="E7851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rgbClr val="000000"/>
                </a:solidFill>
                <a:effectLst/>
                <a:uLnTx/>
                <a:uFillTx/>
              </a:endParaRPr>
            </a:p>
          </p:txBody>
        </p:sp>
        <p:sp>
          <p:nvSpPr>
            <p:cNvPr id="29" name="Line 56"/>
            <p:cNvSpPr>
              <a:spLocks noChangeShapeType="1"/>
            </p:cNvSpPr>
            <p:nvPr/>
          </p:nvSpPr>
          <p:spPr bwMode="auto">
            <a:xfrm>
              <a:off x="105170640" y="106921104"/>
              <a:ext cx="838915" cy="183771"/>
            </a:xfrm>
            <a:prstGeom prst="line">
              <a:avLst/>
            </a:prstGeom>
            <a:noFill/>
            <a:ln w="28575" algn="ctr">
              <a:solidFill>
                <a:srgbClr val="E7851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rgbClr val="000000"/>
                </a:solidFill>
                <a:effectLst/>
                <a:uLnTx/>
                <a:uFillTx/>
              </a:endParaRPr>
            </a:p>
          </p:txBody>
        </p:sp>
        <p:sp>
          <p:nvSpPr>
            <p:cNvPr id="30" name="Line 57"/>
            <p:cNvSpPr>
              <a:spLocks noChangeShapeType="1"/>
            </p:cNvSpPr>
            <p:nvPr/>
          </p:nvSpPr>
          <p:spPr bwMode="auto">
            <a:xfrm flipV="1">
              <a:off x="106434370" y="106777104"/>
              <a:ext cx="1040270" cy="384921"/>
            </a:xfrm>
            <a:prstGeom prst="line">
              <a:avLst/>
            </a:prstGeom>
            <a:noFill/>
            <a:ln w="28575" algn="ctr">
              <a:solidFill>
                <a:srgbClr val="E7851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rgbClr val="000000"/>
                </a:solidFill>
                <a:effectLst/>
                <a:uLnTx/>
                <a:uFillTx/>
              </a:endParaRPr>
            </a:p>
          </p:txBody>
        </p:sp>
        <p:sp>
          <p:nvSpPr>
            <p:cNvPr id="31" name="Line 58"/>
            <p:cNvSpPr>
              <a:spLocks noChangeShapeType="1"/>
            </p:cNvSpPr>
            <p:nvPr/>
          </p:nvSpPr>
          <p:spPr bwMode="auto">
            <a:xfrm>
              <a:off x="106511775" y="108145104"/>
              <a:ext cx="1584000" cy="864000"/>
            </a:xfrm>
            <a:prstGeom prst="line">
              <a:avLst/>
            </a:prstGeom>
            <a:noFill/>
            <a:ln w="28575" algn="ctr">
              <a:solidFill>
                <a:srgbClr val="E7851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rgbClr val="000000"/>
                </a:solidFill>
                <a:effectLst/>
                <a:uLnTx/>
                <a:uFillTx/>
              </a:endParaRPr>
            </a:p>
          </p:txBody>
        </p:sp>
        <p:sp>
          <p:nvSpPr>
            <p:cNvPr id="32" name="Text Box 59"/>
            <p:cNvSpPr txBox="1">
              <a:spLocks noChangeArrowheads="1"/>
            </p:cNvSpPr>
            <p:nvPr/>
          </p:nvSpPr>
          <p:spPr bwMode="auto">
            <a:xfrm>
              <a:off x="103946640" y="109604976"/>
              <a:ext cx="1164590" cy="5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altLang="fr-FR" sz="1000" b="1" i="0" u="none" strike="noStrike" kern="0" cap="none" spc="0" normalizeH="0" baseline="0" noProof="0" smtClean="0">
                  <a:ln>
                    <a:noFill/>
                  </a:ln>
                  <a:solidFill>
                    <a:srgbClr val="7CB400"/>
                  </a:solidFill>
                  <a:effectLst/>
                  <a:uLnTx/>
                  <a:uFillTx/>
                  <a:latin typeface="Tahoma" pitchFamily="34" charset="0"/>
                </a:rPr>
                <a:t>MESSIA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altLang="fr-FR" sz="900" b="1" i="0" u="none" strike="noStrike" kern="0" cap="none" spc="0" normalizeH="0" baseline="0" noProof="0" smtClean="0">
                  <a:ln>
                    <a:noFill/>
                  </a:ln>
                  <a:solidFill>
                    <a:srgbClr val="E78519"/>
                  </a:solidFill>
                  <a:effectLst/>
                  <a:uLnTx/>
                  <a:uFillTx/>
                  <a:latin typeface="Tahoma" pitchFamily="34" charset="0"/>
                </a:rPr>
                <a:t>Équipe Chantier</a:t>
              </a:r>
              <a:endParaRPr kumimoji="0" lang="fr-FR" altLang="fr-FR" sz="1800" b="0" i="0" u="none" strike="noStrike" kern="0" cap="none" spc="0" normalizeH="0" baseline="0" noProof="0" smtClean="0">
                <a:ln>
                  <a:noFill/>
                </a:ln>
                <a:solidFill>
                  <a:srgbClr val="000000"/>
                </a:solidFill>
                <a:effectLst/>
                <a:uLnTx/>
                <a:uFillTx/>
              </a:endParaRPr>
            </a:p>
          </p:txBody>
        </p:sp>
        <p:sp>
          <p:nvSpPr>
            <p:cNvPr id="33" name="Line 60"/>
            <p:cNvSpPr>
              <a:spLocks noChangeShapeType="1"/>
            </p:cNvSpPr>
            <p:nvPr/>
          </p:nvSpPr>
          <p:spPr bwMode="auto">
            <a:xfrm flipH="1">
              <a:off x="104954640" y="109162275"/>
              <a:ext cx="1001575" cy="566829"/>
            </a:xfrm>
            <a:prstGeom prst="line">
              <a:avLst/>
            </a:prstGeom>
            <a:noFill/>
            <a:ln w="28575" algn="ctr">
              <a:solidFill>
                <a:srgbClr val="E7851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rgbClr val="000000"/>
                </a:solidFill>
                <a:effectLst/>
                <a:uLnTx/>
                <a:uFillTx/>
              </a:endParaRPr>
            </a:p>
          </p:txBody>
        </p:sp>
        <p:sp>
          <p:nvSpPr>
            <p:cNvPr id="34" name="Line 61"/>
            <p:cNvSpPr>
              <a:spLocks noChangeShapeType="1"/>
            </p:cNvSpPr>
            <p:nvPr/>
          </p:nvSpPr>
          <p:spPr bwMode="auto">
            <a:xfrm flipH="1" flipV="1">
              <a:off x="107124615" y="109699485"/>
              <a:ext cx="782025" cy="461619"/>
            </a:xfrm>
            <a:prstGeom prst="line">
              <a:avLst/>
            </a:prstGeom>
            <a:noFill/>
            <a:ln w="28575" algn="ctr">
              <a:solidFill>
                <a:srgbClr val="E7851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rgbClr val="000000"/>
                </a:solidFill>
                <a:effectLst/>
                <a:uLnTx/>
                <a:uFillTx/>
              </a:endParaRPr>
            </a:p>
          </p:txBody>
        </p:sp>
      </p:grpSp>
      <p:sp>
        <p:nvSpPr>
          <p:cNvPr id="35" name="ZoneTexte 34"/>
          <p:cNvSpPr txBox="1"/>
          <p:nvPr/>
        </p:nvSpPr>
        <p:spPr>
          <a:xfrm>
            <a:off x="3707041" y="1366170"/>
            <a:ext cx="4267933" cy="1077218"/>
          </a:xfrm>
          <a:prstGeom prst="rect">
            <a:avLst/>
          </a:prstGeom>
          <a:noFill/>
        </p:spPr>
        <p:txBody>
          <a:bodyPr wrap="square" rtlCol="0">
            <a:spAutoFit/>
          </a:bodyPr>
          <a:lstStyle/>
          <a:p>
            <a:pPr lvl="1" algn="ctr">
              <a:spcAft>
                <a:spcPts val="0"/>
              </a:spcAft>
              <a:tabLst>
                <a:tab pos="914400" algn="l"/>
              </a:tabLst>
            </a:pPr>
            <a:r>
              <a:rPr lang="fr-FR" sz="3200" b="1" dirty="0" smtClean="0">
                <a:solidFill>
                  <a:prstClr val="black"/>
                </a:solidFill>
                <a:latin typeface="Calibri" panose="020F0502020204030204" pitchFamily="34" charset="0"/>
                <a:ea typeface="Times New Roman"/>
                <a:cs typeface="Times New Roman"/>
              </a:rPr>
              <a:t>Les </a:t>
            </a:r>
            <a:r>
              <a:rPr lang="fr-FR" sz="3200" b="1" dirty="0">
                <a:solidFill>
                  <a:prstClr val="black"/>
                </a:solidFill>
                <a:latin typeface="Calibri" panose="020F0502020204030204" pitchFamily="34" charset="0"/>
                <a:ea typeface="Times New Roman"/>
                <a:cs typeface="Times New Roman"/>
              </a:rPr>
              <a:t>Chantiers d’insertion</a:t>
            </a:r>
            <a:endParaRPr lang="fr-FR" sz="3200" b="1" dirty="0">
              <a:solidFill>
                <a:prstClr val="black"/>
              </a:solidFill>
              <a:latin typeface="Arial"/>
              <a:ea typeface="Times New Roman"/>
              <a:cs typeface="Times New Roman"/>
            </a:endParaRPr>
          </a:p>
        </p:txBody>
      </p:sp>
      <p:sp>
        <p:nvSpPr>
          <p:cNvPr id="36" name="ZoneTexte 35"/>
          <p:cNvSpPr txBox="1"/>
          <p:nvPr/>
        </p:nvSpPr>
        <p:spPr>
          <a:xfrm>
            <a:off x="2589099" y="173504"/>
            <a:ext cx="6953348" cy="923330"/>
          </a:xfrm>
          <a:prstGeom prst="rect">
            <a:avLst/>
          </a:prstGeom>
          <a:noFill/>
        </p:spPr>
        <p:txBody>
          <a:bodyPr wrap="square" rtlCol="0">
            <a:spAutoFit/>
          </a:bodyPr>
          <a:lstStyle/>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AG 24 juin 2016 </a:t>
            </a:r>
            <a:r>
              <a:rPr lang="fr-FR" dirty="0" err="1" smtClean="0">
                <a:solidFill>
                  <a:schemeClr val="bg2">
                    <a:lumMod val="50000"/>
                  </a:schemeClr>
                </a:solidFill>
                <a:effectLst>
                  <a:reflection blurRad="6350" stA="55000" endA="300" endPos="45500" dir="5400000" sy="-100000" algn="bl" rotWithShape="0"/>
                </a:effectLst>
                <a:latin typeface="Calibri" panose="020F0502020204030204" pitchFamily="34" charset="0"/>
              </a:rPr>
              <a:t>Ounans</a:t>
            </a: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  </a:t>
            </a:r>
          </a:p>
          <a:p>
            <a:pPr algn="ctr"/>
            <a:r>
              <a:rPr lang="fr-FR" dirty="0" smtClean="0">
                <a:solidFill>
                  <a:schemeClr val="bg2">
                    <a:lumMod val="50000"/>
                  </a:schemeClr>
                </a:solidFill>
                <a:effectLst>
                  <a:reflection blurRad="6350" stA="55000" endA="300" endPos="45500" dir="5400000" sy="-100000" algn="bl" rotWithShape="0"/>
                </a:effectLst>
                <a:latin typeface="Calibri" panose="020F0502020204030204" pitchFamily="34" charset="0"/>
              </a:rPr>
              <a:t>Rapport d’activité</a:t>
            </a:r>
          </a:p>
          <a:p>
            <a:pPr algn="ctr"/>
            <a:r>
              <a:rPr lang="fr-FR" b="1" dirty="0" smtClean="0">
                <a:effectLst>
                  <a:reflection blurRad="6350" stA="55000" endA="300" endPos="45500" dir="5400000" sy="-100000" algn="bl" rotWithShape="0"/>
                </a:effectLst>
                <a:latin typeface="Calibri" panose="020F0502020204030204" pitchFamily="34" charset="0"/>
              </a:rPr>
              <a:t>II - Les Chantiers d’insertion</a:t>
            </a:r>
            <a:endParaRPr lang="fr-FR" b="1" dirty="0">
              <a:effectLst>
                <a:reflection blurRad="6350" stA="55000" endA="300" endPos="45500" dir="5400000" sy="-100000" algn="bl" rotWithShape="0"/>
              </a:effectLst>
              <a:latin typeface="Calibri" panose="020F0502020204030204" pitchFamily="34" charset="0"/>
            </a:endParaRPr>
          </a:p>
        </p:txBody>
      </p:sp>
    </p:spTree>
    <p:extLst>
      <p:ext uri="{BB962C8B-B14F-4D97-AF65-F5344CB8AC3E}">
        <p14:creationId xmlns:p14="http://schemas.microsoft.com/office/powerpoint/2010/main" val="721730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Sillage">
  <a:themeElements>
    <a:clrScheme name="Sillag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illage">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illage">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Sillag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illage">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illage">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Slipstream</Template>
  <TotalTime>6353</TotalTime>
  <Words>3656</Words>
  <Application>Microsoft Office PowerPoint</Application>
  <PresentationFormat>Format A4 (210 x 297 mm)</PresentationFormat>
  <Paragraphs>1579</Paragraphs>
  <Slides>50</Slides>
  <Notes>1</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50</vt:i4>
      </vt:variant>
    </vt:vector>
  </HeadingPairs>
  <TitlesOfParts>
    <vt:vector size="62" baseType="lpstr">
      <vt:lpstr>Andalus</vt:lpstr>
      <vt:lpstr>Arial</vt:lpstr>
      <vt:lpstr>Calibri</vt:lpstr>
      <vt:lpstr>Calibri Light</vt:lpstr>
      <vt:lpstr>Georgia</vt:lpstr>
      <vt:lpstr>Symbol</vt:lpstr>
      <vt:lpstr>Tahoma</vt:lpstr>
      <vt:lpstr>Times New Roman</vt:lpstr>
      <vt:lpstr>Trebuchet MS</vt:lpstr>
      <vt:lpstr>Verdana</vt:lpstr>
      <vt:lpstr>Wingdings</vt:lpstr>
      <vt:lpstr>Sillage</vt:lpstr>
      <vt:lpstr>Assemblée Générale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Agate Paysage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Assemblée Générale 2008</dc:title>
  <dc:creator>BENJAMIN</dc:creator>
  <cp:lastModifiedBy>Dragan Montini</cp:lastModifiedBy>
  <cp:revision>383</cp:revision>
  <dcterms:created xsi:type="dcterms:W3CDTF">2009-06-02T11:36:57Z</dcterms:created>
  <dcterms:modified xsi:type="dcterms:W3CDTF">2016-06-13T12:20:15Z</dcterms:modified>
</cp:coreProperties>
</file>